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FC768-DA34-4F1E-8E7D-1A055393A0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3F1-7622-4AD2-B0D8-A7C2527EDFE2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702E-99E0-44F3-9857-50EF1141443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rgbClr val="00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4"/>
          <p:cNvSpPr>
            <a:spLocks noChangeArrowheads="1"/>
          </p:cNvSpPr>
          <p:nvPr userDrawn="1"/>
        </p:nvSpPr>
        <p:spPr bwMode="auto">
          <a:xfrm>
            <a:off x="1331913" y="537368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5"/>
          <p:cNvSpPr>
            <a:spLocks noChangeArrowheads="1"/>
          </p:cNvSpPr>
          <p:nvPr userDrawn="1"/>
        </p:nvSpPr>
        <p:spPr bwMode="auto">
          <a:xfrm>
            <a:off x="1979613" y="5300663"/>
            <a:ext cx="792162" cy="6492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6"/>
          <p:cNvSpPr>
            <a:spLocks noChangeArrowheads="1"/>
          </p:cNvSpPr>
          <p:nvPr userDrawn="1"/>
        </p:nvSpPr>
        <p:spPr bwMode="auto">
          <a:xfrm>
            <a:off x="2700338" y="5229225"/>
            <a:ext cx="1223962" cy="8636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7"/>
          <p:cNvSpPr>
            <a:spLocks noChangeArrowheads="1"/>
          </p:cNvSpPr>
          <p:nvPr userDrawn="1"/>
        </p:nvSpPr>
        <p:spPr bwMode="auto">
          <a:xfrm>
            <a:off x="3851275" y="5300663"/>
            <a:ext cx="792163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"/>
          <p:cNvSpPr>
            <a:spLocks noChangeArrowheads="1"/>
          </p:cNvSpPr>
          <p:nvPr userDrawn="1"/>
        </p:nvSpPr>
        <p:spPr bwMode="auto">
          <a:xfrm>
            <a:off x="4643438" y="5157788"/>
            <a:ext cx="1152525" cy="10080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9"/>
          <p:cNvSpPr>
            <a:spLocks noChangeArrowheads="1"/>
          </p:cNvSpPr>
          <p:nvPr userDrawn="1"/>
        </p:nvSpPr>
        <p:spPr bwMode="auto">
          <a:xfrm>
            <a:off x="7883525" y="5157788"/>
            <a:ext cx="1260475" cy="10080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0"/>
          <p:cNvSpPr>
            <a:spLocks noChangeArrowheads="1"/>
          </p:cNvSpPr>
          <p:nvPr userDrawn="1"/>
        </p:nvSpPr>
        <p:spPr bwMode="auto">
          <a:xfrm>
            <a:off x="6804025" y="5445125"/>
            <a:ext cx="1152525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11"/>
          <p:cNvSpPr>
            <a:spLocks noChangeArrowheads="1"/>
          </p:cNvSpPr>
          <p:nvPr userDrawn="1"/>
        </p:nvSpPr>
        <p:spPr bwMode="auto">
          <a:xfrm>
            <a:off x="5724525" y="5229225"/>
            <a:ext cx="1152525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12"/>
          <p:cNvSpPr>
            <a:spLocks noChangeArrowheads="1"/>
          </p:cNvSpPr>
          <p:nvPr userDrawn="1"/>
        </p:nvSpPr>
        <p:spPr bwMode="auto">
          <a:xfrm>
            <a:off x="7813675" y="5661025"/>
            <a:ext cx="142875" cy="144463"/>
          </a:xfrm>
          <a:prstGeom prst="ellipse">
            <a:avLst/>
          </a:prstGeom>
          <a:solidFill>
            <a:srgbClr val="0000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13"/>
          <p:cNvSpPr>
            <a:spLocks noChangeArrowheads="1"/>
          </p:cNvSpPr>
          <p:nvPr userDrawn="1"/>
        </p:nvSpPr>
        <p:spPr bwMode="auto">
          <a:xfrm>
            <a:off x="0" y="5013325"/>
            <a:ext cx="1403350" cy="1008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14"/>
          <p:cNvSpPr>
            <a:spLocks noChangeArrowheads="1"/>
          </p:cNvSpPr>
          <p:nvPr userDrawn="1"/>
        </p:nvSpPr>
        <p:spPr bwMode="auto">
          <a:xfrm>
            <a:off x="1258888" y="5516563"/>
            <a:ext cx="142875" cy="144462"/>
          </a:xfrm>
          <a:prstGeom prst="ellipse">
            <a:avLst/>
          </a:prstGeom>
          <a:solidFill>
            <a:srgbClr val="0000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9" name="Group 20"/>
          <p:cNvGrpSpPr>
            <a:grpSpLocks/>
          </p:cNvGrpSpPr>
          <p:nvPr userDrawn="1"/>
        </p:nvGrpSpPr>
        <p:grpSpPr bwMode="auto">
          <a:xfrm>
            <a:off x="7019925" y="1628775"/>
            <a:ext cx="1008063" cy="393700"/>
            <a:chOff x="521" y="369"/>
            <a:chExt cx="1134" cy="361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23"/>
          <p:cNvGrpSpPr>
            <a:grpSpLocks/>
          </p:cNvGrpSpPr>
          <p:nvPr userDrawn="1"/>
        </p:nvGrpSpPr>
        <p:grpSpPr bwMode="auto">
          <a:xfrm rot="987020">
            <a:off x="7956550" y="1773238"/>
            <a:ext cx="792163" cy="309562"/>
            <a:chOff x="521" y="369"/>
            <a:chExt cx="1134" cy="361"/>
          </a:xfrm>
        </p:grpSpPr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" name="Group 26"/>
          <p:cNvGrpSpPr>
            <a:grpSpLocks/>
          </p:cNvGrpSpPr>
          <p:nvPr userDrawn="1"/>
        </p:nvGrpSpPr>
        <p:grpSpPr bwMode="auto">
          <a:xfrm>
            <a:off x="684213" y="836613"/>
            <a:ext cx="1008062" cy="393700"/>
            <a:chOff x="521" y="369"/>
            <a:chExt cx="1134" cy="361"/>
          </a:xfrm>
        </p:grpSpPr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AutoShape 28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29"/>
          <p:cNvGrpSpPr>
            <a:grpSpLocks/>
          </p:cNvGrpSpPr>
          <p:nvPr userDrawn="1"/>
        </p:nvGrpSpPr>
        <p:grpSpPr bwMode="auto">
          <a:xfrm>
            <a:off x="1547813" y="1052513"/>
            <a:ext cx="792162" cy="309562"/>
            <a:chOff x="521" y="369"/>
            <a:chExt cx="1134" cy="361"/>
          </a:xfrm>
        </p:grpSpPr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1" name="Group 32"/>
          <p:cNvGrpSpPr>
            <a:grpSpLocks/>
          </p:cNvGrpSpPr>
          <p:nvPr userDrawn="1"/>
        </p:nvGrpSpPr>
        <p:grpSpPr bwMode="auto">
          <a:xfrm rot="987020">
            <a:off x="1619250" y="404813"/>
            <a:ext cx="792163" cy="309562"/>
            <a:chOff x="521" y="369"/>
            <a:chExt cx="1134" cy="361"/>
          </a:xfrm>
        </p:grpSpPr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4" name="Group 52"/>
          <p:cNvGrpSpPr>
            <a:grpSpLocks/>
          </p:cNvGrpSpPr>
          <p:nvPr userDrawn="1"/>
        </p:nvGrpSpPr>
        <p:grpSpPr bwMode="auto">
          <a:xfrm rot="987020">
            <a:off x="5148263" y="1196975"/>
            <a:ext cx="431800" cy="238125"/>
            <a:chOff x="521" y="369"/>
            <a:chExt cx="1134" cy="361"/>
          </a:xfrm>
        </p:grpSpPr>
        <p:sp>
          <p:nvSpPr>
            <p:cNvPr id="35" name="AutoShape 53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AutoShape 54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7" name="Group 55"/>
          <p:cNvGrpSpPr>
            <a:grpSpLocks/>
          </p:cNvGrpSpPr>
          <p:nvPr userDrawn="1"/>
        </p:nvGrpSpPr>
        <p:grpSpPr bwMode="auto">
          <a:xfrm rot="987020">
            <a:off x="5508625" y="1041400"/>
            <a:ext cx="358775" cy="165100"/>
            <a:chOff x="521" y="369"/>
            <a:chExt cx="1134" cy="361"/>
          </a:xfrm>
        </p:grpSpPr>
        <p:sp>
          <p:nvSpPr>
            <p:cNvPr id="38" name="AutoShape 56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AutoShape 57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6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17B5-00C8-4587-B499-5446781E789B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9D9B-5DB3-4193-B27C-BC58A0E753B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DF6-C4A7-41AE-ABAB-49219021D6E5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9C2-E7A3-43AA-B365-EC420843D0B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7B8-AA95-412B-B69B-367575369AE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766A-B47A-42DC-9B3C-1C8F47B72036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7A4F-E55A-415E-8FF5-5886C5B428F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D64-6BA6-4D7C-9E1D-8B51CE0E0CED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D3C2-D638-4A9C-B29E-5D4B6141F98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325-6803-4814-BDC1-3B4897429E3C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47D-9279-49B9-974D-F1104E23E5E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2072-0931-461D-A68C-2EC00D5D3949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08D1-65AF-4644-A256-F7F4FAB6F1E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F580-3963-4466-A2CB-E922CD6E4E35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E9D4-0601-4E6F-BB45-10F81BB83CC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47B6-3A65-408B-A73B-FD71373C241A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5EF2-D9CD-40C2-9838-FB57ACE679F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87E-1CC8-4FA9-B7DF-85E6D39A0BCE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6D6D-E2E5-4DBB-BCBA-81099ACCE71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CF12-DE80-4EA9-9884-793F2AF956C5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7E79-86DD-4D8A-8AE4-9AD8A01A9BD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9239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PHP 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與 </a:t>
            </a:r>
            <a:r>
              <a:rPr lang="en-US" altLang="zh-TW" sz="3600" b="1" dirty="0" err="1">
                <a:latin typeface="Calibri" pitchFamily="34" charset="0"/>
                <a:ea typeface="標楷體" pitchFamily="65" charset="-120"/>
                <a:cs typeface="Calibri" pitchFamily="34" charset="0"/>
              </a:rPr>
              <a:t>MySQL</a:t>
            </a:r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網頁設計課程 </a:t>
            </a:r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【287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期</a:t>
            </a:r>
            <a: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】</a:t>
            </a:r>
            <a:b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</a:br>
            <a: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Final Project</a:t>
            </a:r>
            <a:endParaRPr lang="en-US" altLang="zh-TW" sz="3600" b="1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692624"/>
            <a:ext cx="7417122" cy="17526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群組行事曆網頁設計 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– </a:t>
            </a:r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以家庭成員使用為例</a:t>
            </a:r>
            <a:endParaRPr lang="en-US" altLang="zh-TW" dirty="0" smtClean="0"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吳志豪</a:t>
            </a:r>
            <a:endParaRPr lang="en-US" altLang="zh-TW" dirty="0" smtClean="0"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r>
              <a:rPr lang="en-US" altLang="zh-TW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2017/8/25</a:t>
            </a:r>
            <a:endParaRPr lang="zh-TW" altLang="zh-TW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2A65EBB-2D7C-41AD-9831-2C87F5706D5E}" type="datetime1">
              <a:rPr lang="zh-TW" altLang="en-US"/>
              <a:pPr/>
              <a:t>2017/8/20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>
                <a:latin typeface="+mn-lt"/>
                <a:ea typeface="標楷體" pitchFamily="65" charset="-120"/>
              </a:rPr>
              <a:t>需求分析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>
                <a:ea typeface="標楷體" pitchFamily="65" charset="-120"/>
                <a:cs typeface="Calibri" pitchFamily="34" charset="0"/>
              </a:rPr>
              <a:t>家庭成員行事曆以記錄家庭</a:t>
            </a: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。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>
                <a:ea typeface="標楷體" pitchFamily="65" charset="-120"/>
                <a:cs typeface="Calibri" pitchFamily="34" charset="0"/>
              </a:rPr>
              <a:t>家庭成</a:t>
            </a: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員可以登入系統。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登記該週家庭共同活動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, 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請成員空下時間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登記那天公司加班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, 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或同學聚會等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查看未來一週內活動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前一天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E-mail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提醒隔天重要活動 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 (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重要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)</a:t>
            </a:r>
            <a:endParaRPr lang="en" altLang="zh-TW" sz="2400" dirty="0" smtClean="0">
              <a:solidFill>
                <a:srgbClr val="FF0000"/>
              </a:solidFill>
              <a:ea typeface="標楷體" pitchFamily="65" charset="-120"/>
              <a:cs typeface="Calibri" pitchFamily="34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使用完畢後可以登出。</a:t>
            </a:r>
          </a:p>
          <a:p>
            <a:pPr>
              <a:lnSpc>
                <a:spcPct val="150000"/>
              </a:lnSpc>
            </a:pPr>
            <a:endParaRPr lang="zh-TW" altLang="en-US" dirty="0"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" altLang="zh-TW" dirty="0" smtClean="0">
                <a:latin typeface="+mn-lt"/>
                <a:ea typeface="標楷體" pitchFamily="65" charset="-120"/>
              </a:rPr>
              <a:t>網站架構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5" name="Shape 69"/>
          <p:cNvSpPr/>
          <p:nvPr/>
        </p:nvSpPr>
        <p:spPr>
          <a:xfrm>
            <a:off x="165696" y="1054938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index.php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首頁</a:t>
            </a:r>
          </a:p>
        </p:txBody>
      </p:sp>
      <p:sp>
        <p:nvSpPr>
          <p:cNvPr id="6" name="Shape 70"/>
          <p:cNvSpPr/>
          <p:nvPr/>
        </p:nvSpPr>
        <p:spPr>
          <a:xfrm>
            <a:off x="2771800" y="1054938"/>
            <a:ext cx="17094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checkpwd.php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驗證密碼</a:t>
            </a:r>
          </a:p>
        </p:txBody>
      </p:sp>
      <p:cxnSp>
        <p:nvCxnSpPr>
          <p:cNvPr id="7" name="Shape 71"/>
          <p:cNvCxnSpPr>
            <a:stCxn id="5" idx="3"/>
          </p:cNvCxnSpPr>
          <p:nvPr/>
        </p:nvCxnSpPr>
        <p:spPr>
          <a:xfrm>
            <a:off x="1626996" y="1443738"/>
            <a:ext cx="1144804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72"/>
          <p:cNvSpPr/>
          <p:nvPr/>
        </p:nvSpPr>
        <p:spPr>
          <a:xfrm>
            <a:off x="6598425" y="1054938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main.php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會員主頁</a:t>
            </a:r>
          </a:p>
        </p:txBody>
      </p:sp>
      <p:sp>
        <p:nvSpPr>
          <p:cNvPr id="9" name="Shape 73"/>
          <p:cNvSpPr/>
          <p:nvPr/>
        </p:nvSpPr>
        <p:spPr>
          <a:xfrm>
            <a:off x="5032514" y="291095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logout.php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登出</a:t>
            </a:r>
          </a:p>
        </p:txBody>
      </p:sp>
      <p:sp>
        <p:nvSpPr>
          <p:cNvPr id="10" name="Shape 74"/>
          <p:cNvSpPr txBox="1"/>
          <p:nvPr/>
        </p:nvSpPr>
        <p:spPr>
          <a:xfrm>
            <a:off x="2131658" y="966738"/>
            <a:ext cx="712500" cy="4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登入</a:t>
            </a:r>
          </a:p>
        </p:txBody>
      </p:sp>
      <p:sp>
        <p:nvSpPr>
          <p:cNvPr id="11" name="Shape 75"/>
          <p:cNvSpPr txBox="1"/>
          <p:nvPr/>
        </p:nvSpPr>
        <p:spPr>
          <a:xfrm>
            <a:off x="4716016" y="966738"/>
            <a:ext cx="1847700" cy="4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帳密正確則登入</a:t>
            </a:r>
          </a:p>
        </p:txBody>
      </p:sp>
      <p:cxnSp>
        <p:nvCxnSpPr>
          <p:cNvPr id="12" name="Shape 76"/>
          <p:cNvCxnSpPr>
            <a:stCxn id="6" idx="3"/>
            <a:endCxn id="8" idx="1"/>
          </p:cNvCxnSpPr>
          <p:nvPr/>
        </p:nvCxnSpPr>
        <p:spPr>
          <a:xfrm>
            <a:off x="4481200" y="1443738"/>
            <a:ext cx="2117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77"/>
          <p:cNvSpPr/>
          <p:nvPr/>
        </p:nvSpPr>
        <p:spPr>
          <a:xfrm>
            <a:off x="3472659" y="2873561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update.php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更新資料</a:t>
            </a:r>
          </a:p>
        </p:txBody>
      </p:sp>
      <p:sp>
        <p:nvSpPr>
          <p:cNvPr id="14" name="Shape 78"/>
          <p:cNvSpPr/>
          <p:nvPr/>
        </p:nvSpPr>
        <p:spPr>
          <a:xfrm>
            <a:off x="35496" y="2626588"/>
            <a:ext cx="17217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join.php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加入會員網頁</a:t>
            </a:r>
          </a:p>
        </p:txBody>
      </p:sp>
      <p:sp>
        <p:nvSpPr>
          <p:cNvPr id="15" name="Shape 79"/>
          <p:cNvSpPr/>
          <p:nvPr/>
        </p:nvSpPr>
        <p:spPr>
          <a:xfrm>
            <a:off x="35496" y="4198238"/>
            <a:ext cx="1721700" cy="100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addmem.php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新增會員資料到資料庫</a:t>
            </a:r>
          </a:p>
        </p:txBody>
      </p:sp>
      <p:sp>
        <p:nvSpPr>
          <p:cNvPr id="16" name="Shape 80"/>
          <p:cNvSpPr/>
          <p:nvPr/>
        </p:nvSpPr>
        <p:spPr>
          <a:xfrm>
            <a:off x="1888483" y="2873561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delete.php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刪除資料</a:t>
            </a:r>
          </a:p>
        </p:txBody>
      </p:sp>
      <p:cxnSp>
        <p:nvCxnSpPr>
          <p:cNvPr id="17" name="Shape 81"/>
          <p:cNvCxnSpPr>
            <a:stCxn id="5" idx="2"/>
            <a:endCxn id="14" idx="0"/>
          </p:cNvCxnSpPr>
          <p:nvPr/>
        </p:nvCxnSpPr>
        <p:spPr>
          <a:xfrm>
            <a:off x="896346" y="1832538"/>
            <a:ext cx="0" cy="794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82"/>
          <p:cNvCxnSpPr>
            <a:stCxn id="14" idx="2"/>
            <a:endCxn id="15" idx="0"/>
          </p:cNvCxnSpPr>
          <p:nvPr/>
        </p:nvCxnSpPr>
        <p:spPr>
          <a:xfrm>
            <a:off x="896346" y="3404188"/>
            <a:ext cx="0" cy="794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83"/>
          <p:cNvCxnSpPr>
            <a:stCxn id="8" idx="2"/>
            <a:endCxn id="9" idx="0"/>
          </p:cNvCxnSpPr>
          <p:nvPr/>
        </p:nvCxnSpPr>
        <p:spPr>
          <a:xfrm rot="5400000">
            <a:off x="6006912" y="1588791"/>
            <a:ext cx="1078416" cy="15659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84"/>
          <p:cNvCxnSpPr>
            <a:stCxn id="8" idx="2"/>
            <a:endCxn id="13" idx="0"/>
          </p:cNvCxnSpPr>
          <p:nvPr/>
        </p:nvCxnSpPr>
        <p:spPr>
          <a:xfrm rot="5400000">
            <a:off x="5245681" y="790166"/>
            <a:ext cx="1041023" cy="312576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85"/>
          <p:cNvCxnSpPr>
            <a:stCxn id="8" idx="2"/>
            <a:endCxn id="16" idx="0"/>
          </p:cNvCxnSpPr>
          <p:nvPr/>
        </p:nvCxnSpPr>
        <p:spPr>
          <a:xfrm rot="5400000">
            <a:off x="4453593" y="-1922"/>
            <a:ext cx="1041023" cy="47099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文字方塊 21"/>
          <p:cNvSpPr txBox="1"/>
          <p:nvPr/>
        </p:nvSpPr>
        <p:spPr>
          <a:xfrm>
            <a:off x="1024387" y="200946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註</a:t>
            </a:r>
            <a:r>
              <a:rPr lang="en-US" altLang="zh-TW" sz="1200" dirty="0" smtClean="0">
                <a:solidFill>
                  <a:srgbClr val="FF0000"/>
                </a:solidFill>
              </a:rPr>
              <a:t>: </a:t>
            </a:r>
            <a:r>
              <a:rPr lang="zh-TW" altLang="en-US" sz="1200" dirty="0" smtClean="0">
                <a:solidFill>
                  <a:srgbClr val="FF0000"/>
                </a:solidFill>
              </a:rPr>
              <a:t>家庭成員的話此部份很少用到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20531" y="3737658"/>
            <a:ext cx="2448272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註</a:t>
            </a:r>
            <a:r>
              <a:rPr lang="en-US" altLang="zh-TW" sz="1200" dirty="0" smtClean="0">
                <a:solidFill>
                  <a:srgbClr val="FF0000"/>
                </a:solidFill>
              </a:rPr>
              <a:t>: </a:t>
            </a:r>
            <a:r>
              <a:rPr lang="zh-TW" altLang="en-US" sz="1200" dirty="0" smtClean="0">
                <a:solidFill>
                  <a:srgbClr val="FF0000"/>
                </a:solidFill>
              </a:rPr>
              <a:t>家庭成員的話此部份很少用到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Shape 77"/>
          <p:cNvSpPr/>
          <p:nvPr/>
        </p:nvSpPr>
        <p:spPr>
          <a:xfrm>
            <a:off x="7591471" y="399107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+mn-lt"/>
                <a:ea typeface="標楷體" pitchFamily="65" charset="-120"/>
              </a:rPr>
              <a:t>m</a:t>
            </a:r>
            <a:r>
              <a:rPr lang="en" sz="1600" dirty="0" smtClean="0">
                <a:latin typeface="+mn-lt"/>
                <a:ea typeface="標楷體" pitchFamily="65" charset="-120"/>
              </a:rPr>
              <a:t>emo_del.php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刪除備忘事項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27" name="Shape 84"/>
          <p:cNvCxnSpPr>
            <a:stCxn id="8" idx="2"/>
            <a:endCxn id="26" idx="0"/>
          </p:cNvCxnSpPr>
          <p:nvPr/>
        </p:nvCxnSpPr>
        <p:spPr>
          <a:xfrm rot="16200000" flipH="1">
            <a:off x="6746330" y="2415283"/>
            <a:ext cx="2158536" cy="9930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77"/>
          <p:cNvSpPr/>
          <p:nvPr/>
        </p:nvSpPr>
        <p:spPr>
          <a:xfrm>
            <a:off x="5940152" y="399107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memo.php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增加備忘事項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34" name="Shape 84"/>
          <p:cNvCxnSpPr>
            <a:stCxn id="8" idx="2"/>
            <a:endCxn id="33" idx="0"/>
          </p:cNvCxnSpPr>
          <p:nvPr/>
        </p:nvCxnSpPr>
        <p:spPr>
          <a:xfrm rot="5400000">
            <a:off x="5920671" y="2582670"/>
            <a:ext cx="2158536" cy="6582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77"/>
          <p:cNvSpPr/>
          <p:nvPr/>
        </p:nvSpPr>
        <p:spPr>
          <a:xfrm>
            <a:off x="7647204" y="1916832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remind.php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提醒隔天事項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40" name="Shape 84"/>
          <p:cNvCxnSpPr>
            <a:stCxn id="8" idx="2"/>
            <a:endCxn id="39" idx="1"/>
          </p:cNvCxnSpPr>
          <p:nvPr/>
        </p:nvCxnSpPr>
        <p:spPr>
          <a:xfrm rot="16200000" flipH="1">
            <a:off x="7251592" y="1910020"/>
            <a:ext cx="473094" cy="318129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F580-3963-4466-A2CB-E922CD6E4E35}" type="datetime1">
              <a:rPr lang="zh-TW" altLang="en-US" smtClean="0"/>
              <a:pPr/>
              <a:t>2017/8/20</a:t>
            </a:fld>
            <a:endParaRPr lang="en-US" altLang="zh-TW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SQL 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表單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– ER</a:t>
            </a:r>
            <a:r>
              <a:rPr kumimoji="0" lang="en-US" altLang="zh-TW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Model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j-cs"/>
            </a:endParaRPr>
          </a:p>
        </p:txBody>
      </p:sp>
      <p:sp>
        <p:nvSpPr>
          <p:cNvPr id="4" name="Shape 69"/>
          <p:cNvSpPr/>
          <p:nvPr/>
        </p:nvSpPr>
        <p:spPr>
          <a:xfrm>
            <a:off x="2267744" y="2636912"/>
            <a:ext cx="1461300" cy="777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+mn-lt"/>
                <a:ea typeface="標楷體" pitchFamily="65" charset="-120"/>
              </a:rPr>
              <a:t>member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51520" y="2204864"/>
            <a:ext cx="1440160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nickname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683568" y="3356992"/>
            <a:ext cx="100811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Birthday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51520" y="1268760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876256" y="1484784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memo_id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3"/>
            <a:endCxn id="7" idx="1"/>
          </p:cNvCxnSpPr>
          <p:nvPr/>
        </p:nvCxnSpPr>
        <p:spPr>
          <a:xfrm>
            <a:off x="3729044" y="3025712"/>
            <a:ext cx="149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788024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4788024" y="278092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16490" y="302541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69"/>
          <p:cNvSpPr/>
          <p:nvPr/>
        </p:nvSpPr>
        <p:spPr>
          <a:xfrm>
            <a:off x="5220072" y="2636912"/>
            <a:ext cx="1461300" cy="777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+mn-lt"/>
                <a:ea typeface="標楷體" pitchFamily="65" charset="-120"/>
              </a:rPr>
              <a:t>memo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6876256" y="2492896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memo_date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876256" y="3429000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876256" y="4365104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priority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接點 24"/>
          <p:cNvCxnSpPr>
            <a:stCxn id="8" idx="5"/>
            <a:endCxn id="4" idx="1"/>
          </p:cNvCxnSpPr>
          <p:nvPr/>
        </p:nvCxnSpPr>
        <p:spPr>
          <a:xfrm>
            <a:off x="1972475" y="1821924"/>
            <a:ext cx="295269" cy="1203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4" idx="1"/>
          </p:cNvCxnSpPr>
          <p:nvPr/>
        </p:nvCxnSpPr>
        <p:spPr>
          <a:xfrm>
            <a:off x="1691680" y="2528900"/>
            <a:ext cx="576064" cy="49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  <a:endCxn id="4" idx="1"/>
          </p:cNvCxnSpPr>
          <p:nvPr/>
        </p:nvCxnSpPr>
        <p:spPr>
          <a:xfrm flipV="1">
            <a:off x="1691680" y="3025712"/>
            <a:ext cx="576064" cy="65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7" idx="3"/>
          </p:cNvCxnSpPr>
          <p:nvPr/>
        </p:nvCxnSpPr>
        <p:spPr>
          <a:xfrm flipH="1">
            <a:off x="6681372" y="1916832"/>
            <a:ext cx="266892" cy="110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1" idx="2"/>
            <a:endCxn id="7" idx="3"/>
          </p:cNvCxnSpPr>
          <p:nvPr/>
        </p:nvCxnSpPr>
        <p:spPr>
          <a:xfrm flipH="1">
            <a:off x="6681372" y="2816932"/>
            <a:ext cx="194884" cy="20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2" idx="2"/>
            <a:endCxn id="7" idx="3"/>
          </p:cNvCxnSpPr>
          <p:nvPr/>
        </p:nvCxnSpPr>
        <p:spPr>
          <a:xfrm flipH="1" flipV="1">
            <a:off x="6681372" y="3025712"/>
            <a:ext cx="194884" cy="72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3" idx="2"/>
            <a:endCxn id="7" idx="3"/>
          </p:cNvCxnSpPr>
          <p:nvPr/>
        </p:nvCxnSpPr>
        <p:spPr>
          <a:xfrm flipH="1" flipV="1">
            <a:off x="6681372" y="3025712"/>
            <a:ext cx="194884" cy="166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6876256" y="620688"/>
            <a:ext cx="1872208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nickname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接點 31"/>
          <p:cNvCxnSpPr>
            <a:stCxn id="28" idx="2"/>
          </p:cNvCxnSpPr>
          <p:nvPr/>
        </p:nvCxnSpPr>
        <p:spPr>
          <a:xfrm flipH="1">
            <a:off x="6660232" y="944724"/>
            <a:ext cx="216024" cy="198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150</Words>
  <Application>Microsoft Office PowerPoint</Application>
  <PresentationFormat>如螢幕大小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PHP 與 MySQL 網頁設計課程 【287期】 Final Project</vt:lpstr>
      <vt:lpstr>需求分析</vt:lpstr>
      <vt:lpstr>網站架構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與 MySQL 網頁設計課程 【287期】 Final Project</dc:title>
  <dc:creator>Howard Wu</dc:creator>
  <cp:lastModifiedBy>Howard Wu</cp:lastModifiedBy>
  <cp:revision>6</cp:revision>
  <dcterms:created xsi:type="dcterms:W3CDTF">2017-08-17T13:02:02Z</dcterms:created>
  <dcterms:modified xsi:type="dcterms:W3CDTF">2017-08-20T11:19:49Z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TC011271131028</vt:lpwstr>
  </property>
</Properties>
</file>