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9" r:id="rId2"/>
    <p:sldId id="263" r:id="rId3"/>
    <p:sldId id="264" r:id="rId4"/>
    <p:sldId id="265" r:id="rId5"/>
    <p:sldId id="258" r:id="rId6"/>
    <p:sldId id="266" r:id="rId7"/>
    <p:sldId id="268" r:id="rId8"/>
    <p:sldId id="270" r:id="rId9"/>
    <p:sldId id="260" r:id="rId10"/>
    <p:sldId id="262" r:id="rId11"/>
    <p:sldId id="261" r:id="rId12"/>
    <p:sldId id="25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60" dt="2021-03-19T00:14:40.200"/>
    <p1510:client id="{0B90489C-F309-0DA3-A89A-DBC9D8598D11}" v="1" dt="2021-03-19T09:46:53.374"/>
    <p1510:client id="{1AA3E67A-22A2-E88B-E8FC-19273698BF0F}" v="85" dt="2021-03-19T08:31:58.929"/>
    <p1510:client id="{2DA7A82A-03BA-96D1-18FE-670A4433C4D4}" v="2521" dt="2021-03-18T21:54:56.090"/>
    <p1510:client id="{3371745D-D855-761E-DEE8-4360EC3E1AE5}" v="35" dt="2021-03-19T09:53:05.060"/>
    <p1510:client id="{38383775-405D-E60F-4973-3243A2587B54}" v="1345" dt="2021-03-19T09:51:04.425"/>
    <p1510:client id="{5A1FB22B-778C-89F2-9101-31A90D5322C2}" v="29" dt="2021-03-18T23:39:39.573"/>
    <p1510:client id="{5E96D48F-15BA-B669-B461-1D703C36427F}" v="176" dt="2021-03-19T07:32:26.375"/>
    <p1510:client id="{6BA78822-7B91-7CFC-3C29-3036AD22D1D9}" v="64" dt="2021-03-19T03:46:35.209"/>
    <p1510:client id="{92D43C3E-BD44-853D-48F3-0FE0217E466A}" v="84" dt="2021-03-19T07:57:21.148"/>
    <p1510:client id="{B77AE961-E757-2DE8-4FEE-14915178A2BB}" v="15" dt="2021-03-19T09:45:01.212"/>
    <p1510:client id="{C5F66391-AA96-4A90-BE39-94CBA0758181}" v="313" dt="2021-03-19T19:01:03.567"/>
    <p1510:client id="{FAF21E92-C28E-AD4C-B7A0-9A716B1D442F}" v="1179" dt="2021-03-19T09:03:1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0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2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487-3ED3-7F42-8D83-C373A069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82641"/>
          </a:xfrm>
        </p:spPr>
        <p:txBody>
          <a:bodyPr/>
          <a:lstStyle/>
          <a:p>
            <a:r>
              <a:rPr lang="en-NL"/>
              <a:t>Demo presentation group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CAC6-02B5-AF40-BDBA-928261AB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L"/>
              <a:t>Architecture </a:t>
            </a:r>
          </a:p>
          <a:p>
            <a:r>
              <a:rPr lang="en-NL"/>
              <a:t>Rest API</a:t>
            </a:r>
          </a:p>
          <a:p>
            <a:r>
              <a:rPr lang="en-NL"/>
              <a:t>Database</a:t>
            </a:r>
          </a:p>
          <a:p>
            <a:r>
              <a:rPr lang="en-NL"/>
              <a:t>Home station server</a:t>
            </a:r>
          </a:p>
          <a:p>
            <a:r>
              <a:rPr lang="en-NL"/>
              <a:t>Mobile station server</a:t>
            </a:r>
          </a:p>
          <a:p>
            <a:r>
              <a:rPr lang="en-NL"/>
              <a:t>Data collector</a:t>
            </a:r>
          </a:p>
          <a:p>
            <a:r>
              <a:rPr lang="en-NL"/>
              <a:t>Drone simulation</a:t>
            </a:r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59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4182D40A-C962-474A-A742-B58263E4F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9" r="10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215483-AD0C-4E00-BF87-04C4DA6AC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470A9D-1BEC-4E26-90DA-5F509D93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2669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C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9F470-C7B7-4B96-90CD-6D53EA02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63CE11CC-F227-4048-A842-978BB6702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82" b="2"/>
          <a:stretch/>
        </p:blipFill>
        <p:spPr>
          <a:xfrm>
            <a:off x="-186908" y="199365"/>
            <a:ext cx="6107959" cy="4200106"/>
          </a:xfrm>
          <a:prstGeom prst="rect">
            <a:avLst/>
          </a:prstGeom>
        </p:spPr>
      </p:pic>
      <p:pic>
        <p:nvPicPr>
          <p:cNvPr id="8" name="图片 8" descr="图示&#10;&#10;已自动生成说明">
            <a:extLst>
              <a:ext uri="{FF2B5EF4-FFF2-40B4-BE49-F238E27FC236}">
                <a16:creationId xmlns:a16="http://schemas.microsoft.com/office/drawing/2014/main" id="{A00F6797-CDCD-4299-ACB5-F3CA363D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9696" y="3299541"/>
            <a:ext cx="6655256" cy="3636088"/>
          </a:xfrm>
        </p:spPr>
      </p:pic>
    </p:spTree>
    <p:extLst>
      <p:ext uri="{BB962C8B-B14F-4D97-AF65-F5344CB8AC3E}">
        <p14:creationId xmlns:p14="http://schemas.microsoft.com/office/powerpoint/2010/main" val="397156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781208DF-DCDE-45F8-960F-13100857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9" r="10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96CB1445-2E1D-4933-8588-58C62A815C97}"/>
              </a:ext>
            </a:extLst>
          </p:cNvPr>
          <p:cNvSpPr/>
          <p:nvPr/>
        </p:nvSpPr>
        <p:spPr>
          <a:xfrm rot="1020000">
            <a:off x="-1061867" y="2307363"/>
            <a:ext cx="1960755" cy="5018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070CFCF-D522-4F90-B0B9-9594389221CE}"/>
              </a:ext>
            </a:extLst>
          </p:cNvPr>
          <p:cNvSpPr/>
          <p:nvPr/>
        </p:nvSpPr>
        <p:spPr>
          <a:xfrm rot="2340000">
            <a:off x="1558671" y="3478241"/>
            <a:ext cx="1960755" cy="5018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00AABED-1E73-4B48-A806-73B2EB1F15FE}"/>
              </a:ext>
            </a:extLst>
          </p:cNvPr>
          <p:cNvSpPr/>
          <p:nvPr/>
        </p:nvSpPr>
        <p:spPr>
          <a:xfrm rot="180000">
            <a:off x="3722101" y="4539953"/>
            <a:ext cx="1909434" cy="4325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F44-8B5A-4DBF-9D3E-A66AEBFB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Drone Simulation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410F-F137-4628-B0BD-ACC0CFD2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141365" cy="3636088"/>
          </a:xfrm>
        </p:spPr>
        <p:txBody>
          <a:bodyPr/>
          <a:lstStyle/>
          <a:p>
            <a:r>
              <a:rPr lang="en-US" err="1"/>
              <a:t>MissionItems</a:t>
            </a:r>
            <a:endParaRPr lang="en-US"/>
          </a:p>
          <a:p>
            <a:pPr lvl="1"/>
            <a:r>
              <a:rPr lang="en-US"/>
              <a:t>Takeoff</a:t>
            </a:r>
          </a:p>
          <a:p>
            <a:pPr lvl="1"/>
            <a:r>
              <a:rPr lang="en-US"/>
              <a:t>Fly-to (</a:t>
            </a:r>
            <a:r>
              <a:rPr lang="en-US" err="1"/>
              <a:t>lat</a:t>
            </a:r>
            <a:r>
              <a:rPr lang="en-US"/>
              <a:t>, long)</a:t>
            </a:r>
          </a:p>
          <a:p>
            <a:pPr lvl="1"/>
            <a:r>
              <a:rPr lang="en-US"/>
              <a:t>Land</a:t>
            </a:r>
          </a:p>
          <a:p>
            <a:r>
              <a:rPr lang="en-US"/>
              <a:t>UDP : 14540</a:t>
            </a:r>
          </a:p>
          <a:p>
            <a:r>
              <a:rPr lang="en-US"/>
              <a:t>1% duty cycle Packet Size highly important.</a:t>
            </a:r>
          </a:p>
          <a:p>
            <a:r>
              <a:rPr lang="en-US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05941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F8F-3312-4F9C-B732-75530619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Code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3B7E5E-3E73-4D99-8C6F-2FB6BDA8E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608" y="1770466"/>
            <a:ext cx="4293936" cy="4158847"/>
          </a:xfrm>
        </p:spPr>
      </p:pic>
    </p:spTree>
    <p:extLst>
      <p:ext uri="{BB962C8B-B14F-4D97-AF65-F5344CB8AC3E}">
        <p14:creationId xmlns:p14="http://schemas.microsoft.com/office/powerpoint/2010/main" val="27918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3ED5-5106-44D9-9D86-0D7D639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Screenshots</a:t>
            </a:r>
          </a:p>
        </p:txBody>
      </p:sp>
      <p:pic>
        <p:nvPicPr>
          <p:cNvPr id="5" name="Content Placeholder 4" descr="A picture containing text, grass, outdoor, field&#10;&#10;Description automatically generated">
            <a:extLst>
              <a:ext uri="{FF2B5EF4-FFF2-40B4-BE49-F238E27FC236}">
                <a16:creationId xmlns:a16="http://schemas.microsoft.com/office/drawing/2014/main" id="{5F8A2075-ACB2-49DE-96DC-B674978C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931" y="922096"/>
            <a:ext cx="5222998" cy="2465515"/>
          </a:xfrm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9E3259-0519-4730-8986-36FAC7CF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6" y="3429000"/>
            <a:ext cx="5044757" cy="250690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EA32901-9195-4218-B482-E763D23D7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97" y="3481252"/>
            <a:ext cx="3738466" cy="2454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8BD00-6C66-4117-B6C5-7504960F80A9}"/>
              </a:ext>
            </a:extLst>
          </p:cNvPr>
          <p:cNvSpPr txBox="1"/>
          <p:nvPr/>
        </p:nvSpPr>
        <p:spPr>
          <a:xfrm>
            <a:off x="625151" y="2293126"/>
            <a:ext cx="5044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jMAVsim</a:t>
            </a:r>
            <a:r>
              <a:rPr lang="en-US"/>
              <a:t> / PX4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Qgroundcontrol</a:t>
            </a:r>
          </a:p>
        </p:txBody>
      </p:sp>
    </p:spTree>
    <p:extLst>
      <p:ext uri="{BB962C8B-B14F-4D97-AF65-F5344CB8AC3E}">
        <p14:creationId xmlns:p14="http://schemas.microsoft.com/office/powerpoint/2010/main" val="129037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5028-AE9A-469F-B5CF-350CEAE0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4441120-670E-4E5B-85AB-00E3BE593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09" y="1850104"/>
            <a:ext cx="11548112" cy="4079110"/>
          </a:xfrm>
        </p:spPr>
      </p:pic>
    </p:spTree>
    <p:extLst>
      <p:ext uri="{BB962C8B-B14F-4D97-AF65-F5344CB8AC3E}">
        <p14:creationId xmlns:p14="http://schemas.microsoft.com/office/powerpoint/2010/main" val="274642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5C19-7B95-4E99-96AE-3DA2A904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>
            <a:normAutofit/>
          </a:bodyPr>
          <a:lstStyle/>
          <a:p>
            <a:r>
              <a:rPr lang="en-US"/>
              <a:t>Rest API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491-C2B0-4FC9-8B23-9FD5B0DA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73" y="2853679"/>
            <a:ext cx="3613708" cy="3391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Open API specification</a:t>
            </a:r>
          </a:p>
          <a:p>
            <a:r>
              <a:rPr lang="en-US"/>
              <a:t>Swagger based</a:t>
            </a:r>
          </a:p>
          <a:p>
            <a:r>
              <a:rPr lang="en-US"/>
              <a:t>NodeJS Generated</a:t>
            </a:r>
          </a:p>
          <a:p>
            <a:r>
              <a:rPr lang="en-US"/>
              <a:t>Will connect to a MongoDB database</a:t>
            </a:r>
          </a:p>
          <a:p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442BF482-D7BB-4DFF-B737-233096CDB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r="14021" b="-2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49558-1207-DD4B-954A-4B17E9E1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9" y="857252"/>
            <a:ext cx="5950707" cy="1114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F605D2-9CF5-174A-B888-774F10C4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696" y="271468"/>
            <a:ext cx="3633536" cy="64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FC206009-1665-41CD-81F2-691D766DE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79A2F-71A9-4F39-9E03-944A0213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0" y="277027"/>
            <a:ext cx="4677006" cy="4025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000">
                <a:solidFill>
                  <a:srgbClr val="FFFFFF"/>
                </a:solidFill>
                <a:highlight>
                  <a:srgbClr val="000000"/>
                </a:highlight>
              </a:rPr>
              <a:t>Database integration for mobilebase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4DB53AAA-E6F7-41D5-B995-765B1D44B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37"/>
          <a:stretch/>
        </p:blipFill>
        <p:spPr>
          <a:xfrm>
            <a:off x="5113086" y="724830"/>
            <a:ext cx="6864252" cy="32393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1C3A32-1C10-4C1F-A9A1-3C051B63A4F8}"/>
              </a:ext>
            </a:extLst>
          </p:cNvPr>
          <p:cNvSpPr txBox="1">
            <a:spLocks/>
          </p:cNvSpPr>
          <p:nvPr/>
        </p:nvSpPr>
        <p:spPr>
          <a:xfrm>
            <a:off x="444422" y="3347139"/>
            <a:ext cx="4378479" cy="1977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br>
              <a:rPr lang="en-US" sz="1400"/>
            </a:br>
            <a:r>
              <a:rPr lang="en-US" sz="1400">
                <a:solidFill>
                  <a:srgbClr val="FFFF00"/>
                </a:solidFill>
                <a:highlight>
                  <a:srgbClr val="000000"/>
                </a:highlight>
              </a:rPr>
              <a:t>Integration steps  that still  need  to be done:</a:t>
            </a:r>
            <a:r>
              <a:rPr lang="en-US" sz="1400">
                <a:solidFill>
                  <a:srgbClr val="FFFF00"/>
                </a:solidFill>
              </a:rPr>
              <a:t> 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chemeClr val="bg1"/>
                </a:solidFill>
              </a:rPr>
              <a:t>- WE STILL NEED  TO Integrate  DATA inside the  </a:t>
            </a:r>
            <a:r>
              <a:rPr lang="en-US" sz="1400" err="1">
                <a:solidFill>
                  <a:schemeClr val="bg1"/>
                </a:solidFill>
              </a:rPr>
              <a:t>MOBILEbase</a:t>
            </a:r>
            <a:r>
              <a:rPr lang="en-US" sz="1400">
                <a:solidFill>
                  <a:schemeClr val="bg1"/>
                </a:solidFill>
              </a:rPr>
              <a:t> database.  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+mj-lt"/>
                <a:cs typeface="+mj-lt"/>
              </a:rPr>
              <a:t>- </a:t>
            </a:r>
            <a:r>
              <a:rPr lang="en-US" sz="1400" err="1">
                <a:solidFill>
                  <a:schemeClr val="bg1"/>
                </a:solidFill>
                <a:ea typeface="+mj-lt"/>
                <a:cs typeface="+mj-lt"/>
              </a:rPr>
              <a:t>Springboot</a:t>
            </a:r>
            <a:r>
              <a:rPr lang="en-US" sz="1400">
                <a:solidFill>
                  <a:schemeClr val="bg1"/>
                </a:solidFill>
                <a:ea typeface="+mj-lt"/>
                <a:cs typeface="+mj-lt"/>
              </a:rPr>
              <a:t> server with </a:t>
            </a:r>
            <a:r>
              <a:rPr lang="en-US" sz="1400" err="1">
                <a:solidFill>
                  <a:schemeClr val="bg1"/>
                </a:solidFill>
                <a:ea typeface="+mj-lt"/>
                <a:cs typeface="+mj-lt"/>
              </a:rPr>
              <a:t>Udp</a:t>
            </a:r>
            <a:r>
              <a:rPr lang="en-US" sz="1400">
                <a:solidFill>
                  <a:schemeClr val="bg1"/>
                </a:solidFill>
                <a:ea typeface="+mj-lt"/>
                <a:cs typeface="+mj-lt"/>
              </a:rPr>
              <a:t> connections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lang="en-US" sz="14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93B0F2-6C23-4156-A4EC-CC880F79459A}"/>
              </a:ext>
            </a:extLst>
          </p:cNvPr>
          <p:cNvSpPr txBox="1">
            <a:spLocks/>
          </p:cNvSpPr>
          <p:nvPr/>
        </p:nvSpPr>
        <p:spPr>
          <a:xfrm>
            <a:off x="444421" y="774632"/>
            <a:ext cx="4378479" cy="2563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br>
              <a:rPr lang="en-US" sz="1400"/>
            </a:br>
            <a:r>
              <a:rPr lang="en-US" sz="1400">
                <a:solidFill>
                  <a:srgbClr val="FFFF00"/>
                </a:solidFill>
                <a:highlight>
                  <a:srgbClr val="000000"/>
                </a:highlight>
              </a:rPr>
              <a:t>INTEGRATION STEPS  THAT  WE HAVE  TAKEN:</a:t>
            </a:r>
            <a:br>
              <a:rPr lang="en-US" sz="1400">
                <a:highlight>
                  <a:srgbClr val="000000"/>
                </a:highlight>
              </a:rPr>
            </a:br>
            <a:br>
              <a:rPr lang="en-US" sz="1400">
                <a:highlight>
                  <a:srgbClr val="000000"/>
                </a:highlight>
              </a:rPr>
            </a:br>
            <a:r>
              <a:rPr lang="en-US" sz="1400">
                <a:solidFill>
                  <a:schemeClr val="bg1"/>
                </a:solidFill>
              </a:rPr>
              <a:t>- WE HAVE A DATABASE RUNNING ON PORT: </a:t>
            </a:r>
            <a:r>
              <a:rPr lang="en-US" sz="1400" i="1" u="sng">
                <a:solidFill>
                  <a:schemeClr val="bg1"/>
                </a:solidFill>
              </a:rPr>
              <a:t>LOCALHOST:27017</a:t>
            </a:r>
            <a:r>
              <a:rPr lang="en-US" sz="1400">
                <a:solidFill>
                  <a:schemeClr val="bg1"/>
                </a:solidFill>
              </a:rPr>
              <a:t> FOR MOBILEBASE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chemeClr val="bg1"/>
                </a:solidFill>
              </a:rPr>
              <a:t>- CONFIGURATION STEPS FOR SETTING UP  THE DATABASE FOR LOCAL USE, IS EXPLAINED ON  THE GITHUB REPOSITORY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ea typeface="+mj-lt"/>
                <a:cs typeface="+mj-lt"/>
              </a:rPr>
              <a:t>- We have figure out most of  the data needed for  the mobilebase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2210C027-08C7-422A-8B66-5A8157EF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692" y="4367003"/>
            <a:ext cx="6906322" cy="1218459"/>
          </a:xfrm>
          <a:prstGeom prst="rect">
            <a:avLst/>
          </a:prstGeom>
        </p:spPr>
      </p:pic>
      <p:sp>
        <p:nvSpPr>
          <p:cNvPr id="20" name="Minus Sign 19">
            <a:extLst>
              <a:ext uri="{FF2B5EF4-FFF2-40B4-BE49-F238E27FC236}">
                <a16:creationId xmlns:a16="http://schemas.microsoft.com/office/drawing/2014/main" id="{19A59600-A1F7-4165-B04D-0DDD20986263}"/>
              </a:ext>
            </a:extLst>
          </p:cNvPr>
          <p:cNvSpPr/>
          <p:nvPr/>
        </p:nvSpPr>
        <p:spPr>
          <a:xfrm>
            <a:off x="-252761" y="527823"/>
            <a:ext cx="5854389" cy="399585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2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4295-A247-E343-A9BC-64D31419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Home station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7566-22B9-FC46-BB32-B34E73A2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64894"/>
            <a:ext cx="5242965" cy="4064319"/>
          </a:xfrm>
        </p:spPr>
        <p:txBody>
          <a:bodyPr/>
          <a:lstStyle/>
          <a:p>
            <a:r>
              <a:rPr lang="en-GB"/>
              <a:t>D</a:t>
            </a:r>
            <a:r>
              <a:rPr lang="en-NL"/>
              <a:t>atabase is running (MongoDB, Mongoose)</a:t>
            </a:r>
          </a:p>
          <a:p>
            <a:r>
              <a:rPr lang="en-NL"/>
              <a:t>Server: REST API, receiving and displaying data from database on port 3000 /measurements</a:t>
            </a:r>
          </a:p>
          <a:p>
            <a:r>
              <a:rPr lang="en-NL"/>
              <a:t>TODO: update with Swagger /merge code</a:t>
            </a:r>
          </a:p>
          <a:p>
            <a:endParaRPr lang="en-NL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379780-A2D2-4D40-BFD5-2322AD6A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81" y="731062"/>
            <a:ext cx="4579937" cy="59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8DF-7721-F14A-94BD-D91FCDF0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</a:t>
            </a:r>
            <a:r>
              <a:rPr lang="en-NL"/>
              <a:t>obile station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99F8-A7D3-B743-B694-3B8CAA67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265463"/>
          </a:xfrm>
        </p:spPr>
        <p:txBody>
          <a:bodyPr/>
          <a:lstStyle/>
          <a:p>
            <a:r>
              <a:rPr lang="en-NL"/>
              <a:t>Springboot server with UDP connection (connection less, small packets), running</a:t>
            </a:r>
          </a:p>
          <a:p>
            <a:r>
              <a:rPr lang="en-NL"/>
              <a:t>TODO: </a:t>
            </a:r>
          </a:p>
          <a:p>
            <a:pPr lvl="2"/>
            <a:r>
              <a:rPr lang="en-GB" sz="2000"/>
              <a:t>Receive data</a:t>
            </a:r>
          </a:p>
          <a:p>
            <a:pPr lvl="2"/>
            <a:r>
              <a:rPr lang="en-GB" sz="2000"/>
              <a:t>Send data</a:t>
            </a:r>
          </a:p>
          <a:p>
            <a:pPr lvl="2"/>
            <a:r>
              <a:rPr lang="en-GB" sz="2000"/>
              <a:t>Make decision about what type of data</a:t>
            </a:r>
          </a:p>
          <a:p>
            <a:pPr lvl="2"/>
            <a:r>
              <a:rPr lang="en-GB" sz="2000"/>
              <a:t>Send commands for Lora using GUI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15763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A44-46CE-460D-B9A5-CB59178D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A882-0211-4642-9884-FE9406CB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HC-05 bluetooth module receives measurement data encoded in binary format from the data collector</a:t>
            </a:r>
          </a:p>
          <a:p>
            <a:endParaRPr lang="en-US"/>
          </a:p>
          <a:p>
            <a:r>
              <a:rPr lang="en-US"/>
              <a:t>Forwards this data to the home office server via the LoRaWan using the HTTP protocol (still to be implemented)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0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CADB5-ED97-4BAC-9A92-901E2CA1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 collector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2F4D-BE58-4F94-ADB0-5F034931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65663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i="1">
                <a:latin typeface="Consolas"/>
              </a:rPr>
              <a:t>Connect with Bluetooth.</a:t>
            </a:r>
          </a:p>
          <a:p>
            <a:endParaRPr lang="zh-CN" altLang="en-US" i="1">
              <a:latin typeface="Consolas"/>
            </a:endParaRPr>
          </a:p>
          <a:p>
            <a:r>
              <a:rPr lang="zh-CN" altLang="en-US" i="1">
                <a:latin typeface="Consolas"/>
              </a:rPr>
              <a:t>Function(Threads):</a:t>
            </a:r>
          </a:p>
          <a:p>
            <a:pPr marL="0" indent="0">
              <a:buNone/>
            </a:pPr>
            <a:r>
              <a:rPr lang="en-US" altLang="zh-CN" i="1">
                <a:latin typeface="Consolas"/>
              </a:rPr>
              <a:t>1.</a:t>
            </a:r>
            <a:r>
              <a:rPr lang="zh-CN" altLang="en-US" i="1">
                <a:latin typeface="Consolas"/>
              </a:rPr>
              <a:t> </a:t>
            </a:r>
            <a:r>
              <a:rPr lang="zh-CN" i="1">
                <a:latin typeface="Consolas"/>
              </a:rPr>
              <a:t>Listens to messages from HC-05</a:t>
            </a:r>
            <a:r>
              <a:rPr lang="en-US" altLang="zh-CN">
                <a:latin typeface="Consolas"/>
                <a:ea typeface="+mn-lt"/>
              </a:rPr>
              <a:t>(Bluetooth)</a:t>
            </a:r>
            <a:r>
              <a:rPr lang="zh-CN" altLang="en-US" i="1">
                <a:latin typeface="Consolas"/>
              </a:rPr>
              <a:t> </a:t>
            </a:r>
            <a:r>
              <a:rPr lang="zh-CN" i="1">
                <a:latin typeface="Consolas"/>
              </a:rPr>
              <a:t>and send them to the </a:t>
            </a:r>
            <a:r>
              <a:rPr lang="en-US" altLang="zh-CN" i="1">
                <a:latin typeface="Consolas"/>
              </a:rPr>
              <a:t>data collection and drone controller</a:t>
            </a:r>
            <a:r>
              <a:rPr lang="zh-CN" i="1">
                <a:latin typeface="Consolas"/>
              </a:rPr>
              <a:t>.</a:t>
            </a:r>
            <a:endParaRPr lang="zh-CN"/>
          </a:p>
          <a:p>
            <a:endParaRPr lang="zh-CN" altLang="en-US" i="1">
              <a:latin typeface="Consolas"/>
            </a:endParaRPr>
          </a:p>
          <a:p>
            <a:pPr marL="0" indent="0">
              <a:buNone/>
            </a:pPr>
            <a:r>
              <a:rPr lang="en-US" altLang="zh-CN">
                <a:latin typeface="Consolas"/>
              </a:rPr>
              <a:t>2. Listens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to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messages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from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the</a:t>
            </a:r>
            <a:r>
              <a:rPr lang="zh-CN" altLang="en-US">
                <a:latin typeface="Consolas"/>
              </a:rPr>
              <a:t> </a:t>
            </a:r>
            <a:r>
              <a:rPr lang="en-US" altLang="zh-CN" i="1">
                <a:latin typeface="Consolas"/>
                <a:ea typeface="+mn-lt"/>
              </a:rPr>
              <a:t>data collection/</a:t>
            </a:r>
            <a:r>
              <a:rPr lang="en-US" i="1">
                <a:latin typeface="Consolas"/>
                <a:ea typeface="+mn-lt"/>
              </a:rPr>
              <a:t>drone controller</a:t>
            </a:r>
            <a:r>
              <a:rPr lang="zh-CN" altLang="en-US">
                <a:latin typeface="Consolas"/>
              </a:rPr>
              <a:t> </a:t>
            </a:r>
            <a:r>
              <a:rPr lang="en-US" altLang="zh-CN">
                <a:latin typeface="Consolas"/>
              </a:rPr>
              <a:t>and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send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them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to</a:t>
            </a:r>
            <a:r>
              <a:rPr lang="zh-CN" altLang="en-US">
                <a:latin typeface="Consolas"/>
              </a:rPr>
              <a:t> </a:t>
            </a:r>
            <a:r>
              <a:rPr lang="en-US" altLang="zh-CN">
                <a:latin typeface="Consolas"/>
              </a:rPr>
              <a:t>Hc-05(Bluetooth).</a:t>
            </a:r>
            <a:endParaRPr lang="zh-CN" i="1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28359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Consolas</vt:lpstr>
      <vt:lpstr>Univers Condensed</vt:lpstr>
      <vt:lpstr>ChronicleVTI</vt:lpstr>
      <vt:lpstr>Demo presentation group a</vt:lpstr>
      <vt:lpstr>Architecture</vt:lpstr>
      <vt:lpstr>Rest API</vt:lpstr>
      <vt:lpstr>Database</vt:lpstr>
      <vt:lpstr>Database integration for mobilebase</vt:lpstr>
      <vt:lpstr>Home station server</vt:lpstr>
      <vt:lpstr>Mobile station server</vt:lpstr>
      <vt:lpstr>Bluetooth connection</vt:lpstr>
      <vt:lpstr>Data collector</vt:lpstr>
      <vt:lpstr>PowerPoint Presentation</vt:lpstr>
      <vt:lpstr>PowerPoint Presentation</vt:lpstr>
      <vt:lpstr>PowerPoint Presentation</vt:lpstr>
      <vt:lpstr>Drone Simulation Demo</vt:lpstr>
      <vt:lpstr>Mission Code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Púšová</dc:creator>
  <cp:lastModifiedBy>Stephen Nedd</cp:lastModifiedBy>
  <cp:revision>1</cp:revision>
  <dcterms:created xsi:type="dcterms:W3CDTF">2021-03-18T13:14:45Z</dcterms:created>
  <dcterms:modified xsi:type="dcterms:W3CDTF">2021-03-19T19:01:03Z</dcterms:modified>
</cp:coreProperties>
</file>