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7" r:id="rId6"/>
    <p:sldId id="259" r:id="rId7"/>
    <p:sldId id="269" r:id="rId8"/>
    <p:sldId id="268" r:id="rId9"/>
    <p:sldId id="270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5" autoAdjust="0"/>
  </p:normalViewPr>
  <p:slideViewPr>
    <p:cSldViewPr snapToGrid="0">
      <p:cViewPr varScale="1">
        <p:scale>
          <a:sx n="92" d="100"/>
          <a:sy n="92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r>
              <a:rPr lang="zh-CN" altLang="en-US" dirty="0"/>
              <a:t>笑。。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CBBA0D26-9918-44D9-AE81-09B538AAAAD0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536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Times New Roman" panose="02020603050405020304" charset="0"/>
                <a:ea typeface="MS PGothic" panose="020B0600070205080204" charset="-128"/>
              </a:rPr>
              <a:t>单个数据库的实例</a:t>
            </a:r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50A65127-A486-4E1A-A9DB-5B79AD525FA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charset="0"/>
                <a:ea typeface="MS PGothic" panose="020B0600070205080204" charset="-128"/>
              </a:rPr>
              <a:t>Catalog stores a list of available tables, TupleDesc</a:t>
            </a:r>
            <a:endParaRPr lang="en-GB" altLang="zh-CN" sz="280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void addTable(DbFile d, TupleDesc 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DbFile getTable(int tableid)‏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TupleDesc getTupleDesc(int tableid)‏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charset="0"/>
                <a:ea typeface="MS PGothic" panose="020B0600070205080204" charset="-128"/>
              </a:rPr>
              <a:t>Not persisted to disk</a:t>
            </a:r>
            <a:endParaRPr lang="en-GB" altLang="zh-CN" sz="280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7A754133-25CE-432E-8D75-88577518C82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946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Manages cache of pages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Evicts pages when cache is full [not lab 1]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All page accesses should use </a:t>
            </a:r>
            <a:r>
              <a:rPr lang="en-GB" altLang="zh-CN" dirty="0" err="1">
                <a:latin typeface="Times New Roman" panose="02020603050405020304" charset="0"/>
                <a:ea typeface="MS PGothic" panose="020B0600070205080204" charset="-128"/>
              </a:rPr>
              <a:t>getPage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Even from inside </a:t>
            </a:r>
            <a:r>
              <a:rPr lang="en-GB" altLang="zh-CN" dirty="0" err="1">
                <a:latin typeface="Times New Roman" panose="02020603050405020304" charset="0"/>
                <a:ea typeface="MS PGothic" panose="020B0600070205080204" charset="-128"/>
              </a:rPr>
              <a:t>DbFile</a:t>
            </a: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!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You will eventually implement 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locking for transactions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05F11756-9100-4B66-9894-9F92CF5FBBE6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150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An array of HeapPages on disk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Javadoc is your friend!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Implement everything except addTuple and removeTuple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C66C5D5D-4BE4-4BEF-AE08-C18FB80EBDE4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355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Format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Header is a bitmap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Page contents are an array of fixed-length Tuples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Full page size =  BufferPool.PAGE_SIZE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Number of bits in Header = number of Tuples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Header size + size of tuples = BufferPool.PAGE_SIZE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Note endianness!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E1FF4F33-E3D9-4F9A-B7CB-9D40C6D00E3F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560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B5E3AF2B-F55B-4D17-98EE-66462B60F1A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970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35042" y="240792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Lab 1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160" y="4450080"/>
            <a:ext cx="244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Kangping Yi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5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438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67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2667000" y="24384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/>
              <a:t>Catalog</a:t>
            </a:r>
            <a:endParaRPr lang="en-US" altLang="zh-CN" b="1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=&gt; List of DB tables</a:t>
            </a:r>
            <a:endParaRPr lang="en-US" altLang="zh-CN"/>
          </a:p>
        </p:txBody>
      </p:sp>
      <p:sp>
        <p:nvSpPr>
          <p:cNvPr id="14342" name="TextBox 15"/>
          <p:cNvSpPr txBox="1">
            <a:spLocks noChangeArrowheads="1"/>
          </p:cNvSpPr>
          <p:nvPr/>
        </p:nvSpPr>
        <p:spPr bwMode="auto">
          <a:xfrm>
            <a:off x="2438400" y="121443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dirty="0"/>
              <a:t>Singleton Database:</a:t>
            </a:r>
            <a:endParaRPr lang="en-US" altLang="zh-CN" dirty="0"/>
          </a:p>
        </p:txBody>
      </p:sp>
      <p:sp>
        <p:nvSpPr>
          <p:cNvPr id="14343" name="TextBox 16"/>
          <p:cNvSpPr txBox="1">
            <a:spLocks noChangeArrowheads="1"/>
          </p:cNvSpPr>
          <p:nvPr/>
        </p:nvSpPr>
        <p:spPr bwMode="auto">
          <a:xfrm>
            <a:off x="2590800" y="18288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dirty="0" err="1"/>
              <a:t>Database.getCatalog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TextBox 22"/>
          <p:cNvSpPr txBox="1">
            <a:spLocks noChangeArrowheads="1"/>
          </p:cNvSpPr>
          <p:nvPr/>
        </p:nvSpPr>
        <p:spPr bwMode="auto">
          <a:xfrm>
            <a:off x="5943600" y="24384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/>
              <a:t>BufferPool</a:t>
            </a:r>
            <a:endParaRPr lang="en-US" altLang="zh-CN" b="1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=&gt; Caches DB pages in memory</a:t>
            </a:r>
            <a:endParaRPr lang="en-US" altLang="zh-CN"/>
          </a:p>
        </p:txBody>
      </p:sp>
      <p:sp>
        <p:nvSpPr>
          <p:cNvPr id="14346" name="TextBox 23"/>
          <p:cNvSpPr txBox="1">
            <a:spLocks noChangeArrowheads="1"/>
          </p:cNvSpPr>
          <p:nvPr/>
        </p:nvSpPr>
        <p:spPr bwMode="auto">
          <a:xfrm>
            <a:off x="5867400" y="182880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Database.getBufferPool()</a:t>
            </a:r>
            <a:endParaRPr lang="en-US" altLang="zh-CN"/>
          </a:p>
        </p:txBody>
      </p:sp>
      <p:sp>
        <p:nvSpPr>
          <p:cNvPr id="25" name="Rectangle 24"/>
          <p:cNvSpPr/>
          <p:nvPr/>
        </p:nvSpPr>
        <p:spPr bwMode="auto">
          <a:xfrm>
            <a:off x="4343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8" name="TextBox 25"/>
          <p:cNvSpPr txBox="1">
            <a:spLocks noChangeArrowheads="1"/>
          </p:cNvSpPr>
          <p:nvPr/>
        </p:nvSpPr>
        <p:spPr bwMode="auto">
          <a:xfrm>
            <a:off x="4343400" y="44958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 dirty="0" err="1"/>
              <a:t>LogFile</a:t>
            </a:r>
            <a:br>
              <a:rPr lang="en-US" altLang="zh-CN" dirty="0"/>
            </a:br>
            <a:r>
              <a:rPr lang="en-US" altLang="zh-CN" dirty="0"/>
              <a:t>(Ignore for Lab 1)</a:t>
            </a:r>
            <a:endParaRPr lang="en-US" altLang="zh-CN" dirty="0"/>
          </a:p>
        </p:txBody>
      </p:sp>
      <p:sp>
        <p:nvSpPr>
          <p:cNvPr id="14349" name="TextBox 26"/>
          <p:cNvSpPr txBox="1">
            <a:spLocks noChangeArrowheads="1"/>
          </p:cNvSpPr>
          <p:nvPr/>
        </p:nvSpPr>
        <p:spPr bwMode="auto">
          <a:xfrm>
            <a:off x="4267200" y="38814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Database.getLogFile()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2620" y="518160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7010401" y="2362200"/>
            <a:ext cx="84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Table:</a:t>
            </a:r>
            <a:endParaRPr lang="en-US" altLang="zh-CN"/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DbFile file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String name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String primary_key</a:t>
            </a:r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/>
                <a:gridCol w="1638300"/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 err="1"/>
                        <a:t>DbFile</a:t>
                      </a:r>
                      <a:r>
                        <a:rPr lang="en-US" baseline="0" dirty="0"/>
                        <a:t> 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07" name="TextBox 13"/>
          <p:cNvSpPr txBox="1">
            <a:spLocks noChangeArrowheads="1"/>
          </p:cNvSpPr>
          <p:nvPr/>
        </p:nvSpPr>
        <p:spPr bwMode="auto">
          <a:xfrm>
            <a:off x="2286001" y="1828800"/>
            <a:ext cx="1083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Catalog:</a:t>
            </a:r>
            <a:endParaRPr lang="en-US" altLang="zh-CN"/>
          </a:p>
        </p:txBody>
      </p:sp>
      <p:cxnSp>
        <p:nvCxnSpPr>
          <p:cNvPr id="16408" name="Straight Connector 12"/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17"/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13"/>
          <p:cNvSpPr txBox="1">
            <a:spLocks noChangeArrowheads="1"/>
          </p:cNvSpPr>
          <p:nvPr/>
        </p:nvSpPr>
        <p:spPr bwMode="auto">
          <a:xfrm>
            <a:off x="2362200" y="4953000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3200" dirty="0"/>
              <a:t>Stores a list of all tables in the database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32620" y="51816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2286000" y="1828800"/>
            <a:ext cx="1405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Buffer Pool:</a:t>
            </a:r>
            <a:endParaRPr lang="en-US" altLang="zh-CN"/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437" name="TextBox 11"/>
          <p:cNvSpPr txBox="1">
            <a:spLocks noChangeArrowheads="1"/>
          </p:cNvSpPr>
          <p:nvPr/>
        </p:nvSpPr>
        <p:spPr bwMode="auto">
          <a:xfrm>
            <a:off x="7010400" y="2362200"/>
            <a:ext cx="774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Page:</a:t>
            </a:r>
            <a:endParaRPr lang="en-US" altLang="zh-CN"/>
          </a:p>
        </p:txBody>
      </p:sp>
      <p:sp>
        <p:nvSpPr>
          <p:cNvPr id="18438" name="TextBox 14"/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PageId id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tuples[]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Byte header[]</a:t>
            </a:r>
            <a:endParaRPr lang="en-US" altLang="zh-C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/>
                <a:gridCol w="1638300"/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/>
                        <a:t>Page </a:t>
                      </a:r>
                      <a:r>
                        <a:rPr lang="en-US" baseline="0" dirty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456" name="Straight Connector 18"/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19"/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TextBox 13"/>
          <p:cNvSpPr txBox="1">
            <a:spLocks noChangeArrowheads="1"/>
          </p:cNvSpPr>
          <p:nvPr/>
        </p:nvSpPr>
        <p:spPr bwMode="auto">
          <a:xfrm>
            <a:off x="2448560" y="4953000"/>
            <a:ext cx="83616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3200" dirty="0"/>
              <a:t>Caches recently accessed database pages in memory </a:t>
            </a:r>
            <a:endParaRPr lang="en-US" altLang="zh-CN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620" y="51816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Buffer Pool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1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828801" y="2438400"/>
            <a:ext cx="1266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 File:</a:t>
            </a:r>
            <a:endParaRPr lang="en-US" altLang="zh-CN"/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981200" y="2971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File file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TupleDesc td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DbFileIterator it</a:t>
            </a:r>
            <a:endParaRPr lang="en-US" altLang="zh-CN"/>
          </a:p>
        </p:txBody>
      </p:sp>
      <p:sp>
        <p:nvSpPr>
          <p:cNvPr id="20486" name="Folded Corner 1"/>
          <p:cNvSpPr>
            <a:spLocks noChangeArrowheads="1"/>
          </p:cNvSpPr>
          <p:nvPr/>
        </p:nvSpPr>
        <p:spPr bwMode="auto">
          <a:xfrm>
            <a:off x="5054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0487" name="TextBox 3"/>
          <p:cNvSpPr txBox="1">
            <a:spLocks noChangeArrowheads="1"/>
          </p:cNvSpPr>
          <p:nvPr/>
        </p:nvSpPr>
        <p:spPr bwMode="auto">
          <a:xfrm>
            <a:off x="5130800" y="1833563"/>
            <a:ext cx="45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1000"/>
              <a:t>_______________</a:t>
            </a:r>
            <a:endParaRPr lang="en-US" altLang="zh-CN" sz="1000"/>
          </a:p>
        </p:txBody>
      </p:sp>
      <p:cxnSp>
        <p:nvCxnSpPr>
          <p:cNvPr id="20488" name="Straight Arrow Connector 5"/>
          <p:cNvCxnSpPr>
            <a:cxnSpLocks noChangeShapeType="1"/>
            <a:endCxn id="20486" idx="1"/>
          </p:cNvCxnSpPr>
          <p:nvPr/>
        </p:nvCxnSpPr>
        <p:spPr bwMode="auto">
          <a:xfrm flipV="1">
            <a:off x="3200400" y="2366964"/>
            <a:ext cx="1854200" cy="909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600200"/>
                <a:gridCol w="7620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501" name="Straight Arrow Connector 15"/>
          <p:cNvCxnSpPr>
            <a:cxnSpLocks noChangeShapeType="1"/>
          </p:cNvCxnSpPr>
          <p:nvPr/>
        </p:nvCxnSpPr>
        <p:spPr bwMode="auto">
          <a:xfrm>
            <a:off x="4038600" y="35814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TextBox 21"/>
          <p:cNvSpPr txBox="1">
            <a:spLocks noChangeArrowheads="1"/>
          </p:cNvSpPr>
          <p:nvPr/>
        </p:nvSpPr>
        <p:spPr bwMode="auto">
          <a:xfrm>
            <a:off x="4978400" y="1447800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File (on disk):</a:t>
            </a:r>
            <a:endParaRPr lang="en-US" altLang="zh-CN"/>
          </a:p>
        </p:txBody>
      </p:sp>
      <p:sp>
        <p:nvSpPr>
          <p:cNvPr id="20503" name="TextBox 22"/>
          <p:cNvSpPr txBox="1">
            <a:spLocks noChangeArrowheads="1"/>
          </p:cNvSpPr>
          <p:nvPr/>
        </p:nvSpPr>
        <p:spPr bwMode="auto">
          <a:xfrm>
            <a:off x="4953000" y="2971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Descriptor:</a:t>
            </a:r>
            <a:endParaRPr lang="en-US" altLang="zh-C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05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6" name="TextBox 25"/>
          <p:cNvSpPr txBox="1">
            <a:spLocks noChangeArrowheads="1"/>
          </p:cNvSpPr>
          <p:nvPr/>
        </p:nvSpPr>
        <p:spPr bwMode="auto">
          <a:xfrm>
            <a:off x="5029200" y="4876800"/>
            <a:ext cx="4153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Iterate through Tuples in Heap Pages:</a:t>
            </a:r>
            <a:endParaRPr lang="en-US" altLang="zh-CN"/>
          </a:p>
        </p:txBody>
      </p:sp>
      <p:cxnSp>
        <p:nvCxnSpPr>
          <p:cNvPr id="20517" name="Straight Arrow Connector 28"/>
          <p:cNvCxnSpPr>
            <a:cxnSpLocks noChangeShapeType="1"/>
          </p:cNvCxnSpPr>
          <p:nvPr/>
        </p:nvCxnSpPr>
        <p:spPr bwMode="auto">
          <a:xfrm>
            <a:off x="4038600" y="4191000"/>
            <a:ext cx="1066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832620" y="518160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1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924050" y="2438400"/>
            <a:ext cx="1395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 Page:</a:t>
            </a:r>
            <a:endParaRPr lang="en-US" altLang="zh-CN"/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981200" y="29718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HeapPageId pid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TupleDesc td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Byte header[]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tuples[]</a:t>
            </a:r>
            <a:endParaRPr lang="en-US" altLang="zh-C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05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600200"/>
                <a:gridCol w="7620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546" name="Straight Arrow Connector 15"/>
          <p:cNvCxnSpPr>
            <a:cxnSpLocks noChangeShapeType="1"/>
          </p:cNvCxnSpPr>
          <p:nvPr/>
        </p:nvCxnSpPr>
        <p:spPr bwMode="auto">
          <a:xfrm flipV="1">
            <a:off x="3962400" y="2743200"/>
            <a:ext cx="1143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TextBox 22"/>
          <p:cNvSpPr txBox="1">
            <a:spLocks noChangeArrowheads="1"/>
          </p:cNvSpPr>
          <p:nvPr/>
        </p:nvSpPr>
        <p:spPr bwMode="auto">
          <a:xfrm>
            <a:off x="5029200" y="1828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Descriptor:</a:t>
            </a:r>
            <a:endParaRPr lang="en-US" altLang="zh-C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05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01100110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11111111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11101101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560" name="Straight Arrow Connector 28"/>
          <p:cNvCxnSpPr>
            <a:cxnSpLocks noChangeShapeType="1"/>
          </p:cNvCxnSpPr>
          <p:nvPr/>
        </p:nvCxnSpPr>
        <p:spPr bwMode="auto">
          <a:xfrm flipV="1">
            <a:off x="3962400" y="38862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05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Tuple1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Tuple2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86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5" name="TextBox 20"/>
          <p:cNvSpPr txBox="1">
            <a:spLocks noChangeArrowheads="1"/>
          </p:cNvSpPr>
          <p:nvPr/>
        </p:nvSpPr>
        <p:spPr bwMode="auto">
          <a:xfrm>
            <a:off x="5029200" y="3200400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Header:</a:t>
            </a:r>
            <a:endParaRPr lang="en-US" altLang="zh-CN"/>
          </a:p>
        </p:txBody>
      </p:sp>
      <p:sp>
        <p:nvSpPr>
          <p:cNvPr id="22586" name="TextBox 23"/>
          <p:cNvSpPr txBox="1">
            <a:spLocks noChangeArrowheads="1"/>
          </p:cNvSpPr>
          <p:nvPr/>
        </p:nvSpPr>
        <p:spPr bwMode="auto">
          <a:xfrm>
            <a:off x="4989514" y="4338638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Tuples:</a:t>
            </a:r>
            <a:endParaRPr lang="en-US" altLang="zh-CN"/>
          </a:p>
        </p:txBody>
      </p:sp>
      <p:sp>
        <p:nvSpPr>
          <p:cNvPr id="22587" name="TextBox 26"/>
          <p:cNvSpPr txBox="1">
            <a:spLocks noChangeArrowheads="1"/>
          </p:cNvSpPr>
          <p:nvPr/>
        </p:nvSpPr>
        <p:spPr bwMode="auto">
          <a:xfrm>
            <a:off x="4381501" y="5710238"/>
            <a:ext cx="859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Tuple:</a:t>
            </a:r>
            <a:endParaRPr lang="en-US" altLang="zh-CN"/>
          </a:p>
        </p:txBody>
      </p:sp>
      <p:cxnSp>
        <p:nvCxnSpPr>
          <p:cNvPr id="22588" name="Straight Arrow Connector 27"/>
          <p:cNvCxnSpPr>
            <a:cxnSpLocks noChangeShapeType="1"/>
          </p:cNvCxnSpPr>
          <p:nvPr/>
        </p:nvCxnSpPr>
        <p:spPr bwMode="auto">
          <a:xfrm>
            <a:off x="3962400" y="4419600"/>
            <a:ext cx="1143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Straight Connector 14"/>
          <p:cNvCxnSpPr>
            <a:cxnSpLocks noChangeShapeType="1"/>
          </p:cNvCxnSpPr>
          <p:nvPr/>
        </p:nvCxnSpPr>
        <p:spPr bwMode="auto">
          <a:xfrm flipV="1">
            <a:off x="5486400" y="5257800"/>
            <a:ext cx="9906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Straight Connector 19"/>
          <p:cNvCxnSpPr>
            <a:cxnSpLocks noChangeShapeType="1"/>
          </p:cNvCxnSpPr>
          <p:nvPr/>
        </p:nvCxnSpPr>
        <p:spPr bwMode="auto">
          <a:xfrm>
            <a:off x="7772400" y="5257800"/>
            <a:ext cx="24384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019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593" name="TextBox 13"/>
          <p:cNvSpPr txBox="1">
            <a:spLocks noChangeArrowheads="1"/>
          </p:cNvSpPr>
          <p:nvPr/>
        </p:nvSpPr>
        <p:spPr bwMode="auto">
          <a:xfrm>
            <a:off x="5562600" y="62484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i="1"/>
              <a:t>Fields and Tuples are Fixed Width!</a:t>
            </a:r>
            <a:endParaRPr lang="en-US" altLang="zh-CN" i="1"/>
          </a:p>
        </p:txBody>
      </p:sp>
      <p:sp>
        <p:nvSpPr>
          <p:cNvPr id="22" name="文本框 21"/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HeapPage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Page)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412240"/>
            <a:ext cx="8986520" cy="50292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class implemented by all operators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open()‏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close()‏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getTupleDesc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rewind()‏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Iterator model: chain iterators together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DbFileIterator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279400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2620" y="518160"/>
            <a:ext cx="865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SeqScan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2620" y="1391920"/>
            <a:ext cx="10175240" cy="47244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Because you haven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 implemented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insertTuple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you have no way to create data 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93000"/>
              </a:lnSpc>
              <a:spcBef>
                <a:spcPts val="6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HeapFileEncoder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converts CSV files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 -jar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/simpledb.jar convert csv-file.txt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numFields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Produces a file csv-file.dat, that can be passed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constructor.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HeapFileEncoder.java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1544</Words>
  <Application>WPS 演示</Application>
  <PresentationFormat>宽屏</PresentationFormat>
  <Paragraphs>199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MS PGothic</vt:lpstr>
      <vt:lpstr>Rockwell</vt:lpstr>
      <vt:lpstr>微软雅黑</vt:lpstr>
      <vt:lpstr>Arial Unicode MS</vt:lpstr>
      <vt:lpstr>方正姚体</vt:lpstr>
      <vt:lpstr>Rockwell Condensed</vt:lpstr>
      <vt:lpstr>等线</vt:lpstr>
      <vt:lpstr>Calibri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79228</cp:lastModifiedBy>
  <cp:revision>33</cp:revision>
  <dcterms:created xsi:type="dcterms:W3CDTF">2020-03-06T08:40:00Z</dcterms:created>
  <dcterms:modified xsi:type="dcterms:W3CDTF">2023-04-06T13:22:38Z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