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0557-48C3-574F-968B-691593B69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9D743-1A09-0C42-90F6-DE94C15A2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AB8E-EF60-164C-BEB1-5100D69F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753E-5D58-5740-AC0C-F3228ED8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4FC4-FFE0-0E48-A566-40DBBABA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59D3-0584-5749-957C-573BD67F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EEF8F-7225-DA4E-9490-7C465945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33E8-B02B-444E-85F8-E6118A20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6D22-3478-2C49-A833-6B36C9ED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FF32B-9FC8-FB45-8A28-505F933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4FA41-2C91-6B44-B8E1-503045D8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E3C2C-4C44-AA4B-80A6-F18E0AD0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3F11-3CA2-EA4D-AF95-CD0E544A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A548-AF53-8647-9A58-74824DF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5245-9591-724F-9353-DDDAE528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CAE7-A675-914D-988A-4D317F1C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A42F-2125-3B4B-87A8-6362A7D5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9D07-9FBF-F148-ACF9-CD3F10F0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B128-B857-5948-AAC7-2A806AF7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B9D-64E7-BA49-9B71-106537B4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2955-DDA1-074E-A338-B6D7FD76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7F6B-C51D-FE46-B901-E53D85A9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4CEF-AE14-AB47-83D8-47BBE26C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18C1-6AAC-114F-8AC3-32F0CA57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8EDA-92DA-9349-98FE-46BC5E62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E27-2712-F545-A1ED-13FA3085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C7F9-7C15-EE46-AED9-3AD77CC9E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5A418-D855-9449-9B55-1F1F7AF7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DBE2-3133-554C-B0B0-350501DF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D24C6-CCCD-1944-942A-DBDBC2EC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705E-6FBE-6446-891D-A21EEA73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D36D-5192-5C44-A5C6-CDD53D12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B0C1-0AEB-3E4F-9307-0CBB41A5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7F6A3-A44F-C545-AA02-7A03FCFB8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24637-2EE9-894B-A5F3-6416E179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CD489-92ED-2F48-9942-91A512FA3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88E13-5A2A-A442-82C6-9FAAA180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FC27E-0E66-8E45-BCC1-9D2DF925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6D13-1273-0140-9D2C-D0E38BE9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3F63-D7FB-F34A-9983-0D64A4DC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DE764-8305-CC46-B6BD-E6CB7489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1A5AE-E949-2A43-BC65-6DD2913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12751-57DC-B14F-B860-566F3A58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F3A40-9B85-B04D-A528-F6681EF3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DC6BA-CC8F-1D4A-ACE8-23134964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DFCC-CA53-BC4C-9CC1-D58205E1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41CE-4B7D-5846-81A9-9E11ED1B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B990-FEA7-5644-A132-CB2CBAF92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222F-A6A6-5145-B7DD-33D4F3AEF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A82F-69F4-1B47-AEC2-3A5FA1BF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4225-3AFA-4740-B43A-C417D8CC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0A17-FAE9-F140-93E3-5029F2F5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E3A7-246E-0541-920F-409A6CC9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AFAB2-92D8-8D49-BF8E-A93329E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62738-C7D6-1645-ABFA-0CA07674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CC2B1-11C0-8548-959F-8B387F6A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9F32D-78F2-9C40-BD9D-68B629DA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0C0E-68F8-AE40-B514-E6F88040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EFCAD-D171-CF4B-945F-74BD738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A863-A070-F448-A3D1-DDBA389E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42C0-1F38-B042-9A02-1472151D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51EF-B733-5D40-9B07-183057610474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1ADD-C39D-9346-B236-FE3AFC033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7E6D-256E-3044-A81B-FF1A0F7FD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0A9F-F2A9-7D4E-8EB8-6D319000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wang3702@purdue.edu" TargetMode="External"/><Relationship Id="rId2" Type="http://schemas.openxmlformats.org/officeDocument/2006/relationships/hyperlink" Target="mailto:dkihara@purdue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.kiharalab.org/algorithm/CryoREAD" TargetMode="External"/><Relationship Id="rId2" Type="http://schemas.openxmlformats.org/officeDocument/2006/relationships/hyperlink" Target="https://github.com/kiharalab/CryoRE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m.kiharalab.org/users/register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m.kiharalab.org/algorithm/CryoRE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m.kiharalab.org/algorithm/CryoRE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CryoREAD" TargetMode="External"/><Relationship Id="rId2" Type="http://schemas.openxmlformats.org/officeDocument/2006/relationships/hyperlink" Target="https://github.com/kiharalab/Cryo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7AA8-0B95-8949-80C6-5AAD62B5C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CryoREAD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889FE-D0F1-3941-B2C5-34D354D6B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  <a:p>
            <a:r>
              <a:rPr lang="en-US" altLang="zh-CN" dirty="0"/>
              <a:t>Advisor:</a:t>
            </a:r>
            <a:r>
              <a:rPr lang="zh-CN" altLang="en-US" dirty="0"/>
              <a:t> </a:t>
            </a:r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/>
              <a:t>Daisuke</a:t>
            </a:r>
            <a:r>
              <a:rPr lang="zh-CN" altLang="en-US" dirty="0"/>
              <a:t> </a:t>
            </a:r>
            <a:r>
              <a:rPr lang="en-US" altLang="zh-CN" dirty="0" err="1"/>
              <a:t>Kihara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47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7FA8E-D837-FD81-AB89-9C3367C8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1526098"/>
            <a:ext cx="10333127" cy="440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FCF6D-049F-704E-9C98-EBF2FC41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Colab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103CF-D959-4342-A42B-C06506B3FEA6}"/>
              </a:ext>
            </a:extLst>
          </p:cNvPr>
          <p:cNvSpPr txBox="1"/>
          <p:nvPr/>
        </p:nvSpPr>
        <p:spPr>
          <a:xfrm>
            <a:off x="8961912" y="1027906"/>
            <a:ext cx="323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login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231C6-BE2A-CD4B-A02C-708294BE7BB9}"/>
              </a:ext>
            </a:extLst>
          </p:cNvPr>
          <p:cNvSpPr/>
          <p:nvPr/>
        </p:nvSpPr>
        <p:spPr>
          <a:xfrm>
            <a:off x="10854047" y="1526098"/>
            <a:ext cx="381989" cy="42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C42F82-946E-04C0-B627-364462138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0" y="1472540"/>
            <a:ext cx="10938550" cy="4664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94F32-E776-264E-B47B-32BDD186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Colab</a:t>
            </a:r>
            <a:r>
              <a:rPr lang="zh-CN" altLang="en-US" dirty="0"/>
              <a:t> </a:t>
            </a:r>
            <a:r>
              <a:rPr lang="en-US" altLang="zh-CN" dirty="0"/>
              <a:t>machine.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6341C-F5BF-814E-B0AD-8A2049139C41}"/>
              </a:ext>
            </a:extLst>
          </p:cNvPr>
          <p:cNvSpPr/>
          <p:nvPr/>
        </p:nvSpPr>
        <p:spPr>
          <a:xfrm>
            <a:off x="9851777" y="1908143"/>
            <a:ext cx="1104405" cy="42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D9144-6418-094F-8C0A-692374901DA2}"/>
              </a:ext>
            </a:extLst>
          </p:cNvPr>
          <p:cNvSpPr txBox="1"/>
          <p:nvPr/>
        </p:nvSpPr>
        <p:spPr>
          <a:xfrm>
            <a:off x="9164176" y="1283529"/>
            <a:ext cx="323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connect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online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machine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0CFEA-C257-7546-9963-A79E6882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999" y="3116654"/>
            <a:ext cx="1968500" cy="660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39895E-95BC-3D4B-8568-FFF84811B316}"/>
              </a:ext>
            </a:extLst>
          </p:cNvPr>
          <p:cNvSpPr/>
          <p:nvPr/>
        </p:nvSpPr>
        <p:spPr>
          <a:xfrm>
            <a:off x="9542235" y="3236126"/>
            <a:ext cx="2086264" cy="540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15A742-C840-1842-A040-608FEAF1D116}"/>
              </a:ext>
            </a:extLst>
          </p:cNvPr>
          <p:cNvCxnSpPr/>
          <p:nvPr/>
        </p:nvCxnSpPr>
        <p:spPr>
          <a:xfrm>
            <a:off x="10450286" y="2483404"/>
            <a:ext cx="0" cy="633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0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7D33E5-30FB-8488-225E-F48C4C4AB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34"/>
          <a:stretch/>
        </p:blipFill>
        <p:spPr>
          <a:xfrm>
            <a:off x="1816923" y="1690688"/>
            <a:ext cx="9322131" cy="2730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60983-EF63-3C4F-AA32-CAE51A38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dependencies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BBCF6-F4DC-9948-9FFD-836AE103CFE2}"/>
              </a:ext>
            </a:extLst>
          </p:cNvPr>
          <p:cNvSpPr/>
          <p:nvPr/>
        </p:nvSpPr>
        <p:spPr>
          <a:xfrm>
            <a:off x="2128653" y="3055795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6CDEB-9D0B-7C4C-A08A-9DEEFC7E42B5}"/>
              </a:ext>
            </a:extLst>
          </p:cNvPr>
          <p:cNvSpPr txBox="1"/>
          <p:nvPr/>
        </p:nvSpPr>
        <p:spPr>
          <a:xfrm>
            <a:off x="1009402" y="3466494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26E7E-B2EC-7E93-94C5-1DB9038E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53" y="4519329"/>
            <a:ext cx="7772400" cy="2184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B71C84-A815-51E0-8FFB-3112780FE4EA}"/>
              </a:ext>
            </a:extLst>
          </p:cNvPr>
          <p:cNvSpPr txBox="1"/>
          <p:nvPr/>
        </p:nvSpPr>
        <p:spPr>
          <a:xfrm>
            <a:off x="1173677" y="4069943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Expected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9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355B371-A356-6868-F7AC-93FD04F8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5285440"/>
            <a:ext cx="7086600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C55FE8-26FF-BB78-65BF-836EB63C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69" y="3674765"/>
            <a:ext cx="3606800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076E6-5224-3367-7321-BBA19DB89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50" y="1512729"/>
            <a:ext cx="7772400" cy="2181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8479F-C030-CD45-A5CF-319D5176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mrc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66E23-C615-2C41-AFE4-2BA645A13CB8}"/>
              </a:ext>
            </a:extLst>
          </p:cNvPr>
          <p:cNvSpPr/>
          <p:nvPr/>
        </p:nvSpPr>
        <p:spPr>
          <a:xfrm>
            <a:off x="926276" y="1690688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E016C-C190-8B45-B398-311A87AEEB1E}"/>
              </a:ext>
            </a:extLst>
          </p:cNvPr>
          <p:cNvSpPr txBox="1"/>
          <p:nvPr/>
        </p:nvSpPr>
        <p:spPr>
          <a:xfrm>
            <a:off x="8683998" y="2160509"/>
            <a:ext cx="323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Three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Configuration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choice: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author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Specify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Download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link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EMDB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Upload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663A78-C361-7440-BE6D-C5E6E49B1702}"/>
              </a:ext>
            </a:extLst>
          </p:cNvPr>
          <p:cNvSpPr/>
          <p:nvPr/>
        </p:nvSpPr>
        <p:spPr>
          <a:xfrm>
            <a:off x="1126175" y="5970761"/>
            <a:ext cx="6840188" cy="247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A287F-47D2-0146-AA37-2D969E9BF7DF}"/>
              </a:ext>
            </a:extLst>
          </p:cNvPr>
          <p:cNvSpPr txBox="1"/>
          <p:nvPr/>
        </p:nvSpPr>
        <p:spPr>
          <a:xfrm>
            <a:off x="1126175" y="6242906"/>
            <a:ext cx="68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indicates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finished.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C1FA8-1A15-34A9-0897-5AA855969AD8}"/>
              </a:ext>
            </a:extLst>
          </p:cNvPr>
          <p:cNvSpPr txBox="1"/>
          <p:nvPr/>
        </p:nvSpPr>
        <p:spPr>
          <a:xfrm>
            <a:off x="471054" y="1278776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3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94FACCE-6F36-813D-4984-889C5D77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78" y="5138241"/>
            <a:ext cx="7594600" cy="1295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88D96B-D5A3-6A80-7D0B-D1850D16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5" y="3936407"/>
            <a:ext cx="36068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9DA34B-6C2E-8D90-9078-E3975CEFC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83633"/>
            <a:ext cx="9764639" cy="1580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2A93B-7C0F-1E4B-A73E-3CEB64E6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 err="1"/>
              <a:t>fasta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8768-7F90-2540-A76E-5C758907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 err="1"/>
              <a:t>use_auther_example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skip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54738-4D90-F543-9E33-5A74C8022BBA}"/>
              </a:ext>
            </a:extLst>
          </p:cNvPr>
          <p:cNvSpPr/>
          <p:nvPr/>
        </p:nvSpPr>
        <p:spPr>
          <a:xfrm>
            <a:off x="950025" y="2572169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71F5D-18CE-484F-9A87-F32CA291685F}"/>
              </a:ext>
            </a:extLst>
          </p:cNvPr>
          <p:cNvSpPr txBox="1"/>
          <p:nvPr/>
        </p:nvSpPr>
        <p:spPr>
          <a:xfrm>
            <a:off x="598407" y="2108483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6CC89-E2C6-1545-8D81-1B7FE9CA3239}"/>
              </a:ext>
            </a:extLst>
          </p:cNvPr>
          <p:cNvSpPr txBox="1"/>
          <p:nvPr/>
        </p:nvSpPr>
        <p:spPr>
          <a:xfrm>
            <a:off x="1139373" y="4303201"/>
            <a:ext cx="38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local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files.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following.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FC540-F1F3-8E44-8E02-1FC2DEC8B127}"/>
              </a:ext>
            </a:extLst>
          </p:cNvPr>
          <p:cNvSpPr/>
          <p:nvPr/>
        </p:nvSpPr>
        <p:spPr>
          <a:xfrm>
            <a:off x="1253179" y="3942193"/>
            <a:ext cx="826325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5CCA4-4BBC-5C4B-B1AD-8BC29C70F00B}"/>
              </a:ext>
            </a:extLst>
          </p:cNvPr>
          <p:cNvSpPr/>
          <p:nvPr/>
        </p:nvSpPr>
        <p:spPr>
          <a:xfrm>
            <a:off x="1126175" y="6118323"/>
            <a:ext cx="7804069" cy="272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38BAA-87DB-DE41-A75F-BDFAC978DAC4}"/>
              </a:ext>
            </a:extLst>
          </p:cNvPr>
          <p:cNvSpPr txBox="1"/>
          <p:nvPr/>
        </p:nvSpPr>
        <p:spPr>
          <a:xfrm>
            <a:off x="1126175" y="6390468"/>
            <a:ext cx="68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indicates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successfully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finished.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2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81952-AF0C-67C9-DC47-0DEB79F9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8" y="1740624"/>
            <a:ext cx="673100" cy="68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79907E-E9DF-5B85-708F-C9C13F4A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8" y="1896547"/>
            <a:ext cx="10016669" cy="4596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86CB2-B526-0D4E-8CE3-39811B4D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Confirm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78091-424A-1A41-BF5B-7BFBE3058EA3}"/>
              </a:ext>
            </a:extLst>
          </p:cNvPr>
          <p:cNvSpPr txBox="1"/>
          <p:nvPr/>
        </p:nvSpPr>
        <p:spPr>
          <a:xfrm>
            <a:off x="1956458" y="1840720"/>
            <a:ext cx="542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Please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contour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level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according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5BE8F-E55E-FB42-A2A6-E27F7F295502}"/>
              </a:ext>
            </a:extLst>
          </p:cNvPr>
          <p:cNvSpPr/>
          <p:nvPr/>
        </p:nvSpPr>
        <p:spPr>
          <a:xfrm>
            <a:off x="321639" y="1836098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CD881-5854-FF4B-A852-8ACC5FF1E3EE}"/>
              </a:ext>
            </a:extLst>
          </p:cNvPr>
          <p:cNvSpPr txBox="1"/>
          <p:nvPr/>
        </p:nvSpPr>
        <p:spPr>
          <a:xfrm>
            <a:off x="468082" y="1260812"/>
            <a:ext cx="362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confirm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parameter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75C5D-C082-BE25-9AB6-F5251A8058A7}"/>
              </a:ext>
            </a:extLst>
          </p:cNvPr>
          <p:cNvSpPr txBox="1"/>
          <p:nvPr/>
        </p:nvSpPr>
        <p:spPr>
          <a:xfrm>
            <a:off x="2279070" y="4493933"/>
            <a:ext cx="746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(Optional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Please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interested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detection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results.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792C4-2B3F-DDA9-D2B8-850C8F16497A}"/>
              </a:ext>
            </a:extLst>
          </p:cNvPr>
          <p:cNvSpPr txBox="1"/>
          <p:nvPr/>
        </p:nvSpPr>
        <p:spPr>
          <a:xfrm>
            <a:off x="2145644" y="5301588"/>
            <a:ext cx="904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(Optional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Please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want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sequence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information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you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upload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fasta</a:t>
            </a:r>
            <a:r>
              <a:rPr lang="en-US" altLang="zh-CN" dirty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4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4A5703-FE53-BDF1-6B1D-7515790B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1258384" cy="1809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E09D7-F2E1-274E-A3C4-6BE2F945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CryoREAD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51044-7F1E-2347-9ED2-012290DC460A}"/>
              </a:ext>
            </a:extLst>
          </p:cNvPr>
          <p:cNvSpPr/>
          <p:nvPr/>
        </p:nvSpPr>
        <p:spPr>
          <a:xfrm>
            <a:off x="1021279" y="2171732"/>
            <a:ext cx="249382" cy="297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7C53D-E8E0-0A4E-8ADF-36A4AA042DBB}"/>
              </a:ext>
            </a:extLst>
          </p:cNvPr>
          <p:cNvSpPr txBox="1"/>
          <p:nvPr/>
        </p:nvSpPr>
        <p:spPr>
          <a:xfrm>
            <a:off x="1332838" y="1951080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9AF83A-2341-9A4A-8B05-B5839BF4031E}"/>
              </a:ext>
            </a:extLst>
          </p:cNvPr>
          <p:cNvSpPr txBox="1"/>
          <p:nvPr/>
        </p:nvSpPr>
        <p:spPr>
          <a:xfrm>
            <a:off x="635000" y="3888061"/>
            <a:ext cx="501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Successful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running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message: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EE85C-8AAC-904F-E653-65AF3AE0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90" y="4395062"/>
            <a:ext cx="7772400" cy="13891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E10C4E-EF41-F51E-BCC2-09185F26C446}"/>
              </a:ext>
            </a:extLst>
          </p:cNvPr>
          <p:cNvSpPr/>
          <p:nvPr/>
        </p:nvSpPr>
        <p:spPr>
          <a:xfrm>
            <a:off x="2083496" y="5583831"/>
            <a:ext cx="1006545" cy="200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E92F4C-5D09-E0B3-94AC-8798276A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1473963"/>
            <a:ext cx="10452225" cy="1955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D4382-E589-544A-A7D2-05F56A1B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pdb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locally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F30E3-15CA-DC40-A583-76989D0959ED}"/>
              </a:ext>
            </a:extLst>
          </p:cNvPr>
          <p:cNvSpPr/>
          <p:nvPr/>
        </p:nvSpPr>
        <p:spPr>
          <a:xfrm>
            <a:off x="838200" y="1780821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65E4-76AB-1744-A722-15AE543F5B17}"/>
              </a:ext>
            </a:extLst>
          </p:cNvPr>
          <p:cNvSpPr txBox="1"/>
          <p:nvPr/>
        </p:nvSpPr>
        <p:spPr>
          <a:xfrm>
            <a:off x="1146957" y="1692111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download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FA132-40B4-4FE8-47FD-3B9961E1403E}"/>
              </a:ext>
            </a:extLst>
          </p:cNvPr>
          <p:cNvSpPr txBox="1"/>
          <p:nvPr/>
        </p:nvSpPr>
        <p:spPr>
          <a:xfrm>
            <a:off x="818407" y="3517710"/>
            <a:ext cx="527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Detection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Results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structure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pdb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29F2F-97DA-7329-80FD-3C884F456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3" y="4067339"/>
            <a:ext cx="5461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4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0EC22-66EC-CEAB-8DE0-98F3EBDD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09" y="1205453"/>
            <a:ext cx="9772182" cy="1628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DE80B-BEC2-8045-94AB-8DB0B282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AF655-6B31-524D-AEAC-3B2AC8834DAD}"/>
              </a:ext>
            </a:extLst>
          </p:cNvPr>
          <p:cNvSpPr/>
          <p:nvPr/>
        </p:nvSpPr>
        <p:spPr>
          <a:xfrm>
            <a:off x="1325088" y="1645848"/>
            <a:ext cx="308757" cy="37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11359-B87D-4840-B956-B27285520642}"/>
              </a:ext>
            </a:extLst>
          </p:cNvPr>
          <p:cNvSpPr txBox="1"/>
          <p:nvPr/>
        </p:nvSpPr>
        <p:spPr>
          <a:xfrm>
            <a:off x="648194" y="2108259"/>
            <a:ext cx="362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visualize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C6102-6F06-06E8-DB9E-883983A4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56" y="2895162"/>
            <a:ext cx="52959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A6F2-FD51-CC47-A5B7-AD93C32E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B5BC-CBD2-2A45-A5ED-5CDB32CD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Professor:</a:t>
            </a:r>
          </a:p>
          <a:p>
            <a:r>
              <a:rPr lang="en-US" altLang="zh-CN" dirty="0"/>
              <a:t>Daisuke</a:t>
            </a:r>
            <a:r>
              <a:rPr lang="zh-CN" altLang="en-US" dirty="0"/>
              <a:t> </a:t>
            </a:r>
            <a:r>
              <a:rPr lang="en-US" altLang="zh-CN" dirty="0" err="1"/>
              <a:t>Kihara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dkihara@purdue.edu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en-US" altLang="zh-CN" dirty="0"/>
              <a:t>Developer:</a:t>
            </a:r>
          </a:p>
          <a:p>
            <a:r>
              <a:rPr lang="en-US" altLang="zh-CN" dirty="0"/>
              <a:t>Xiao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wang3702@purdue.edu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7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CryoREAD</a:t>
            </a:r>
            <a:r>
              <a:rPr lang="zh-CN" altLang="en-US" dirty="0"/>
              <a:t> </a:t>
            </a:r>
            <a:r>
              <a:rPr lang="en-US" altLang="zh-CN" dirty="0"/>
              <a:t>EM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136A-903A-DD41-9C51-3F472339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</a:p>
          <a:p>
            <a:r>
              <a:rPr lang="en-US" dirty="0">
                <a:hlinkClick r:id="rId2"/>
              </a:rPr>
              <a:t>https://github.com/kiharalab/CryoREAD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Server:</a:t>
            </a:r>
          </a:p>
          <a:p>
            <a:r>
              <a:rPr lang="en-US" dirty="0">
                <a:hlinkClick r:id="rId3"/>
              </a:rPr>
              <a:t>https://em.kiharalab.org/algorithm/CryoREAD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A09D2-0DFA-0067-B2BB-0C94E9658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404" y="1825625"/>
            <a:ext cx="2061266" cy="20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6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B11C23-7A95-EC48-9EF8-4998FEAAE2B7}"/>
              </a:ext>
            </a:extLst>
          </p:cNvPr>
          <p:cNvSpPr/>
          <p:nvPr/>
        </p:nvSpPr>
        <p:spPr>
          <a:xfrm>
            <a:off x="4408517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(optional):</a:t>
            </a:r>
            <a:r>
              <a:rPr lang="zh-CN" altLang="en-US" dirty="0"/>
              <a:t> </a:t>
            </a:r>
            <a:r>
              <a:rPr lang="en-US" altLang="zh-CN" dirty="0"/>
              <a:t>Registration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9DC44-0B73-8482-EDBC-C5B74FF3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066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https://em.kiharalab.org/users/registerpage</a:t>
            </a:r>
            <a:endParaRPr lang="en-US" dirty="0"/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 You will need to verify your email address to activate the account. The email will usually arrive instantly, but it might also take up to 1-2 hours.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C2076-AFFC-19FF-5DA7-423EF395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79" y="3429000"/>
            <a:ext cx="2053459" cy="3080188"/>
          </a:xfrm>
          <a:prstGeom prst="rect">
            <a:avLst/>
          </a:prstGeom>
        </p:spPr>
      </p:pic>
      <p:pic>
        <p:nvPicPr>
          <p:cNvPr id="1026" name="Picture 2" descr="Step 1 Screenshot">
            <a:extLst>
              <a:ext uri="{FF2B5EF4-FFF2-40B4-BE49-F238E27FC236}">
                <a16:creationId xmlns:a16="http://schemas.microsoft.com/office/drawing/2014/main" id="{852C219A-EAE2-D1CC-1B03-FA4DBD01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890" y="3429000"/>
            <a:ext cx="2448538" cy="320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5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9DC44-0B73-8482-EDBC-C5B74FF3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066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https://em.kiharalab.org/algorithm/CryoREAD</a:t>
            </a:r>
            <a:r>
              <a:rPr lang="zh-CN" alt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D2DFE-6093-5457-9BAD-8283E49B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62" y="2047826"/>
            <a:ext cx="7772400" cy="45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9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9DC44-0B73-8482-EDBC-C5B74FF3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066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https://em.kiharalab.org/algorithm/CryoREAD</a:t>
            </a:r>
            <a:r>
              <a:rPr lang="zh-CN" alt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EAC6D-8321-D9C3-4024-9DCE38D9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08" y="2266034"/>
            <a:ext cx="5147442" cy="42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jobs/Download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DEA24-B083-1D60-35C0-444000D3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submission,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redirected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page,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bookmark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register.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registered,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My Jobs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549C6-BE60-00BE-D1D9-5B38174E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36" y="3328211"/>
            <a:ext cx="8976582" cy="26648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01F40E-F6E6-F127-7E08-C9BBE14D82BA}"/>
              </a:ext>
            </a:extLst>
          </p:cNvPr>
          <p:cNvSpPr/>
          <p:nvPr/>
        </p:nvSpPr>
        <p:spPr>
          <a:xfrm>
            <a:off x="7164915" y="5320333"/>
            <a:ext cx="780906" cy="42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9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zh-CN" altLang="en-US" dirty="0"/>
              <a:t> </a:t>
            </a:r>
            <a:r>
              <a:rPr lang="en-US" altLang="zh-CN" dirty="0"/>
              <a:t>step:</a:t>
            </a:r>
            <a:r>
              <a:rPr lang="zh-CN" altLang="en-US" dirty="0"/>
              <a:t> </a:t>
            </a:r>
            <a:r>
              <a:rPr lang="en-US" altLang="zh-CN" dirty="0"/>
              <a:t>Visualize</a:t>
            </a:r>
            <a:r>
              <a:rPr lang="zh-CN" altLang="en-US" dirty="0"/>
              <a:t> </a:t>
            </a:r>
            <a:r>
              <a:rPr lang="en-US" altLang="zh-CN" dirty="0"/>
              <a:t>jobs/Download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C595C-96EF-23C9-C6BE-9D4008074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11533"/>
            <a:ext cx="7772400" cy="45808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2FF69-8424-1C23-9119-EAF2772A289C}"/>
              </a:ext>
            </a:extLst>
          </p:cNvPr>
          <p:cNvSpPr/>
          <p:nvPr/>
        </p:nvSpPr>
        <p:spPr>
          <a:xfrm>
            <a:off x="8131867" y="2240803"/>
            <a:ext cx="970092" cy="376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4A52F-7606-1285-DAB7-5E35109EEC63}"/>
              </a:ext>
            </a:extLst>
          </p:cNvPr>
          <p:cNvSpPr txBox="1"/>
          <p:nvPr/>
        </p:nvSpPr>
        <p:spPr>
          <a:xfrm>
            <a:off x="8367156" y="1594472"/>
            <a:ext cx="323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download modeled structure.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3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57C55-93B8-4B4C-C7B2-4B3D2D58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54" y="1594472"/>
            <a:ext cx="7772400" cy="4449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step: Show map online(optional)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22FF69-8424-1C23-9119-EAF2772A289C}"/>
              </a:ext>
            </a:extLst>
          </p:cNvPr>
          <p:cNvSpPr/>
          <p:nvPr/>
        </p:nvSpPr>
        <p:spPr>
          <a:xfrm>
            <a:off x="7309432" y="3683473"/>
            <a:ext cx="1897630" cy="1224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4A52F-7606-1285-DAB7-5E35109EEC63}"/>
              </a:ext>
            </a:extLst>
          </p:cNvPr>
          <p:cNvSpPr txBox="1"/>
          <p:nvPr/>
        </p:nvSpPr>
        <p:spPr>
          <a:xfrm>
            <a:off x="9497154" y="3834236"/>
            <a:ext cx="2694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Click … to expand the “</a:t>
            </a:r>
            <a:r>
              <a:rPr lang="en-US" altLang="zh-CN" dirty="0" err="1">
                <a:solidFill>
                  <a:srgbClr val="FF0000"/>
                </a:solidFill>
              </a:rPr>
              <a:t>isosurface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tab to adjust 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contour level.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988A-2AEC-3E45-BAD6-DC7D92F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Colab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136A-903A-DD41-9C51-3F472339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Code:</a:t>
            </a:r>
          </a:p>
          <a:p>
            <a:r>
              <a:rPr lang="en-US" dirty="0">
                <a:hlinkClick r:id="rId2"/>
              </a:rPr>
              <a:t>https://github.com/kiharalab/CryoREAD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Platform:</a:t>
            </a:r>
          </a:p>
          <a:p>
            <a:r>
              <a:rPr lang="en-US" dirty="0">
                <a:hlinkClick r:id="rId3"/>
              </a:rPr>
              <a:t>https://bit.ly/CryoREAD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suggest: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Chrome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Google Chrome - Wikipedia">
            <a:extLst>
              <a:ext uri="{FF2B5EF4-FFF2-40B4-BE49-F238E27FC236}">
                <a16:creationId xmlns:a16="http://schemas.microsoft.com/office/drawing/2014/main" id="{CAFBFBF7-7B65-5841-8D7E-0DCED179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78" y="4988906"/>
            <a:ext cx="1322994" cy="132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A252E-96EF-66E2-28C0-10E0D02E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0" y="3276337"/>
            <a:ext cx="6123276" cy="26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A9CFE-DA86-7DDC-D52B-A9A9E0FD3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490" y="1459436"/>
            <a:ext cx="1700861" cy="16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504</Words>
  <Application>Microsoft Macintosh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CryoREAD Tutorial</vt:lpstr>
      <vt:lpstr>CryoREAD EM Server</vt:lpstr>
      <vt:lpstr>1st step (optional): Registration  </vt:lpstr>
      <vt:lpstr>2nd step: Submit Jobs</vt:lpstr>
      <vt:lpstr>2nd step: Submit Jobs</vt:lpstr>
      <vt:lpstr>3rd step: Visualize jobs/Download Results</vt:lpstr>
      <vt:lpstr>3rd step: Visualize jobs/Download Results</vt:lpstr>
      <vt:lpstr>4th step: Show map online(optional)</vt:lpstr>
      <vt:lpstr>Colab Platform</vt:lpstr>
      <vt:lpstr>1st step: Log in Colab with your google account</vt:lpstr>
      <vt:lpstr>2nd step: Connect to Colab machine.</vt:lpstr>
      <vt:lpstr>3rd step: Install dependencies</vt:lpstr>
      <vt:lpstr>4th step: upload your map with mrc format</vt:lpstr>
      <vt:lpstr>5th step: upload your sequence information via fasta</vt:lpstr>
      <vt:lpstr>6th step: Confirm your parameters.</vt:lpstr>
      <vt:lpstr>7th step: Run CryoREAD</vt:lpstr>
      <vt:lpstr>8th step: Download detection and pdb files locally</vt:lpstr>
      <vt:lpstr>9th Structure Visualization</vt:lpstr>
      <vt:lpstr>Contact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 tutorial</dc:title>
  <dc:creator>Wang, Xiao</dc:creator>
  <cp:lastModifiedBy>Wang, Xiao</cp:lastModifiedBy>
  <cp:revision>67</cp:revision>
  <dcterms:created xsi:type="dcterms:W3CDTF">2022-01-17T17:18:59Z</dcterms:created>
  <dcterms:modified xsi:type="dcterms:W3CDTF">2023-11-15T15:22:35Z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2023-05-16T02:42:53Z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843c84df-0f9a-41a4-b397-a129da8ed4f1</vt:lpwstr>
  </property>
  <property fmtid="{D5CDD505-2E9C-101B-9397-08002B2CF9AE}" pid="8" name="MSIP_Label_4044bd30-2ed7-4c9d-9d12-46200872a97b_ContentBits">
    <vt:lpwstr>0</vt:lpwstr>
  </property>
</Properties>
</file>