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9c3746c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9c3746c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8a5bcfd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8a5bcfd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fa69ef9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fa69ef9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88283c2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88283c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88283c2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88283c2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9b5aba2e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9b5aba2e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b5aba2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9b5aba2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9b5aba2e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9b5aba2e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c3746c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c3746c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9c3746c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9c3746c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88283c2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88283c2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ntibody-engineers.org/blog/immunoprofiling-resources" TargetMode="External"/><Relationship Id="rId4" Type="http://schemas.openxmlformats.org/officeDocument/2006/relationships/hyperlink" Target="https://antibodyengineershack.slack.com/archives/C05GR7GB6M7" TargetMode="External"/><Relationship Id="rId5" Type="http://schemas.openxmlformats.org/officeDocument/2006/relationships/hyperlink" Target="https://clients.adaptivebiotech.com/createAccoun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cbi.nlm.nih.gov/books/NBK2263/#:~:text=Red%20blood%20cells%20transport%20oxygen&amp;text=Also%20known%20as%20erythrocytes%2C%20RBCs,through%20the%20smallest%20blood%20vessels" TargetMode="External"/><Relationship Id="rId4" Type="http://schemas.openxmlformats.org/officeDocument/2006/relationships/hyperlink" Target="https://www.ucsfhealth.org/medical-tests/wbc-count#:~:text=Normal%20Results,or%20may%20test%20different%20specimens" TargetMode="External"/><Relationship Id="rId5" Type="http://schemas.openxmlformats.org/officeDocument/2006/relationships/hyperlink" Target="https://www.ncbi.nlm.nih.gov/pmc/articles/PMC4549105/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igitalworldbiology.com/blog/what-immunoprofiling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Immunoprofiling 2023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we count antibodies and T-Cell receptors in blood and other sources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5762700" y="857025"/>
            <a:ext cx="2875800" cy="34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2953275" y="857025"/>
            <a:ext cx="2268300" cy="34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304475" y="857025"/>
            <a:ext cx="2082600" cy="34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826025"/>
            <a:ext cx="208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381075"/>
            <a:ext cx="2082600" cy="29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SQLLite / 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structuring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Plotting Data</a:t>
            </a:r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037200" y="826025"/>
            <a:ext cx="208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037200" y="1381075"/>
            <a:ext cx="2411400" cy="30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diversity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 joining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insertions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Productive / non-productive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5912950" y="816575"/>
            <a:ext cx="272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/ Resources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5912950" y="1371625"/>
            <a:ext cx="2725500" cy="27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Levels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Sequences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Annotated sets</a:t>
            </a:r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Experience</a:t>
            </a:r>
            <a:endParaRPr/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1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and Presentation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Prepared / Resources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Think about roles: Writer, data wrangler, coder, data analyst, reviewer.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Review materials @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https://antibody-engineers.org/blog/immunoprofiling-resources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Login to Slack, Join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#5-immune_profiling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Set up an account on ImmunoSeq Analyzer -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https://clients.adaptivebiotech.com/createAccount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 few days before - Aug 3, login to your account on Jetstream - see Slack for IP address and account information - </a:t>
            </a:r>
            <a:r>
              <a:rPr lang="en" sz="1600">
                <a:solidFill>
                  <a:schemeClr val="dk1"/>
                </a:solidFill>
              </a:rPr>
              <a:t>ssh username@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149.165.175.181, http://149.165.175.181:8000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Explore our Google drive -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Email me: </a:t>
            </a:r>
            <a:r>
              <a:rPr lang="en" sz="1600"/>
              <a:t>todd@digitalworldbiology.com</a:t>
            </a:r>
            <a:endParaRPr sz="1600"/>
          </a:p>
          <a:p>
            <a:pPr indent="0" lvl="0" marL="0" rtl="0" algn="ctr">
              <a:spcBef>
                <a:spcPts val="6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990000"/>
                </a:solidFill>
              </a:rPr>
              <a:t>Ask Questions!</a:t>
            </a:r>
            <a:endParaRPr b="1" sz="20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32650" y="1533475"/>
            <a:ext cx="65997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milliliter (1ml) of blood:</a:t>
            </a:r>
            <a:endParaRPr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1 million PBMCs (</a:t>
            </a:r>
            <a:r>
              <a:rPr lang="en" sz="1500"/>
              <a:t>Peripheral</a:t>
            </a:r>
            <a:r>
              <a:rPr lang="en" sz="1500"/>
              <a:t> Blood Mononuclear Cells) aka White Blood Cells): lymphocytes [B-cells: 15%, T-Cells: 70%]; monocytes, basophils, eosinophils, neutrophils: 5%; natural killer [NK] cells: 10%)* </a:t>
            </a:r>
            <a:endParaRPr sz="1500"/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3-6 million Red Blood Cells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*N</a:t>
            </a:r>
            <a:r>
              <a:rPr lang="en" sz="1000"/>
              <a:t>umbers affected by health. Other tissues (lymph, tumors, …) are also analyzed.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References </a:t>
            </a:r>
            <a:endParaRPr sz="1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https://www.ncbi.nlm.nih.gov/books/NBK2263/#:~:text=Red%20blood%20cells%20transport%20oxygen&amp;text=Also%20known%20as%20erythrocytes%2C%20RBCs,through%20the%20smallest%20blood%20vessels</a:t>
            </a:r>
            <a:r>
              <a:rPr lang="en" sz="1000"/>
              <a:t>.</a:t>
            </a:r>
            <a:endParaRPr sz="1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https://www.ucsfhealth.org/medical-tests/wbc-count#:~:text=Normal%20Results,or%20may%20test%20different%20specimens</a:t>
            </a:r>
            <a:r>
              <a:rPr lang="en" sz="1000"/>
              <a:t>.</a:t>
            </a:r>
            <a:endParaRPr sz="1000"/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https://www.ncbi.nlm.nih.gov/pmc/articles/PMC4549105/</a:t>
            </a:r>
            <a:r>
              <a:rPr lang="en" sz="1000"/>
              <a:t> </a:t>
            </a:r>
            <a:endParaRPr sz="1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950" y="1780400"/>
            <a:ext cx="2175325" cy="21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36975" y="982300"/>
            <a:ext cx="83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antibodies and T-cell receptors (collectively, immune receptors) tell us about health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Immunoprofiling	 - Characterize Immune Receptors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128450" y="1337213"/>
            <a:ext cx="462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DNA sequencing is used to </a:t>
            </a:r>
            <a:r>
              <a:rPr lang="en"/>
              <a:t>assess the numbers of different B-Cells and T-Cells to measure: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 infections, allergies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Cancer treatment, vaccine efficacy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Past disease exposure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Teaches concepts related to immune gene rearrangement (VDJ, VJ) and diversity, and cellular expansion (clonality).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 u="sng">
                <a:solidFill>
                  <a:schemeClr val="hlink"/>
                </a:solidFill>
                <a:hlinkClick r:id="rId3"/>
              </a:rPr>
              <a:t>https://digitalworldbiology.com/blog/what-immunoprofiling</a:t>
            </a:r>
            <a:r>
              <a:rPr lang="en" sz="1250"/>
              <a:t> </a:t>
            </a:r>
            <a:endParaRPr sz="125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50" y="1099725"/>
            <a:ext cx="2927475" cy="3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Antibody and T-Cell Receptor Genes and Loci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9213"/>
            <a:ext cx="5506939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6271250" y="1449450"/>
            <a:ext cx="24867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 Quiz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an antibody has one heavy and one light (kappa or lambda) how many combinations are </a:t>
            </a:r>
            <a:r>
              <a:rPr lang="en"/>
              <a:t>possible</a:t>
            </a:r>
            <a:r>
              <a:rPr lang="en"/>
              <a:t>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TCRs are either alpha/beta or gamma/delta, how many are possible?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might diversity be increased?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Antigen Receptor Gene </a:t>
            </a:r>
            <a:r>
              <a:rPr lang="en"/>
              <a:t>Rearrangement</a:t>
            </a:r>
            <a:r>
              <a:rPr lang="en"/>
              <a:t> Creates Diversity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3375"/>
            <a:ext cx="523085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271250" y="1601850"/>
            <a:ext cx="2486700" cy="2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 Quiz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subtle but there are pink regions between the VDJ junction, what might those represent?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Principal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848545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554925" y="1601850"/>
            <a:ext cx="22032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 Quiz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primer pairs are need to sample the full diversity?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go wrong/bias the data?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and </a:t>
            </a:r>
            <a:r>
              <a:rPr lang="en"/>
              <a:t>Reduce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275" y="1113375"/>
            <a:ext cx="484781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36850" y="1394350"/>
            <a:ext cx="2713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 paired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to fasta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F/R reads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IgBLAST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and Discover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075" y="1517425"/>
            <a:ext cx="5119724" cy="29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446325" y="1772600"/>
            <a:ext cx="2713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data in 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Annotated data in TSV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1M sequences, 76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 Controls and 47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Chronic Lymphocytic </a:t>
            </a:r>
            <a:r>
              <a:rPr lang="en"/>
              <a:t>Leukemia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Part Project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51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4731525" y="1561550"/>
            <a:ext cx="4049700" cy="341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Downstream Bioinformatics</a:t>
            </a:r>
            <a:endParaRPr b="1" sz="18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r>
              <a:rPr lang="en" sz="1200">
                <a:solidFill>
                  <a:schemeClr val="dk1"/>
                </a:solidFill>
              </a:rPr>
              <a:t>xplore immunoprofiling data from a real world experiment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Learn about the end stage analyses. Sample comparisons, discovery. Test a prototype course module.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V-D-J analyses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Statistics and biological assessment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Breast Cancer dataset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Prototype course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Resources: </a:t>
            </a:r>
            <a:r>
              <a:rPr b="1" lang="en" sz="1200">
                <a:solidFill>
                  <a:schemeClr val="dk2"/>
                </a:solidFill>
              </a:rPr>
              <a:t>ImmunoSeq Analyzer</a:t>
            </a:r>
            <a:br>
              <a:rPr b="1" lang="en" sz="1200">
                <a:solidFill>
                  <a:schemeClr val="dk2"/>
                </a:solidFill>
              </a:rPr>
            </a:br>
            <a:r>
              <a:rPr b="1" lang="en" sz="1200">
                <a:solidFill>
                  <a:schemeClr val="dk2"/>
                </a:solidFill>
              </a:rPr>
              <a:t>	        iReceptor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362750" y="1561550"/>
            <a:ext cx="4049700" cy="341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Upstream Bioinformatics</a:t>
            </a:r>
            <a:endParaRPr b="1" sz="18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Acquire data, process into an </a:t>
            </a:r>
            <a:r>
              <a:rPr lang="en" sz="1200">
                <a:solidFill>
                  <a:schemeClr val="dk1"/>
                </a:solidFill>
              </a:rPr>
              <a:t>immunoprofiling dataset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Learn how data are processed to forms that can used used in statistical analyses. Learn a few open-source tools and command line magic.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Data and databases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Quality assessment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Fastq to fasta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Paired sequence joining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Alignments and annotation (IgBLAST)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Table formats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</a:rPr>
              <a:t>Resource: Jetstream 2</a:t>
            </a:r>
            <a:endParaRPr b="1" sz="1200"/>
          </a:p>
        </p:txBody>
      </p:sp>
      <p:sp>
        <p:nvSpPr>
          <p:cNvPr id="114" name="Google Shape;114;p21"/>
          <p:cNvSpPr txBox="1"/>
          <p:nvPr/>
        </p:nvSpPr>
        <p:spPr>
          <a:xfrm>
            <a:off x="1348800" y="1017725"/>
            <a:ext cx="644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Collect &amp; Clean  -  Reduce - Compare - Discover</a:t>
            </a:r>
            <a:endParaRPr i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