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8"/>
  </p:notesMasterIdLst>
  <p:sldIdLst>
    <p:sldId id="256" r:id="rId4"/>
    <p:sldId id="257" r:id="rId5"/>
    <p:sldId id="258" r:id="rId6"/>
    <p:sldId id="259" r:id="rId7"/>
    <p:sldId id="267" r:id="rId8"/>
    <p:sldId id="268" r:id="rId9"/>
    <p:sldId id="269" r:id="rId10"/>
    <p:sldId id="266" r:id="rId11"/>
    <p:sldId id="283" r:id="rId12"/>
    <p:sldId id="260" r:id="rId13"/>
    <p:sldId id="281" r:id="rId14"/>
    <p:sldId id="282" r:id="rId15"/>
    <p:sldId id="272" r:id="rId16"/>
    <p:sldId id="279" r:id="rId17"/>
    <p:sldId id="280" r:id="rId18"/>
    <p:sldId id="284" r:id="rId19"/>
    <p:sldId id="273" r:id="rId20"/>
    <p:sldId id="271" r:id="rId21"/>
    <p:sldId id="275" r:id="rId22"/>
    <p:sldId id="276" r:id="rId23"/>
    <p:sldId id="277" r:id="rId24"/>
    <p:sldId id="278" r:id="rId25"/>
    <p:sldId id="264" r:id="rId26"/>
    <p:sldId id="285" r:id="rId27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333" autoAdjust="0"/>
  </p:normalViewPr>
  <p:slideViewPr>
    <p:cSldViewPr snapToGrid="0">
      <p:cViewPr varScale="1">
        <p:scale>
          <a:sx n="73" d="100"/>
          <a:sy n="73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5518B-3C95-4FC8-A5FB-A750A1D83F73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F5891-F646-4D67-8C86-1C226CA5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21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F5891-F646-4D67-8C86-1C226CA5613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839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F5891-F646-4D67-8C86-1C226CA561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3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F5891-F646-4D67-8C86-1C226CA561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47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Pq</a:t>
            </a:r>
            <a:r>
              <a:rPr lang="pt-BR" dirty="0"/>
              <a:t> ML não tem intersecção com negócios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F5891-F646-4D67-8C86-1C226CA561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28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F5891-F646-4D67-8C86-1C226CA561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31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 hidden="1"/>
          <p:cNvSpPr/>
          <p:nvPr/>
        </p:nvSpPr>
        <p:spPr>
          <a:xfrm>
            <a:off x="11292840" y="0"/>
            <a:ext cx="913680" cy="6857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2" hidden="1"/>
          <p:cNvSpPr/>
          <p:nvPr/>
        </p:nvSpPr>
        <p:spPr>
          <a:xfrm>
            <a:off x="11319480" y="6324480"/>
            <a:ext cx="913680" cy="81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entury Schoolbook"/>
                <a:ea typeface="DejaVu Sans"/>
              </a:rPr>
              <a:t> </a:t>
            </a:r>
            <a:fld id="{F1A080AC-0293-4C1B-87FD-4EEB6C8E7236}" type="slidenum">
              <a:rPr lang="pt-BR" sz="1600" b="0" strike="noStrike" spc="-1">
                <a:solidFill>
                  <a:srgbClr val="000000"/>
                </a:solidFill>
                <a:latin typeface="Century Schoolbook"/>
                <a:ea typeface="DejaVu Sans"/>
              </a:rPr>
              <a:t>‹#›</a:t>
            </a:fld>
            <a:r>
              <a:rPr lang="pt-BR" sz="1600" b="0" strike="noStrike" spc="-1">
                <a:solidFill>
                  <a:srgbClr val="000000"/>
                </a:solidFill>
                <a:latin typeface="Century Schoolbook"/>
                <a:ea typeface="DejaVu Sans"/>
              </a:rPr>
              <a:t> / 41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0" y="0"/>
            <a:ext cx="456480" cy="6857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1292840" y="0"/>
            <a:ext cx="913680" cy="6857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11319480" y="6324480"/>
            <a:ext cx="913680" cy="337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FFFFFF"/>
                </a:solidFill>
                <a:latin typeface="Century Schoolbook"/>
                <a:ea typeface="DejaVu Sans"/>
              </a:rPr>
              <a:t> </a:t>
            </a:r>
            <a:fld id="{29B39446-6F33-4083-9E17-0EF73D7CEF82}" type="slidenum">
              <a:rPr lang="pt-BR" sz="16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‹#›</a:t>
            </a:fld>
            <a:r>
              <a:rPr lang="pt-BR" sz="1600" b="0" strike="noStrike" spc="-1" dirty="0">
                <a:solidFill>
                  <a:srgbClr val="FFFFFF"/>
                </a:solidFill>
                <a:latin typeface="Century Schoolbook"/>
                <a:ea typeface="DejaVu Sans"/>
              </a:rPr>
              <a:t> / 24</a:t>
            </a:r>
            <a:endParaRPr lang="pt-BR" sz="1600" b="0" strike="noStrike" spc="-1" dirty="0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1292840" y="0"/>
            <a:ext cx="913680" cy="6857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2"/>
          <p:cNvSpPr/>
          <p:nvPr/>
        </p:nvSpPr>
        <p:spPr>
          <a:xfrm>
            <a:off x="11319480" y="6324480"/>
            <a:ext cx="913680" cy="337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FFFFFF"/>
                </a:solidFill>
                <a:latin typeface="Century Schoolbook"/>
                <a:ea typeface="DejaVu Sans"/>
              </a:rPr>
              <a:t> </a:t>
            </a:r>
            <a:fld id="{6F2D4B76-D5C4-4C19-B45E-A59FEC597B29}" type="slidenum">
              <a:rPr lang="pt-BR" sz="16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‹#›</a:t>
            </a:fld>
            <a:r>
              <a:rPr lang="pt-BR" sz="1600" b="0" strike="noStrike" spc="-1" dirty="0">
                <a:solidFill>
                  <a:srgbClr val="FFFFFF"/>
                </a:solidFill>
                <a:latin typeface="Century Schoolbook"/>
                <a:ea typeface="DejaVu Sans"/>
              </a:rPr>
              <a:t> / 24</a:t>
            </a:r>
            <a:endParaRPr lang="pt-BR" sz="1600" b="0" strike="noStrike" spc="-1" dirty="0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Relationship Id="rId4" Type="http://schemas.openxmlformats.org/officeDocument/2006/relationships/hyperlink" Target="https://www.datageeks.com.br/machine-learn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"/>
          <p:cNvGrpSpPr/>
          <p:nvPr/>
        </p:nvGrpSpPr>
        <p:grpSpPr>
          <a:xfrm>
            <a:off x="485280" y="-1273"/>
            <a:ext cx="11715480" cy="6857280"/>
            <a:chOff x="485280" y="9360"/>
            <a:chExt cx="11715480" cy="6857280"/>
          </a:xfrm>
        </p:grpSpPr>
        <p:sp>
          <p:nvSpPr>
            <p:cNvPr id="125" name="CustomShape 2"/>
            <p:cNvSpPr/>
            <p:nvPr/>
          </p:nvSpPr>
          <p:spPr>
            <a:xfrm>
              <a:off x="485280" y="9360"/>
              <a:ext cx="11715480" cy="68572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26" name="Imagem 27" descr="Uma imagem contendo basquete, atletismo&#10;&#10;Descrição gerada automaticamente"/>
            <p:cNvPicPr/>
            <p:nvPr/>
          </p:nvPicPr>
          <p:blipFill>
            <a:blip r:embed="rId3">
              <a:alphaModFix amt="33000"/>
            </a:blip>
            <a:stretch/>
          </p:blipFill>
          <p:spPr>
            <a:xfrm>
              <a:off x="724680" y="284760"/>
              <a:ext cx="11235960" cy="6306840"/>
            </a:xfrm>
            <a:prstGeom prst="rect">
              <a:avLst/>
            </a:prstGeom>
            <a:ln>
              <a:noFill/>
            </a:ln>
            <a:effectLst>
              <a:outerShdw blurRad="50800" dist="50760" dir="5400000" algn="ctr" rotWithShape="0">
                <a:srgbClr val="000000"/>
              </a:outerShdw>
            </a:effectLst>
          </p:spPr>
        </p:pic>
      </p:grpSp>
      <p:sp>
        <p:nvSpPr>
          <p:cNvPr id="127" name="CustomShape 3"/>
          <p:cNvSpPr/>
          <p:nvPr/>
        </p:nvSpPr>
        <p:spPr>
          <a:xfrm>
            <a:off x="3780351" y="2972209"/>
            <a:ext cx="4872978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FFFFFF"/>
                </a:solidFill>
                <a:latin typeface="Century Schoolbook"/>
                <a:ea typeface="DejaVu Sans"/>
              </a:rPr>
              <a:t>Introdução a Data Science e ML.</a:t>
            </a:r>
            <a:endParaRPr lang="pt-BR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255600" y="3075120"/>
            <a:ext cx="427608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000000"/>
                </a:solidFill>
                <a:latin typeface="Century Schoolbook"/>
                <a:ea typeface="DejaVu Sans"/>
              </a:rPr>
              <a:t>Áreas</a:t>
            </a:r>
            <a:r>
              <a:rPr lang="en-US" sz="4000" b="0" strike="noStrike" spc="-1" dirty="0">
                <a:solidFill>
                  <a:srgbClr val="000000"/>
                </a:solidFill>
                <a:latin typeface="Century Schoolbook"/>
                <a:ea typeface="DejaVu Sans"/>
              </a:rPr>
              <a:t> de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entury Schoolbook"/>
                <a:ea typeface="DejaVu Sans"/>
              </a:rPr>
              <a:t>Atuação</a:t>
            </a:r>
            <a:endParaRPr lang="pt-BR" sz="4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3">
            <a:extLst>
              <a:ext uri="{FF2B5EF4-FFF2-40B4-BE49-F238E27FC236}">
                <a16:creationId xmlns:a16="http://schemas.microsoft.com/office/drawing/2014/main" id="{DDD01EE9-4651-4ECF-952F-0688231D392B}"/>
              </a:ext>
            </a:extLst>
          </p:cNvPr>
          <p:cNvSpPr txBox="1"/>
          <p:nvPr/>
        </p:nvSpPr>
        <p:spPr>
          <a:xfrm>
            <a:off x="196667" y="215265"/>
            <a:ext cx="2673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latin typeface="Century Schoolbook"/>
                <a:ea typeface="DejaVu Sans"/>
              </a:rPr>
              <a:t>Áreas</a:t>
            </a:r>
            <a:r>
              <a:rPr lang="en-US" sz="2400" b="0" strike="noStrike" spc="-1" dirty="0">
                <a:solidFill>
                  <a:srgbClr val="000000"/>
                </a:solidFill>
                <a:latin typeface="Century Schoolbook"/>
                <a:ea typeface="DejaVu Sans"/>
              </a:rPr>
              <a:t> de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entury Schoolbook"/>
                <a:ea typeface="DejaVu Sans"/>
              </a:rPr>
              <a:t>Atuação</a:t>
            </a:r>
            <a:endParaRPr lang="pt-BR" sz="2400" b="0" strike="noStrike" spc="-1" dirty="0">
              <a:latin typeface="Arial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A5649D-56D2-4AC5-98D2-2C845948AF66}"/>
              </a:ext>
            </a:extLst>
          </p:cNvPr>
          <p:cNvCxnSpPr/>
          <p:nvPr/>
        </p:nvCxnSpPr>
        <p:spPr>
          <a:xfrm>
            <a:off x="231503" y="696681"/>
            <a:ext cx="100446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3A18AD9-843C-4521-90BF-500573E610BA}"/>
              </a:ext>
            </a:extLst>
          </p:cNvPr>
          <p:cNvSpPr txBox="1"/>
          <p:nvPr/>
        </p:nvSpPr>
        <p:spPr>
          <a:xfrm>
            <a:off x="4430848" y="3075057"/>
            <a:ext cx="1645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Tudo!!</a:t>
            </a:r>
          </a:p>
        </p:txBody>
      </p:sp>
    </p:spTree>
    <p:extLst>
      <p:ext uri="{BB962C8B-B14F-4D97-AF65-F5344CB8AC3E}">
        <p14:creationId xmlns:p14="http://schemas.microsoft.com/office/powerpoint/2010/main" val="4086540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3">
            <a:extLst>
              <a:ext uri="{FF2B5EF4-FFF2-40B4-BE49-F238E27FC236}">
                <a16:creationId xmlns:a16="http://schemas.microsoft.com/office/drawing/2014/main" id="{DDD01EE9-4651-4ECF-952F-0688231D392B}"/>
              </a:ext>
            </a:extLst>
          </p:cNvPr>
          <p:cNvSpPr txBox="1"/>
          <p:nvPr/>
        </p:nvSpPr>
        <p:spPr>
          <a:xfrm>
            <a:off x="196667" y="215265"/>
            <a:ext cx="2673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latin typeface="Century Schoolbook"/>
                <a:ea typeface="DejaVu Sans"/>
              </a:rPr>
              <a:t>Áreas</a:t>
            </a:r>
            <a:r>
              <a:rPr lang="en-US" sz="2400" b="0" strike="noStrike" spc="-1" dirty="0">
                <a:solidFill>
                  <a:srgbClr val="000000"/>
                </a:solidFill>
                <a:latin typeface="Century Schoolbook"/>
                <a:ea typeface="DejaVu Sans"/>
              </a:rPr>
              <a:t> de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entury Schoolbook"/>
                <a:ea typeface="DejaVu Sans"/>
              </a:rPr>
              <a:t>Atuação</a:t>
            </a:r>
            <a:endParaRPr lang="pt-BR" sz="2400" b="0" strike="noStrike" spc="-1" dirty="0">
              <a:latin typeface="Arial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A5649D-56D2-4AC5-98D2-2C845948AF66}"/>
              </a:ext>
            </a:extLst>
          </p:cNvPr>
          <p:cNvCxnSpPr/>
          <p:nvPr/>
        </p:nvCxnSpPr>
        <p:spPr>
          <a:xfrm>
            <a:off x="231503" y="696681"/>
            <a:ext cx="100446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>
            <a:extLst>
              <a:ext uri="{FF2B5EF4-FFF2-40B4-BE49-F238E27FC236}">
                <a16:creationId xmlns:a16="http://schemas.microsoft.com/office/drawing/2014/main" id="{F4F882E9-381E-4AE0-89D7-FF4016E99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676" y="717369"/>
            <a:ext cx="7900488" cy="592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278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255600" y="3075120"/>
            <a:ext cx="3089798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4000" b="0" strike="noStrike" spc="-1" dirty="0">
                <a:latin typeface="Arial"/>
              </a:rPr>
              <a:t>Ferramentas</a:t>
            </a:r>
          </a:p>
        </p:txBody>
      </p:sp>
    </p:spTree>
    <p:extLst>
      <p:ext uri="{BB962C8B-B14F-4D97-AF65-F5344CB8AC3E}">
        <p14:creationId xmlns:p14="http://schemas.microsoft.com/office/powerpoint/2010/main" val="1014719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3">
            <a:extLst>
              <a:ext uri="{FF2B5EF4-FFF2-40B4-BE49-F238E27FC236}">
                <a16:creationId xmlns:a16="http://schemas.microsoft.com/office/drawing/2014/main" id="{DDD01EE9-4651-4ECF-952F-0688231D392B}"/>
              </a:ext>
            </a:extLst>
          </p:cNvPr>
          <p:cNvSpPr txBox="1"/>
          <p:nvPr/>
        </p:nvSpPr>
        <p:spPr>
          <a:xfrm>
            <a:off x="196667" y="215265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Ferramentas</a:t>
            </a:r>
            <a:endParaRPr lang="en-US" sz="2400" dirty="0">
              <a:solidFill>
                <a:srgbClr val="00206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A5649D-56D2-4AC5-98D2-2C845948AF66}"/>
              </a:ext>
            </a:extLst>
          </p:cNvPr>
          <p:cNvCxnSpPr/>
          <p:nvPr/>
        </p:nvCxnSpPr>
        <p:spPr>
          <a:xfrm>
            <a:off x="231503" y="696681"/>
            <a:ext cx="100446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Python: resolvendo &quot;problemas de bandidos armados&quot; com o ...">
            <a:extLst>
              <a:ext uri="{FF2B5EF4-FFF2-40B4-BE49-F238E27FC236}">
                <a16:creationId xmlns:a16="http://schemas.microsoft.com/office/drawing/2014/main" id="{372E7E2F-0593-4357-AFA6-EA21BED3D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91" y="2670492"/>
            <a:ext cx="3818103" cy="208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1414149-C1D5-4214-B4D3-5190AC1ECF21}"/>
              </a:ext>
            </a:extLst>
          </p:cNvPr>
          <p:cNvCxnSpPr>
            <a:cxnSpLocks/>
          </p:cNvCxnSpPr>
          <p:nvPr/>
        </p:nvCxnSpPr>
        <p:spPr>
          <a:xfrm>
            <a:off x="4666912" y="1664652"/>
            <a:ext cx="0" cy="4374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A3FD626-6E08-4DEC-B097-511FF0227A30}"/>
              </a:ext>
            </a:extLst>
          </p:cNvPr>
          <p:cNvGrpSpPr/>
          <p:nvPr/>
        </p:nvGrpSpPr>
        <p:grpSpPr>
          <a:xfrm>
            <a:off x="4893979" y="1103474"/>
            <a:ext cx="6253469" cy="1014586"/>
            <a:chOff x="4893979" y="940914"/>
            <a:chExt cx="6253469" cy="1014586"/>
          </a:xfrm>
        </p:grpSpPr>
        <p:pic>
          <p:nvPicPr>
            <p:cNvPr id="2050" name="Picture 2" descr="scikit-learn Reviews 2020: Details, Pricing, &amp; Features | G2">
              <a:extLst>
                <a:ext uri="{FF2B5EF4-FFF2-40B4-BE49-F238E27FC236}">
                  <a16:creationId xmlns:a16="http://schemas.microsoft.com/office/drawing/2014/main" id="{CC95C12B-3979-48CE-80C6-DA21C7F737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02" t="22502" r="23157" b="21677"/>
            <a:stretch/>
          </p:blipFill>
          <p:spPr bwMode="auto">
            <a:xfrm>
              <a:off x="4893979" y="940914"/>
              <a:ext cx="1829424" cy="1014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C6BC38-176C-4E40-A8A2-B189BBB20DEA}"/>
                </a:ext>
              </a:extLst>
            </p:cNvPr>
            <p:cNvSpPr txBox="1"/>
            <p:nvPr/>
          </p:nvSpPr>
          <p:spPr>
            <a:xfrm>
              <a:off x="6901089" y="1263541"/>
              <a:ext cx="4246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Maior biblioteca de ML em Python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7E19ED-25F3-4568-9D9C-A583984B07F9}"/>
              </a:ext>
            </a:extLst>
          </p:cNvPr>
          <p:cNvGrpSpPr/>
          <p:nvPr/>
        </p:nvGrpSpPr>
        <p:grpSpPr>
          <a:xfrm>
            <a:off x="4816324" y="2578184"/>
            <a:ext cx="6410476" cy="1198720"/>
            <a:chOff x="4816324" y="2080344"/>
            <a:chExt cx="6410476" cy="1198720"/>
          </a:xfrm>
        </p:grpSpPr>
        <p:pic>
          <p:nvPicPr>
            <p:cNvPr id="2052" name="Picture 4" descr="GitHub - tensorflow/tensorflow: An Open Source Machine Learning ...">
              <a:extLst>
                <a:ext uri="{FF2B5EF4-FFF2-40B4-BE49-F238E27FC236}">
                  <a16:creationId xmlns:a16="http://schemas.microsoft.com/office/drawing/2014/main" id="{8389F669-AB28-4E83-A8BD-FF19ADEC52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75" t="16361" r="16126" b="11163"/>
            <a:stretch/>
          </p:blipFill>
          <p:spPr bwMode="auto">
            <a:xfrm>
              <a:off x="4816324" y="2080344"/>
              <a:ext cx="1984735" cy="119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2B909F-EDD8-4AD0-ABD4-C776C7BD546C}"/>
                </a:ext>
              </a:extLst>
            </p:cNvPr>
            <p:cNvSpPr txBox="1"/>
            <p:nvPr/>
          </p:nvSpPr>
          <p:spPr>
            <a:xfrm>
              <a:off x="6901090" y="2356539"/>
              <a:ext cx="4325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Biblioteca matemática usada principalmente para redes neurais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7CC3F7A-0D4E-413A-86D9-8536D31F36BD}"/>
              </a:ext>
            </a:extLst>
          </p:cNvPr>
          <p:cNvGrpSpPr/>
          <p:nvPr/>
        </p:nvGrpSpPr>
        <p:grpSpPr>
          <a:xfrm>
            <a:off x="4767093" y="4237028"/>
            <a:ext cx="6459707" cy="841959"/>
            <a:chOff x="4767093" y="3403908"/>
            <a:chExt cx="6459707" cy="841959"/>
          </a:xfrm>
        </p:grpSpPr>
        <p:pic>
          <p:nvPicPr>
            <p:cNvPr id="2054" name="Picture 6" descr="Pandas (software) – Wikipédia, a enciclopédia livre">
              <a:extLst>
                <a:ext uri="{FF2B5EF4-FFF2-40B4-BE49-F238E27FC236}">
                  <a16:creationId xmlns:a16="http://schemas.microsoft.com/office/drawing/2014/main" id="{60DE7682-4938-432A-BCE7-C39B9F9C43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7093" y="3403908"/>
              <a:ext cx="2083197" cy="841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2179874-801B-44F0-A982-D34A4DA4E572}"/>
                </a:ext>
              </a:extLst>
            </p:cNvPr>
            <p:cNvSpPr txBox="1"/>
            <p:nvPr/>
          </p:nvSpPr>
          <p:spPr>
            <a:xfrm>
              <a:off x="6901090" y="3501722"/>
              <a:ext cx="4325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Biblioteca mais usada para manipulação e analise de dados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ED5A36F-51AF-430D-A0A3-F51AB2FDBC02}"/>
              </a:ext>
            </a:extLst>
          </p:cNvPr>
          <p:cNvGrpSpPr/>
          <p:nvPr/>
        </p:nvGrpSpPr>
        <p:grpSpPr>
          <a:xfrm>
            <a:off x="4695493" y="5539111"/>
            <a:ext cx="6531307" cy="890558"/>
            <a:chOff x="4695493" y="4370711"/>
            <a:chExt cx="6531307" cy="890558"/>
          </a:xfrm>
        </p:grpSpPr>
        <p:pic>
          <p:nvPicPr>
            <p:cNvPr id="2056" name="Picture 8" descr="Biblioteca Numpy do Python. Analisando o pacote do Python para ...">
              <a:extLst>
                <a:ext uri="{FF2B5EF4-FFF2-40B4-BE49-F238E27FC236}">
                  <a16:creationId xmlns:a16="http://schemas.microsoft.com/office/drawing/2014/main" id="{4821FDFD-0DB9-4C96-9A73-F1E91A928F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493" y="4370711"/>
              <a:ext cx="2226396" cy="890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590BEF-1BBA-42AE-89FF-956B06828C8C}"/>
                </a:ext>
              </a:extLst>
            </p:cNvPr>
            <p:cNvSpPr txBox="1"/>
            <p:nvPr/>
          </p:nvSpPr>
          <p:spPr>
            <a:xfrm>
              <a:off x="6901090" y="4492825"/>
              <a:ext cx="4325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Biblioteca mais usada para cálculos complexos com matrizes e Vetores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2164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3">
            <a:extLst>
              <a:ext uri="{FF2B5EF4-FFF2-40B4-BE49-F238E27FC236}">
                <a16:creationId xmlns:a16="http://schemas.microsoft.com/office/drawing/2014/main" id="{DDD01EE9-4651-4ECF-952F-0688231D392B}"/>
              </a:ext>
            </a:extLst>
          </p:cNvPr>
          <p:cNvSpPr txBox="1"/>
          <p:nvPr/>
        </p:nvSpPr>
        <p:spPr>
          <a:xfrm>
            <a:off x="196667" y="215265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Ferramentas</a:t>
            </a:r>
            <a:endParaRPr lang="en-US" sz="2400" dirty="0">
              <a:solidFill>
                <a:srgbClr val="00206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A5649D-56D2-4AC5-98D2-2C845948AF66}"/>
              </a:ext>
            </a:extLst>
          </p:cNvPr>
          <p:cNvCxnSpPr/>
          <p:nvPr/>
        </p:nvCxnSpPr>
        <p:spPr>
          <a:xfrm>
            <a:off x="231503" y="696681"/>
            <a:ext cx="100446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1414149-C1D5-4214-B4D3-5190AC1ECF21}"/>
              </a:ext>
            </a:extLst>
          </p:cNvPr>
          <p:cNvCxnSpPr>
            <a:cxnSpLocks/>
          </p:cNvCxnSpPr>
          <p:nvPr/>
        </p:nvCxnSpPr>
        <p:spPr>
          <a:xfrm>
            <a:off x="4666912" y="1664652"/>
            <a:ext cx="0" cy="4374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Projeto Jupyter – Wikipédia, a enciclopédia livre">
            <a:extLst>
              <a:ext uri="{FF2B5EF4-FFF2-40B4-BE49-F238E27FC236}">
                <a16:creationId xmlns:a16="http://schemas.microsoft.com/office/drawing/2014/main" id="{4F70554B-99E9-48D4-8256-92C602B08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14" y="2133127"/>
            <a:ext cx="2235979" cy="259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AB5994D-6E28-4A6B-B715-C79D4FD12FC5}"/>
              </a:ext>
            </a:extLst>
          </p:cNvPr>
          <p:cNvSpPr txBox="1"/>
          <p:nvPr/>
        </p:nvSpPr>
        <p:spPr>
          <a:xfrm>
            <a:off x="4919889" y="1664652"/>
            <a:ext cx="5930985" cy="3330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/>
              <a:t>É um ambiente de execução e prototipagem de códigos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/>
              <a:t>Permite misturar Markdown e Python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/>
              <a:t>Facilita exibição de gráficos e tabelas</a:t>
            </a:r>
          </a:p>
        </p:txBody>
      </p:sp>
    </p:spTree>
    <p:extLst>
      <p:ext uri="{BB962C8B-B14F-4D97-AF65-F5344CB8AC3E}">
        <p14:creationId xmlns:p14="http://schemas.microsoft.com/office/powerpoint/2010/main" val="779947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3">
            <a:extLst>
              <a:ext uri="{FF2B5EF4-FFF2-40B4-BE49-F238E27FC236}">
                <a16:creationId xmlns:a16="http://schemas.microsoft.com/office/drawing/2014/main" id="{DDD01EE9-4651-4ECF-952F-0688231D392B}"/>
              </a:ext>
            </a:extLst>
          </p:cNvPr>
          <p:cNvSpPr txBox="1"/>
          <p:nvPr/>
        </p:nvSpPr>
        <p:spPr>
          <a:xfrm>
            <a:off x="196667" y="215265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Ferramentas</a:t>
            </a:r>
            <a:endParaRPr lang="en-US" sz="2400" dirty="0">
              <a:solidFill>
                <a:srgbClr val="00206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A5649D-56D2-4AC5-98D2-2C845948AF66}"/>
              </a:ext>
            </a:extLst>
          </p:cNvPr>
          <p:cNvCxnSpPr/>
          <p:nvPr/>
        </p:nvCxnSpPr>
        <p:spPr>
          <a:xfrm>
            <a:off x="231503" y="696681"/>
            <a:ext cx="100446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1414149-C1D5-4214-B4D3-5190AC1ECF21}"/>
              </a:ext>
            </a:extLst>
          </p:cNvPr>
          <p:cNvCxnSpPr>
            <a:cxnSpLocks/>
          </p:cNvCxnSpPr>
          <p:nvPr/>
        </p:nvCxnSpPr>
        <p:spPr>
          <a:xfrm>
            <a:off x="4666912" y="1664652"/>
            <a:ext cx="0" cy="4374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B5994D-6E28-4A6B-B715-C79D4FD12FC5}"/>
              </a:ext>
            </a:extLst>
          </p:cNvPr>
          <p:cNvSpPr txBox="1"/>
          <p:nvPr/>
        </p:nvSpPr>
        <p:spPr>
          <a:xfrm>
            <a:off x="5058112" y="1291757"/>
            <a:ext cx="5930985" cy="4992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/>
              <a:t>Maior comunidade de Data Science do mundo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/>
              <a:t>Possui diversos </a:t>
            </a:r>
            <a:r>
              <a:rPr lang="pt-BR" dirty="0" err="1"/>
              <a:t>datasets</a:t>
            </a:r>
            <a:r>
              <a:rPr lang="pt-BR" dirty="0"/>
              <a:t> </a:t>
            </a:r>
          </a:p>
          <a:p>
            <a:pPr>
              <a:lnSpc>
                <a:spcPct val="200000"/>
              </a:lnSpc>
            </a:pPr>
            <a:endParaRPr lang="pt-B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/>
              <a:t>Possui diversos desafios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/>
              <a:t>Possui diversas respostas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/>
              <a:t>Possui diversos mini cursos do básico ao avançado</a:t>
            </a:r>
          </a:p>
        </p:txBody>
      </p:sp>
      <p:pic>
        <p:nvPicPr>
          <p:cNvPr id="7170" name="Picture 2" descr="Kaggle - Wikipedia">
            <a:extLst>
              <a:ext uri="{FF2B5EF4-FFF2-40B4-BE49-F238E27FC236}">
                <a16:creationId xmlns:a16="http://schemas.microsoft.com/office/drawing/2014/main" id="{08606AD1-1021-48A6-AA04-0A72AA7D0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08" y="2790683"/>
            <a:ext cx="3305392" cy="1276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263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255600" y="3075120"/>
            <a:ext cx="8503844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4000" b="0" strike="noStrike" spc="-1" dirty="0">
                <a:latin typeface="Arial"/>
              </a:rPr>
              <a:t>EDA (Analise Exploratória de dados)</a:t>
            </a:r>
          </a:p>
        </p:txBody>
      </p:sp>
    </p:spTree>
    <p:extLst>
      <p:ext uri="{BB962C8B-B14F-4D97-AF65-F5344CB8AC3E}">
        <p14:creationId xmlns:p14="http://schemas.microsoft.com/office/powerpoint/2010/main" val="3468792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DDAF76-2375-4C20-A415-33F74F028DFC}"/>
              </a:ext>
            </a:extLst>
          </p:cNvPr>
          <p:cNvSpPr txBox="1"/>
          <p:nvPr/>
        </p:nvSpPr>
        <p:spPr>
          <a:xfrm>
            <a:off x="1078786" y="1520575"/>
            <a:ext cx="9995044" cy="2949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É uma abordagem em Data Science que utiliza diversas técnicas, principalmente gráficas, para: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Maximizar insights dentro do </a:t>
            </a:r>
            <a:r>
              <a:rPr lang="pt-BR" dirty="0" err="1"/>
              <a:t>dataset</a:t>
            </a:r>
            <a:endParaRPr lang="pt-B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Descobrir padrões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Detectar anomalias (outliers)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Testar hipóteses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Extrair variáveis importantes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Testar diferentes correlações entre variáveis</a:t>
            </a:r>
          </a:p>
        </p:txBody>
      </p:sp>
      <p:sp>
        <p:nvSpPr>
          <p:cNvPr id="5" name="CaixaDeTexto 3">
            <a:extLst>
              <a:ext uri="{FF2B5EF4-FFF2-40B4-BE49-F238E27FC236}">
                <a16:creationId xmlns:a16="http://schemas.microsoft.com/office/drawing/2014/main" id="{DDD01EE9-4651-4ECF-952F-0688231D392B}"/>
              </a:ext>
            </a:extLst>
          </p:cNvPr>
          <p:cNvSpPr txBox="1"/>
          <p:nvPr/>
        </p:nvSpPr>
        <p:spPr>
          <a:xfrm>
            <a:off x="196667" y="215265"/>
            <a:ext cx="4245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Analise </a:t>
            </a:r>
            <a:r>
              <a:rPr lang="pt-BR" sz="2400" dirty="0"/>
              <a:t>exploratória</a:t>
            </a:r>
            <a:r>
              <a:rPr lang="en-US" sz="2400" dirty="0"/>
              <a:t> de dados</a:t>
            </a:r>
            <a:endParaRPr lang="en-US" sz="2400" dirty="0">
              <a:solidFill>
                <a:srgbClr val="00206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A5649D-56D2-4AC5-98D2-2C845948AF66}"/>
              </a:ext>
            </a:extLst>
          </p:cNvPr>
          <p:cNvCxnSpPr/>
          <p:nvPr/>
        </p:nvCxnSpPr>
        <p:spPr>
          <a:xfrm>
            <a:off x="231503" y="696681"/>
            <a:ext cx="100446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81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DDAF76-2375-4C20-A415-33F74F028DFC}"/>
              </a:ext>
            </a:extLst>
          </p:cNvPr>
          <p:cNvSpPr txBox="1"/>
          <p:nvPr/>
        </p:nvSpPr>
        <p:spPr>
          <a:xfrm>
            <a:off x="1044656" y="1177675"/>
            <a:ext cx="3397084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Podemos dividir em 3 partes</a:t>
            </a:r>
          </a:p>
        </p:txBody>
      </p:sp>
      <p:sp>
        <p:nvSpPr>
          <p:cNvPr id="5" name="CaixaDeTexto 3">
            <a:extLst>
              <a:ext uri="{FF2B5EF4-FFF2-40B4-BE49-F238E27FC236}">
                <a16:creationId xmlns:a16="http://schemas.microsoft.com/office/drawing/2014/main" id="{DDD01EE9-4651-4ECF-952F-0688231D392B}"/>
              </a:ext>
            </a:extLst>
          </p:cNvPr>
          <p:cNvSpPr txBox="1"/>
          <p:nvPr/>
        </p:nvSpPr>
        <p:spPr>
          <a:xfrm>
            <a:off x="196667" y="215265"/>
            <a:ext cx="4245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Analise </a:t>
            </a:r>
            <a:r>
              <a:rPr lang="pt-BR" sz="2400" dirty="0"/>
              <a:t>exploratória</a:t>
            </a:r>
            <a:r>
              <a:rPr lang="en-US" sz="2400" dirty="0"/>
              <a:t> de dados</a:t>
            </a:r>
            <a:endParaRPr lang="en-US" sz="2400" dirty="0">
              <a:solidFill>
                <a:srgbClr val="00206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A5649D-56D2-4AC5-98D2-2C845948AF66}"/>
              </a:ext>
            </a:extLst>
          </p:cNvPr>
          <p:cNvCxnSpPr/>
          <p:nvPr/>
        </p:nvCxnSpPr>
        <p:spPr>
          <a:xfrm>
            <a:off x="231503" y="696681"/>
            <a:ext cx="100446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60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0"/>
            <a:ext cx="11292480" cy="68572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0" name="Group 2"/>
          <p:cNvGrpSpPr/>
          <p:nvPr/>
        </p:nvGrpSpPr>
        <p:grpSpPr>
          <a:xfrm>
            <a:off x="718560" y="1138320"/>
            <a:ext cx="10369440" cy="4489920"/>
            <a:chOff x="718560" y="1138320"/>
            <a:chExt cx="10369440" cy="4489920"/>
          </a:xfrm>
        </p:grpSpPr>
        <p:sp>
          <p:nvSpPr>
            <p:cNvPr id="131" name="CustomShape 3"/>
            <p:cNvSpPr/>
            <p:nvPr/>
          </p:nvSpPr>
          <p:spPr>
            <a:xfrm>
              <a:off x="718560" y="1598400"/>
              <a:ext cx="2732760" cy="3660840"/>
            </a:xfrm>
            <a:prstGeom prst="flowChartConnector">
              <a:avLst/>
            </a:prstGeom>
            <a:blipFill rotWithShape="0">
              <a:blip r:embed="rId2"/>
              <a:stretch>
                <a:fillRect t="1666766" b="-594687"/>
              </a:stretch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" name="CustomShape 4"/>
            <p:cNvSpPr/>
            <p:nvPr/>
          </p:nvSpPr>
          <p:spPr>
            <a:xfrm>
              <a:off x="5604480" y="3130920"/>
              <a:ext cx="5483520" cy="129120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2400" b="0" strike="noStrike" spc="-1" dirty="0">
                  <a:solidFill>
                    <a:srgbClr val="002060"/>
                  </a:solidFill>
                  <a:latin typeface="Century Schoolbook"/>
                  <a:ea typeface="DejaVu Sans"/>
                </a:rPr>
                <a:t>Mestrando: Ciências da computação</a:t>
              </a:r>
              <a:endParaRPr lang="pt-BR" sz="24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Century Schoolbook"/>
                  <a:ea typeface="DejaVu Sans"/>
                </a:rPr>
                <a:t>IME – USP</a:t>
              </a:r>
              <a:endParaRPr lang="pt-BR" sz="18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800" b="0" strike="noStrike" spc="-1" dirty="0">
                  <a:solidFill>
                    <a:srgbClr val="000000"/>
                  </a:solidFill>
                  <a:latin typeface="Century Schoolbook"/>
                  <a:ea typeface="DejaVu Sans"/>
                </a:rPr>
                <a:t>Pesquisa</a:t>
              </a:r>
              <a:r>
                <a:rPr lang="en-US" sz="1800" b="0" strike="noStrike" spc="-1" dirty="0">
                  <a:solidFill>
                    <a:srgbClr val="000000"/>
                  </a:solidFill>
                  <a:latin typeface="Century Schoolbook"/>
                  <a:ea typeface="DejaVu Sans"/>
                </a:rPr>
                <a:t>: </a:t>
              </a:r>
              <a:r>
                <a:rPr lang="pt-BR" sz="1800" b="0" strike="noStrike" spc="-1" dirty="0">
                  <a:solidFill>
                    <a:srgbClr val="000000"/>
                  </a:solidFill>
                  <a:latin typeface="Century Schoolbook"/>
                  <a:ea typeface="DejaVu Sans"/>
                </a:rPr>
                <a:t>Detecção</a:t>
              </a:r>
              <a:r>
                <a:rPr lang="en-US" sz="1800" b="0" strike="noStrike" spc="-1" dirty="0">
                  <a:solidFill>
                    <a:srgbClr val="000000"/>
                  </a:solidFill>
                  <a:latin typeface="Century Schoolbook"/>
                  <a:ea typeface="DejaVu Sans"/>
                </a:rPr>
                <a:t> de </a:t>
              </a:r>
              <a:r>
                <a:rPr lang="pt-BR" sz="1800" b="0" strike="noStrike" spc="-1" dirty="0">
                  <a:solidFill>
                    <a:srgbClr val="000000"/>
                  </a:solidFill>
                  <a:latin typeface="Century Schoolbook"/>
                  <a:ea typeface="DejaVu Sans"/>
                </a:rPr>
                <a:t>anomalias</a:t>
              </a:r>
              <a:r>
                <a:rPr lang="en-US" spc="-1" dirty="0">
                  <a:solidFill>
                    <a:srgbClr val="000000"/>
                  </a:solidFill>
                  <a:latin typeface="Century Schoolbook"/>
                  <a:ea typeface="DejaVu Sans"/>
                </a:rPr>
                <a:t> </a:t>
              </a:r>
              <a:r>
                <a:rPr lang="pt-BR" spc="-1" dirty="0">
                  <a:solidFill>
                    <a:srgbClr val="000000"/>
                  </a:solidFill>
                  <a:latin typeface="Century Schoolbook"/>
                  <a:ea typeface="DejaVu Sans"/>
                </a:rPr>
                <a:t>nas batidas do coração</a:t>
              </a:r>
              <a:endParaRPr lang="pt-BR" sz="1800" b="0" strike="noStrike" spc="-1" dirty="0">
                <a:latin typeface="Arial"/>
              </a:endParaRPr>
            </a:p>
          </p:txBody>
        </p:sp>
        <p:sp>
          <p:nvSpPr>
            <p:cNvPr id="133" name="CustomShape 5"/>
            <p:cNvSpPr/>
            <p:nvPr/>
          </p:nvSpPr>
          <p:spPr>
            <a:xfrm>
              <a:off x="5604479" y="4696200"/>
              <a:ext cx="4738397" cy="7372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2400" b="0" strike="noStrike" spc="-1" dirty="0">
                  <a:solidFill>
                    <a:srgbClr val="002060"/>
                  </a:solidFill>
                  <a:latin typeface="Century Schoolbook"/>
                  <a:ea typeface="DejaVu Sans"/>
                </a:rPr>
                <a:t>Engenheiro de Software Sênior </a:t>
              </a:r>
              <a:endParaRPr lang="pt-BR" sz="24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Century Schoolbook"/>
                  <a:ea typeface="DejaVu Sans"/>
                </a:rPr>
                <a:t>Autem Medical</a:t>
              </a:r>
              <a:endParaRPr lang="pt-BR" sz="1800" b="0" strike="noStrike" spc="-1" dirty="0">
                <a:latin typeface="Arial"/>
              </a:endParaRPr>
            </a:p>
          </p:txBody>
        </p:sp>
        <p:sp>
          <p:nvSpPr>
            <p:cNvPr id="134" name="Line 6"/>
            <p:cNvSpPr/>
            <p:nvPr/>
          </p:nvSpPr>
          <p:spPr>
            <a:xfrm>
              <a:off x="5482080" y="1883160"/>
              <a:ext cx="0" cy="3745080"/>
            </a:xfrm>
            <a:prstGeom prst="line">
              <a:avLst/>
            </a:prstGeom>
            <a:ln>
              <a:solidFill>
                <a:srgbClr val="6C6C7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" name="CustomShape 7"/>
            <p:cNvSpPr/>
            <p:nvPr/>
          </p:nvSpPr>
          <p:spPr>
            <a:xfrm>
              <a:off x="5433120" y="2100960"/>
              <a:ext cx="97560" cy="975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" name="CustomShape 8"/>
            <p:cNvSpPr/>
            <p:nvPr/>
          </p:nvSpPr>
          <p:spPr>
            <a:xfrm>
              <a:off x="5433120" y="3334680"/>
              <a:ext cx="97560" cy="975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" name="CustomShape 9"/>
            <p:cNvSpPr/>
            <p:nvPr/>
          </p:nvSpPr>
          <p:spPr>
            <a:xfrm>
              <a:off x="5433120" y="4925160"/>
              <a:ext cx="97560" cy="975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" name="CustomShape 10"/>
            <p:cNvSpPr/>
            <p:nvPr/>
          </p:nvSpPr>
          <p:spPr>
            <a:xfrm>
              <a:off x="5604479" y="1883160"/>
              <a:ext cx="4122645" cy="7372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2400" b="0" strike="noStrike" spc="-1" dirty="0">
                  <a:solidFill>
                    <a:srgbClr val="002060"/>
                  </a:solidFill>
                  <a:latin typeface="Century Schoolbook"/>
                  <a:ea typeface="DejaVu Sans"/>
                </a:rPr>
                <a:t>Engenheiro da computação</a:t>
              </a:r>
              <a:endParaRPr lang="pt-BR" sz="24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Century Schoolbook"/>
                  <a:ea typeface="DejaVu Sans"/>
                </a:rPr>
                <a:t>POLI - USP</a:t>
              </a:r>
              <a:endParaRPr lang="pt-BR" sz="1800" b="0" strike="noStrike" spc="-1" dirty="0">
                <a:latin typeface="Arial"/>
              </a:endParaRPr>
            </a:p>
          </p:txBody>
        </p:sp>
        <p:sp>
          <p:nvSpPr>
            <p:cNvPr id="139" name="CustomShape 11"/>
            <p:cNvSpPr/>
            <p:nvPr/>
          </p:nvSpPr>
          <p:spPr>
            <a:xfrm>
              <a:off x="5289120" y="1138320"/>
              <a:ext cx="344988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2400" b="0" strike="noStrike" spc="-1">
                  <a:solidFill>
                    <a:srgbClr val="002060"/>
                  </a:solidFill>
                  <a:latin typeface="Century Schoolbook"/>
                  <a:ea typeface="DejaVu Sans"/>
                </a:rPr>
                <a:t>Lucas Batista Gabriel</a:t>
              </a:r>
              <a:endParaRPr lang="pt-BR" sz="2400" b="0" strike="noStrike" spc="-1">
                <a:latin typeface="Arial"/>
              </a:endParaRPr>
            </a:p>
          </p:txBody>
        </p:sp>
      </p:grpSp>
      <p:pic>
        <p:nvPicPr>
          <p:cNvPr id="2" name="Imagem 7" descr="Homem de terno e gravata e óculos&#10;&#10;Descrição gerada automaticamente">
            <a:extLst>
              <a:ext uri="{FF2B5EF4-FFF2-40B4-BE49-F238E27FC236}">
                <a16:creationId xmlns:a16="http://schemas.microsoft.com/office/drawing/2014/main" id="{05CA19A9-22BB-4FA6-AE27-789860B18F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4" b="8379"/>
          <a:stretch/>
        </p:blipFill>
        <p:spPr>
          <a:xfrm>
            <a:off x="718655" y="1598267"/>
            <a:ext cx="2733370" cy="3661467"/>
          </a:xfrm>
          <a:prstGeom prst="flowChartConnector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DDAF76-2375-4C20-A415-33F74F028DFC}"/>
              </a:ext>
            </a:extLst>
          </p:cNvPr>
          <p:cNvSpPr txBox="1"/>
          <p:nvPr/>
        </p:nvSpPr>
        <p:spPr>
          <a:xfrm>
            <a:off x="1044656" y="1177675"/>
            <a:ext cx="33970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Podemos dividir em 3 partes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Perguntas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dirty="0"/>
              <a:t>Simples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dirty="0"/>
              <a:t>Complexas</a:t>
            </a:r>
          </a:p>
        </p:txBody>
      </p:sp>
      <p:sp>
        <p:nvSpPr>
          <p:cNvPr id="5" name="CaixaDeTexto 3">
            <a:extLst>
              <a:ext uri="{FF2B5EF4-FFF2-40B4-BE49-F238E27FC236}">
                <a16:creationId xmlns:a16="http://schemas.microsoft.com/office/drawing/2014/main" id="{DDD01EE9-4651-4ECF-952F-0688231D392B}"/>
              </a:ext>
            </a:extLst>
          </p:cNvPr>
          <p:cNvSpPr txBox="1"/>
          <p:nvPr/>
        </p:nvSpPr>
        <p:spPr>
          <a:xfrm>
            <a:off x="196667" y="215265"/>
            <a:ext cx="4245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Analise </a:t>
            </a:r>
            <a:r>
              <a:rPr lang="pt-BR" sz="2400" dirty="0"/>
              <a:t>exploratória</a:t>
            </a:r>
            <a:r>
              <a:rPr lang="en-US" sz="2400" dirty="0"/>
              <a:t> de dados</a:t>
            </a:r>
            <a:endParaRPr lang="en-US" sz="2400" dirty="0">
              <a:solidFill>
                <a:srgbClr val="00206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A5649D-56D2-4AC5-98D2-2C845948AF66}"/>
              </a:ext>
            </a:extLst>
          </p:cNvPr>
          <p:cNvCxnSpPr/>
          <p:nvPr/>
        </p:nvCxnSpPr>
        <p:spPr>
          <a:xfrm>
            <a:off x="231503" y="696681"/>
            <a:ext cx="100446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392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DDAF76-2375-4C20-A415-33F74F028DFC}"/>
              </a:ext>
            </a:extLst>
          </p:cNvPr>
          <p:cNvSpPr txBox="1"/>
          <p:nvPr/>
        </p:nvSpPr>
        <p:spPr>
          <a:xfrm>
            <a:off x="1044656" y="1177675"/>
            <a:ext cx="3397084" cy="3919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Podemos dividir em 3 partes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Perguntas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Simples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Complexas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Estatística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Média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Mediana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Desvio padrão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Distribuição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Etc..</a:t>
            </a:r>
          </a:p>
        </p:txBody>
      </p:sp>
      <p:sp>
        <p:nvSpPr>
          <p:cNvPr id="5" name="CaixaDeTexto 3">
            <a:extLst>
              <a:ext uri="{FF2B5EF4-FFF2-40B4-BE49-F238E27FC236}">
                <a16:creationId xmlns:a16="http://schemas.microsoft.com/office/drawing/2014/main" id="{DDD01EE9-4651-4ECF-952F-0688231D392B}"/>
              </a:ext>
            </a:extLst>
          </p:cNvPr>
          <p:cNvSpPr txBox="1"/>
          <p:nvPr/>
        </p:nvSpPr>
        <p:spPr>
          <a:xfrm>
            <a:off x="196667" y="215265"/>
            <a:ext cx="4245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Analise </a:t>
            </a:r>
            <a:r>
              <a:rPr lang="pt-BR" sz="2400" dirty="0"/>
              <a:t>exploratória</a:t>
            </a:r>
            <a:r>
              <a:rPr lang="en-US" sz="2400" dirty="0"/>
              <a:t> de dados</a:t>
            </a:r>
            <a:endParaRPr lang="en-US" sz="2400" dirty="0">
              <a:solidFill>
                <a:srgbClr val="00206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A5649D-56D2-4AC5-98D2-2C845948AF66}"/>
              </a:ext>
            </a:extLst>
          </p:cNvPr>
          <p:cNvCxnSpPr/>
          <p:nvPr/>
        </p:nvCxnSpPr>
        <p:spPr>
          <a:xfrm>
            <a:off x="231503" y="696681"/>
            <a:ext cx="100446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186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DDAF76-2375-4C20-A415-33F74F028DFC}"/>
              </a:ext>
            </a:extLst>
          </p:cNvPr>
          <p:cNvSpPr txBox="1"/>
          <p:nvPr/>
        </p:nvSpPr>
        <p:spPr>
          <a:xfrm>
            <a:off x="1044656" y="1177675"/>
            <a:ext cx="3397084" cy="5442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Podemos dividir em 3 partes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Perguntas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Simples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Complexas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Estatística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Média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Mediana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Desvio padrão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Distribuição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Etc..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Visualização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dirty="0"/>
              <a:t>Tabela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dirty="0"/>
              <a:t>Gráfico linhas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dirty="0"/>
              <a:t>Gráfico de Barras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dirty="0"/>
              <a:t>Histograma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dirty="0" err="1"/>
              <a:t>Boxplot</a:t>
            </a:r>
            <a:endParaRPr lang="pt-BR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pt-BR" dirty="0"/>
          </a:p>
        </p:txBody>
      </p:sp>
      <p:sp>
        <p:nvSpPr>
          <p:cNvPr id="5" name="CaixaDeTexto 3">
            <a:extLst>
              <a:ext uri="{FF2B5EF4-FFF2-40B4-BE49-F238E27FC236}">
                <a16:creationId xmlns:a16="http://schemas.microsoft.com/office/drawing/2014/main" id="{DDD01EE9-4651-4ECF-952F-0688231D392B}"/>
              </a:ext>
            </a:extLst>
          </p:cNvPr>
          <p:cNvSpPr txBox="1"/>
          <p:nvPr/>
        </p:nvSpPr>
        <p:spPr>
          <a:xfrm>
            <a:off x="196667" y="215265"/>
            <a:ext cx="4245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Analise </a:t>
            </a:r>
            <a:r>
              <a:rPr lang="pt-BR" sz="2400" dirty="0"/>
              <a:t>exploratória</a:t>
            </a:r>
            <a:r>
              <a:rPr lang="en-US" sz="2400" dirty="0"/>
              <a:t> de dados</a:t>
            </a:r>
            <a:endParaRPr lang="en-US" sz="2400" dirty="0">
              <a:solidFill>
                <a:srgbClr val="00206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A5649D-56D2-4AC5-98D2-2C845948AF66}"/>
              </a:ext>
            </a:extLst>
          </p:cNvPr>
          <p:cNvCxnSpPr/>
          <p:nvPr/>
        </p:nvCxnSpPr>
        <p:spPr>
          <a:xfrm>
            <a:off x="231503" y="696681"/>
            <a:ext cx="100446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700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444960" y="3075120"/>
            <a:ext cx="2857490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4000" b="0" strike="noStrike" spc="-1" dirty="0">
                <a:solidFill>
                  <a:srgbClr val="000000"/>
                </a:solidFill>
                <a:latin typeface="Century Schoolbook"/>
                <a:ea typeface="DejaVu Sans"/>
              </a:rPr>
              <a:t>Perguntas?</a:t>
            </a:r>
            <a:endParaRPr lang="pt-BR" sz="4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444960" y="3075120"/>
            <a:ext cx="6545679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4000" b="0" strike="noStrike" spc="-1" dirty="0">
                <a:solidFill>
                  <a:srgbClr val="000000"/>
                </a:solidFill>
                <a:latin typeface="Century Schoolbook"/>
                <a:ea typeface="DejaVu Sans"/>
              </a:rPr>
              <a:t>Vamos praticar um pouco!!</a:t>
            </a:r>
            <a:endParaRPr lang="pt-BR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883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382360" y="1536840"/>
            <a:ext cx="142596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Agenda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141" name="Line 2"/>
          <p:cNvSpPr/>
          <p:nvPr/>
        </p:nvSpPr>
        <p:spPr>
          <a:xfrm>
            <a:off x="1562040" y="2097720"/>
            <a:ext cx="9550440" cy="0"/>
          </a:xfrm>
          <a:prstGeom prst="line">
            <a:avLst/>
          </a:prstGeom>
          <a:ln>
            <a:solidFill>
              <a:srgbClr val="6C6C7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3"/>
          <p:cNvSpPr/>
          <p:nvPr/>
        </p:nvSpPr>
        <p:spPr>
          <a:xfrm>
            <a:off x="1562040" y="2575080"/>
            <a:ext cx="577080" cy="5644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1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482760" y="0"/>
            <a:ext cx="11708640" cy="6857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5"/>
          <p:cNvSpPr/>
          <p:nvPr/>
        </p:nvSpPr>
        <p:spPr>
          <a:xfrm>
            <a:off x="1562040" y="3689640"/>
            <a:ext cx="577080" cy="5644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2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1562040" y="4804560"/>
            <a:ext cx="577080" cy="5644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3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46" name="CustomShape 7"/>
          <p:cNvSpPr/>
          <p:nvPr/>
        </p:nvSpPr>
        <p:spPr>
          <a:xfrm>
            <a:off x="7288464" y="2576478"/>
            <a:ext cx="577080" cy="5644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4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47" name="CustomShape 8"/>
          <p:cNvSpPr/>
          <p:nvPr/>
        </p:nvSpPr>
        <p:spPr>
          <a:xfrm>
            <a:off x="7299360" y="3689816"/>
            <a:ext cx="577080" cy="5644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FFFF"/>
                </a:solidFill>
                <a:latin typeface="Century Schoolbook"/>
                <a:ea typeface="DejaVu Sans"/>
              </a:rPr>
              <a:t>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48" name="CustomShape 9"/>
          <p:cNvSpPr/>
          <p:nvPr/>
        </p:nvSpPr>
        <p:spPr>
          <a:xfrm>
            <a:off x="7299360" y="4804560"/>
            <a:ext cx="577080" cy="5644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6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51" name="CustomShape 12"/>
          <p:cNvSpPr/>
          <p:nvPr/>
        </p:nvSpPr>
        <p:spPr>
          <a:xfrm>
            <a:off x="2435400" y="2695680"/>
            <a:ext cx="24123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O que é Data Science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52" name="CustomShape 13"/>
          <p:cNvSpPr/>
          <p:nvPr/>
        </p:nvSpPr>
        <p:spPr>
          <a:xfrm>
            <a:off x="2375280" y="3775680"/>
            <a:ext cx="3011187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pc="-1" dirty="0">
                <a:solidFill>
                  <a:srgbClr val="FFFFFF"/>
                </a:solidFill>
                <a:latin typeface="Century Schoolbook"/>
              </a:rPr>
              <a:t>O que é Machine Learning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53" name="CustomShape 14"/>
          <p:cNvSpPr/>
          <p:nvPr/>
        </p:nvSpPr>
        <p:spPr>
          <a:xfrm>
            <a:off x="2397960" y="4902480"/>
            <a:ext cx="2048807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pc="-1" dirty="0">
                <a:solidFill>
                  <a:srgbClr val="FFFFFF"/>
                </a:solidFill>
                <a:latin typeface="Century Schoolbook"/>
              </a:rPr>
              <a:t>Áreas de Atuação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54" name="CustomShape 15"/>
          <p:cNvSpPr/>
          <p:nvPr/>
        </p:nvSpPr>
        <p:spPr>
          <a:xfrm>
            <a:off x="8024040" y="2673381"/>
            <a:ext cx="1570151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FFFF"/>
                </a:solidFill>
                <a:latin typeface="Century Schoolbook"/>
                <a:ea typeface="DejaVu Sans"/>
              </a:rPr>
              <a:t>Ferramentas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55" name="CustomShape 16"/>
          <p:cNvSpPr/>
          <p:nvPr/>
        </p:nvSpPr>
        <p:spPr>
          <a:xfrm>
            <a:off x="8024040" y="3787736"/>
            <a:ext cx="694334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FFFF"/>
                </a:solidFill>
                <a:latin typeface="Century Schoolbook"/>
                <a:ea typeface="DejaVu Sans"/>
              </a:rPr>
              <a:t>EDA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56" name="CustomShape 17"/>
          <p:cNvSpPr/>
          <p:nvPr/>
        </p:nvSpPr>
        <p:spPr>
          <a:xfrm>
            <a:off x="8029800" y="4888800"/>
            <a:ext cx="958317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FFFF"/>
                </a:solidFill>
                <a:latin typeface="Century Schoolbook"/>
                <a:ea typeface="DejaVu Sans"/>
              </a:rPr>
              <a:t>Prática</a:t>
            </a:r>
            <a:endParaRPr lang="pt-BR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15920" y="3075120"/>
            <a:ext cx="5424090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latin typeface="Century Schoolbook"/>
                <a:ea typeface="DejaVu Sans"/>
              </a:rPr>
              <a:t>O que é Data Science?</a:t>
            </a:r>
            <a:endParaRPr lang="pt-BR" sz="4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346E07-A20B-43F4-A7B3-484662E2DA53}"/>
              </a:ext>
            </a:extLst>
          </p:cNvPr>
          <p:cNvSpPr txBox="1"/>
          <p:nvPr/>
        </p:nvSpPr>
        <p:spPr>
          <a:xfrm>
            <a:off x="711200" y="2317798"/>
            <a:ext cx="9605818" cy="2222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pt-BR" dirty="0"/>
              <a:t>“Data Science é uma área </a:t>
            </a:r>
            <a:r>
              <a:rPr lang="pt-BR" b="1" dirty="0"/>
              <a:t>interdisciplinar</a:t>
            </a:r>
            <a:r>
              <a:rPr lang="pt-BR" dirty="0"/>
              <a:t> voltada para o </a:t>
            </a:r>
            <a:r>
              <a:rPr lang="pt-BR" b="1" dirty="0"/>
              <a:t>estudo e a análise de dados </a:t>
            </a:r>
            <a:r>
              <a:rPr lang="pt-BR" dirty="0"/>
              <a:t>econômicos, financeiros e sociais, </a:t>
            </a:r>
            <a:r>
              <a:rPr lang="pt-BR" b="1" dirty="0"/>
              <a:t>estruturados e não-estruturados</a:t>
            </a:r>
            <a:r>
              <a:rPr lang="pt-BR" dirty="0"/>
              <a:t>, que visa a extração de conhecimento, detecção de padrões e/ou obtenção de </a:t>
            </a:r>
            <a:r>
              <a:rPr lang="pt-BR" b="1" i="1" dirty="0"/>
              <a:t>insights</a:t>
            </a:r>
            <a:r>
              <a:rPr lang="pt-BR" dirty="0"/>
              <a:t> para possíveis </a:t>
            </a:r>
            <a:r>
              <a:rPr lang="pt-BR" b="1" dirty="0"/>
              <a:t>tomadas de decisão</a:t>
            </a:r>
            <a:r>
              <a:rPr lang="pt-BR" dirty="0"/>
              <a:t>.”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A3A238-C56F-4229-96D2-5F0BE5A9E54A}"/>
              </a:ext>
            </a:extLst>
          </p:cNvPr>
          <p:cNvSpPr txBox="1"/>
          <p:nvPr/>
        </p:nvSpPr>
        <p:spPr>
          <a:xfrm>
            <a:off x="9961418" y="6581001"/>
            <a:ext cx="1357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Fonte: Wikipédia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38100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15920" y="3075120"/>
            <a:ext cx="6701171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latin typeface="Century Schoolbook"/>
                <a:ea typeface="DejaVu Sans"/>
              </a:rPr>
              <a:t>O que é Machine Learning?</a:t>
            </a:r>
            <a:endParaRPr lang="pt-BR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7683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346E07-A20B-43F4-A7B3-484662E2DA53}"/>
              </a:ext>
            </a:extLst>
          </p:cNvPr>
          <p:cNvSpPr txBox="1"/>
          <p:nvPr/>
        </p:nvSpPr>
        <p:spPr>
          <a:xfrm>
            <a:off x="711200" y="2317798"/>
            <a:ext cx="9605818" cy="2222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pt-BR" dirty="0"/>
              <a:t>Machine Learning é uma área de estudo dentro do campo de ciências da computação, que nasceu através do estudo de </a:t>
            </a:r>
            <a:r>
              <a:rPr lang="pt-BR" b="1" dirty="0"/>
              <a:t>reconhecimento de padrões </a:t>
            </a:r>
            <a:r>
              <a:rPr lang="pt-BR" dirty="0"/>
              <a:t>em Inteligência Artificial.</a:t>
            </a:r>
          </a:p>
          <a:p>
            <a:pPr algn="ctr">
              <a:lnSpc>
                <a:spcPct val="200000"/>
              </a:lnSpc>
            </a:pPr>
            <a:r>
              <a:rPr lang="en-US" dirty="0"/>
              <a:t>Em1959, Arthur Samuel </a:t>
            </a:r>
            <a:r>
              <a:rPr lang="pt-BR" dirty="0"/>
              <a:t>definiu</a:t>
            </a:r>
            <a:r>
              <a:rPr lang="en-US" dirty="0"/>
              <a:t> Machine Learning </a:t>
            </a:r>
            <a:r>
              <a:rPr lang="en-US" dirty="0" err="1"/>
              <a:t>como</a:t>
            </a:r>
            <a:r>
              <a:rPr lang="en-US" dirty="0"/>
              <a:t>: </a:t>
            </a:r>
            <a:r>
              <a:rPr lang="pt-BR" dirty="0"/>
              <a:t>“Field </a:t>
            </a:r>
            <a:r>
              <a:rPr lang="en-US" dirty="0"/>
              <a:t>of</a:t>
            </a:r>
            <a:r>
              <a:rPr lang="pt-BR" dirty="0"/>
              <a:t> </a:t>
            </a:r>
            <a:r>
              <a:rPr lang="pt-BR" dirty="0" err="1"/>
              <a:t>study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gives</a:t>
            </a:r>
            <a:r>
              <a:rPr lang="pt-BR" dirty="0"/>
              <a:t> </a:t>
            </a:r>
            <a:r>
              <a:rPr lang="pt-BR" dirty="0" err="1"/>
              <a:t>computers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b="1" dirty="0" err="1"/>
              <a:t>ability</a:t>
            </a:r>
            <a:r>
              <a:rPr lang="pt-BR" b="1" dirty="0"/>
              <a:t> </a:t>
            </a:r>
            <a:r>
              <a:rPr lang="pt-BR" b="1" dirty="0" err="1"/>
              <a:t>to</a:t>
            </a:r>
            <a:r>
              <a:rPr lang="pt-BR" b="1" dirty="0"/>
              <a:t> </a:t>
            </a:r>
            <a:r>
              <a:rPr lang="pt-BR" b="1" dirty="0" err="1"/>
              <a:t>learn</a:t>
            </a:r>
            <a:r>
              <a:rPr lang="pt-BR" dirty="0"/>
              <a:t> </a:t>
            </a:r>
            <a:r>
              <a:rPr lang="pt-BR" dirty="0" err="1"/>
              <a:t>without</a:t>
            </a:r>
            <a:r>
              <a:rPr lang="pt-BR" dirty="0"/>
              <a:t> </a:t>
            </a:r>
            <a:r>
              <a:rPr lang="en-US" dirty="0"/>
              <a:t>being</a:t>
            </a:r>
            <a:r>
              <a:rPr lang="pt-BR" dirty="0"/>
              <a:t> </a:t>
            </a:r>
            <a:r>
              <a:rPr lang="en-US" dirty="0"/>
              <a:t>explicitly</a:t>
            </a:r>
            <a:r>
              <a:rPr lang="pt-BR" dirty="0"/>
              <a:t> </a:t>
            </a:r>
            <a:r>
              <a:rPr lang="en-US" dirty="0"/>
              <a:t>programmed</a:t>
            </a:r>
            <a:r>
              <a:rPr lang="pt-BR" dirty="0"/>
              <a:t>”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A3A238-C56F-4229-96D2-5F0BE5A9E54A}"/>
              </a:ext>
            </a:extLst>
          </p:cNvPr>
          <p:cNvSpPr txBox="1"/>
          <p:nvPr/>
        </p:nvSpPr>
        <p:spPr>
          <a:xfrm>
            <a:off x="9097818" y="6581001"/>
            <a:ext cx="2221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Fonte: Livro: Too big </a:t>
            </a:r>
            <a:r>
              <a:rPr lang="pt-BR" sz="1200" dirty="0" err="1"/>
              <a:t>to</a:t>
            </a:r>
            <a:r>
              <a:rPr lang="pt-BR" sz="1200" dirty="0"/>
              <a:t> Ignore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67626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3589862-2D19-461E-92B8-F128F6019ED6}"/>
              </a:ext>
            </a:extLst>
          </p:cNvPr>
          <p:cNvSpPr/>
          <p:nvPr/>
        </p:nvSpPr>
        <p:spPr>
          <a:xfrm>
            <a:off x="4421169" y="1051152"/>
            <a:ext cx="2592280" cy="25922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D850CA-BCB5-4DB4-9868-FD37F07B2187}"/>
              </a:ext>
            </a:extLst>
          </p:cNvPr>
          <p:cNvSpPr/>
          <p:nvPr/>
        </p:nvSpPr>
        <p:spPr>
          <a:xfrm>
            <a:off x="3642286" y="2226941"/>
            <a:ext cx="2592280" cy="25922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A073747-E39F-41F0-A792-99510C96FB81}"/>
              </a:ext>
            </a:extLst>
          </p:cNvPr>
          <p:cNvSpPr/>
          <p:nvPr/>
        </p:nvSpPr>
        <p:spPr>
          <a:xfrm>
            <a:off x="5317157" y="2226941"/>
            <a:ext cx="2592280" cy="25922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9F66B3-1329-4A93-9852-82538D0FAF9E}"/>
              </a:ext>
            </a:extLst>
          </p:cNvPr>
          <p:cNvSpPr txBox="1"/>
          <p:nvPr/>
        </p:nvSpPr>
        <p:spPr>
          <a:xfrm flipH="1">
            <a:off x="3830296" y="3472242"/>
            <a:ext cx="1545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Matemática/</a:t>
            </a:r>
          </a:p>
          <a:p>
            <a:r>
              <a:rPr lang="pt-BR" dirty="0"/>
              <a:t>Estatística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5527B4-1EE7-4C2B-BD94-C18D53BB95C0}"/>
              </a:ext>
            </a:extLst>
          </p:cNvPr>
          <p:cNvSpPr txBox="1"/>
          <p:nvPr/>
        </p:nvSpPr>
        <p:spPr>
          <a:xfrm flipH="1">
            <a:off x="6363959" y="3430992"/>
            <a:ext cx="1545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Ciência da Computação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F64168-4C62-4743-819C-4532107CD147}"/>
              </a:ext>
            </a:extLst>
          </p:cNvPr>
          <p:cNvSpPr txBox="1"/>
          <p:nvPr/>
        </p:nvSpPr>
        <p:spPr>
          <a:xfrm flipH="1">
            <a:off x="5348359" y="3631093"/>
            <a:ext cx="874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Machine Learning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AF204B-6BCC-4E1B-AD3F-4F331B5629F0}"/>
              </a:ext>
            </a:extLst>
          </p:cNvPr>
          <p:cNvSpPr txBox="1"/>
          <p:nvPr/>
        </p:nvSpPr>
        <p:spPr>
          <a:xfrm flipH="1">
            <a:off x="5263591" y="1608384"/>
            <a:ext cx="104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Negócio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E03C75-A1FE-490C-B006-4A7392285A8F}"/>
              </a:ext>
            </a:extLst>
          </p:cNvPr>
          <p:cNvSpPr txBox="1"/>
          <p:nvPr/>
        </p:nvSpPr>
        <p:spPr>
          <a:xfrm flipH="1">
            <a:off x="4538382" y="2434893"/>
            <a:ext cx="96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Pesquisa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8822C1-ABE1-4ED4-870E-295AE7F7B4EB}"/>
              </a:ext>
            </a:extLst>
          </p:cNvPr>
          <p:cNvSpPr txBox="1"/>
          <p:nvPr/>
        </p:nvSpPr>
        <p:spPr>
          <a:xfrm flipH="1">
            <a:off x="6047057" y="2473815"/>
            <a:ext cx="1040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Softwares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5ACF44-18AF-4679-97D2-CE0C81F3082B}"/>
              </a:ext>
            </a:extLst>
          </p:cNvPr>
          <p:cNvSpPr txBox="1"/>
          <p:nvPr/>
        </p:nvSpPr>
        <p:spPr>
          <a:xfrm flipH="1">
            <a:off x="5433126" y="2923712"/>
            <a:ext cx="874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Data Science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87307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Tipos de Machine Learning">
            <a:extLst>
              <a:ext uri="{FF2B5EF4-FFF2-40B4-BE49-F238E27FC236}">
                <a16:creationId xmlns:a16="http://schemas.microsoft.com/office/drawing/2014/main" id="{9181E32C-3331-48DC-8C63-3AE984D33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220" y="1071562"/>
            <a:ext cx="7239000" cy="47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43F750-ADAA-4D6E-967D-5152408E487E}"/>
              </a:ext>
            </a:extLst>
          </p:cNvPr>
          <p:cNvSpPr txBox="1"/>
          <p:nvPr/>
        </p:nvSpPr>
        <p:spPr>
          <a:xfrm>
            <a:off x="8027581" y="6611779"/>
            <a:ext cx="3349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Fonte: </a:t>
            </a:r>
            <a:r>
              <a:rPr lang="en-US" sz="1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https://www.datageeks.com.br/machine-learning/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330835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10012</TotalTime>
  <Words>442</Words>
  <Application>Microsoft Office PowerPoint</Application>
  <PresentationFormat>Widescreen</PresentationFormat>
  <Paragraphs>116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Century Schoolbook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Lucas Batista Gabriel</dc:creator>
  <dc:description/>
  <cp:lastModifiedBy>Lucas Batista Gabriel</cp:lastModifiedBy>
  <cp:revision>54</cp:revision>
  <dcterms:created xsi:type="dcterms:W3CDTF">2020-03-28T18:04:33Z</dcterms:created>
  <dcterms:modified xsi:type="dcterms:W3CDTF">2020-07-30T20:22:23Z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21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44</vt:i4>
  </property>
</Properties>
</file>