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23"/>
  </p:notesMasterIdLst>
  <p:handoutMasterIdLst>
    <p:handoutMasterId r:id="rId24"/>
  </p:handoutMasterIdLst>
  <p:sldIdLst>
    <p:sldId id="334" r:id="rId2"/>
    <p:sldId id="336" r:id="rId3"/>
    <p:sldId id="354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8" r:id="rId14"/>
    <p:sldId id="346" r:id="rId15"/>
    <p:sldId id="347" r:id="rId16"/>
    <p:sldId id="349" r:id="rId17"/>
    <p:sldId id="350" r:id="rId18"/>
    <p:sldId id="351" r:id="rId19"/>
    <p:sldId id="352" r:id="rId20"/>
    <p:sldId id="353" r:id="rId21"/>
    <p:sldId id="35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660"/>
  </p:normalViewPr>
  <p:slideViewPr>
    <p:cSldViewPr>
      <p:cViewPr>
        <p:scale>
          <a:sx n="68" d="100"/>
          <a:sy n="68" d="100"/>
        </p:scale>
        <p:origin x="-79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2D337-CEC6-4718-9EF3-BF753C2B7345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F472-E328-4329-8132-844D5DC11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135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46680-0519-45C5-B98F-22E964BA4D85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50A09-08AD-4BF1-8AAD-11C9D293C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56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50A09-08AD-4BF1-8AAD-11C9D293C8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8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50A09-08AD-4BF1-8AAD-11C9D293C83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01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50A09-08AD-4BF1-8AAD-11C9D293C8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8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10/04/2013</a:t>
            </a: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10/04/2013</a:t>
            </a: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10/04/2013</a:t>
            </a: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10/04/2013</a:t>
            </a: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10/04/2013</a:t>
            </a: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10/04/2013</a:t>
            </a: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10/04/2013</a:t>
            </a: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10/04/2013</a:t>
            </a: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10/04/2013</a:t>
            </a: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 style du titre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10/04/2013</a:t>
            </a: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10/04/2013</a:t>
            </a: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10/04/2013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Biblioth&#232;que\Mes%20documents\Programmation\Quadricopt&#232;re\pr&#233;sentation\gyro.c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Biblioth&#232;que\Mes%20documents\Programmation\Quadricopt&#232;re\pr&#233;sentation\altimetre.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Biblioth&#232;que\Mes%20documents\Programmation\Quadricopt&#232;re\pr&#233;sentation\main.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Réalisation d’un quadricoptère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Projets tuteurés – Licence Pro Systèmes embarqués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03648" y="65632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Harold DUCEPT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07696" y="65632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/>
              <a:t>Lpro</a:t>
            </a:r>
            <a:r>
              <a:rPr lang="fr-FR" dirty="0" smtClean="0"/>
              <a:t> SE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95936" y="65632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2013 - 2014</a:t>
            </a:r>
            <a:endParaRPr lang="fr-FR" dirty="0"/>
          </a:p>
        </p:txBody>
      </p:sp>
      <p:pic>
        <p:nvPicPr>
          <p:cNvPr id="4098" name="Picture 2" descr="D:\Bibliothèque\Mes documents\Programmation\Quadricoptère\compte rendu\quadri (2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58" y="1268760"/>
            <a:ext cx="6164059" cy="346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etudinfo.com/image/logo-ecole/iut-de-grenoble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48" y="116633"/>
            <a:ext cx="93343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g2elab.grenoble-inp.fr/servlet/com.univ.collaboratif.utils.LectureFichiergw?ID_FICHIER=1229001799734&amp;ID_FICHE=1960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117" y="116633"/>
            <a:ext cx="60703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du système au début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Partie embarquée</a:t>
            </a:r>
          </a:p>
          <a:p>
            <a:pPr lvl="1"/>
            <a:r>
              <a:rPr lang="fr-FR" dirty="0" err="1" smtClean="0"/>
              <a:t>ToDo</a:t>
            </a:r>
            <a:r>
              <a:rPr lang="fr-FR" dirty="0" smtClean="0"/>
              <a:t> List: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Implantation de l’OS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Paramétrer un bus I²C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Gérer la position du quadricoptère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Gérer l’altitude du quadricoptère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Réaliser une liaison série sans fil pour envoyer et recevoir des données entre le PC et le quadricoptère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Choisir </a:t>
            </a:r>
            <a:r>
              <a:rPr lang="fr-FR" dirty="0" smtClean="0"/>
              <a:t>et mettre en place les sorties moteurs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Faire une structure et un PCB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Rechercher et mettre en place les équations permettant la stabilisation du système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Rechercher et mettre en place les équations permettant le filtrage des données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http://www.clipart-fr.com/data/icones/Applications/icones_0103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2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62085"/>
            <a:ext cx="354923" cy="3549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f5cvi.perso.sfr.fr/img/annu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01" y="3468662"/>
            <a:ext cx="233357" cy="2333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f5cvi.perso.sfr.fr/img/annu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2" y="3771573"/>
            <a:ext cx="233357" cy="2333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://f5cvi.perso.sfr.fr/img/annu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9" y="4653136"/>
            <a:ext cx="233357" cy="2333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f5cvi.perso.sfr.fr/img/annu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8" y="4995843"/>
            <a:ext cx="233357" cy="2333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://f5cvi.perso.sfr.fr/img/annu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2" y="5301208"/>
            <a:ext cx="233357" cy="2333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f5cvi.perso.sfr.fr/img/annu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7" y="5589240"/>
            <a:ext cx="233357" cy="2333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andofgeek.mtxserv.fr/joomla/images/trava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2" y="3003473"/>
            <a:ext cx="411677" cy="3967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bandofgeek.mtxserv.fr/joomla/images/trava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95" y="4002428"/>
            <a:ext cx="411677" cy="3967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-27890" y="6561354"/>
            <a:ext cx="8416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Etat du système  - </a:t>
            </a:r>
            <a:r>
              <a:rPr lang="fr-FR" sz="1500" b="1" dirty="0">
                <a:solidFill>
                  <a:schemeClr val="bg2">
                    <a:lumMod val="10000"/>
                  </a:schemeClr>
                </a:solidFill>
              </a:rPr>
              <a:t>Partie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embarquée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Avancement 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Avancement </a:t>
            </a:r>
            <a:r>
              <a:rPr lang="fr-FR" dirty="0" smtClean="0"/>
              <a:t>du projet durant les 100h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Gyroscope</a:t>
            </a:r>
          </a:p>
          <a:p>
            <a:pPr lvl="1"/>
            <a:r>
              <a:rPr lang="fr-FR" dirty="0" smtClean="0"/>
              <a:t>Utilité?</a:t>
            </a:r>
          </a:p>
          <a:p>
            <a:pPr lvl="2"/>
            <a:r>
              <a:rPr lang="fr-FR" dirty="0"/>
              <a:t>Permet la gestion du tangage, du roulis et du </a:t>
            </a:r>
            <a:r>
              <a:rPr lang="fr-FR" dirty="0" smtClean="0"/>
              <a:t>lacet</a:t>
            </a:r>
          </a:p>
          <a:p>
            <a:pPr lvl="1"/>
            <a:r>
              <a:rPr lang="fr-FR" dirty="0" smtClean="0"/>
              <a:t>Modèle choisi</a:t>
            </a:r>
            <a:endParaRPr lang="fr-FR" dirty="0"/>
          </a:p>
          <a:p>
            <a:pPr lvl="2"/>
            <a:r>
              <a:rPr lang="fr-FR" dirty="0" smtClean="0"/>
              <a:t>MPU-6050 à 2,98€: Gyroscope 6 axes: 3 angles + 3 accélérations</a:t>
            </a:r>
          </a:p>
          <a:p>
            <a:pPr lvl="2"/>
            <a:r>
              <a:rPr lang="fr-FR" dirty="0" smtClean="0"/>
              <a:t>Fonctionne sur bus I²C, alimenté en 3,3V ou 5V</a:t>
            </a:r>
          </a:p>
          <a:p>
            <a:pPr marL="457200" lvl="1" indent="0">
              <a:buNone/>
            </a:pPr>
            <a:endParaRPr lang="fr-FR" dirty="0"/>
          </a:p>
          <a:p>
            <a:pPr lvl="2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05429"/>
            <a:ext cx="3167261" cy="237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57064"/>
            <a:ext cx="2592288" cy="122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950982"/>
            <a:ext cx="3240360" cy="12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35721"/>
            <a:ext cx="1309514" cy="125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-27890" y="6561354"/>
            <a:ext cx="8416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Etat du système  |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Avancement  - Gyroscope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8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1817080" y="3616540"/>
                <a:ext cx="5797869" cy="2781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algn="ctr"/>
                <a:r>
                  <a:rPr lang="fr-FR" sz="1600" dirty="0"/>
                  <a:t>Si angle compris entre 49151(0xBFFF) et 65535(0xFFFF):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/>
                        </a:rPr>
                        <m:t>𝑎𝑛𝑔𝑙𝑒</m:t>
                      </m:r>
                      <m:r>
                        <a:rPr lang="fr-FR" sz="1600" i="1">
                          <a:latin typeface="Cambria Math"/>
                        </a:rPr>
                        <m:t> </m:t>
                      </m:r>
                      <m:r>
                        <a:rPr lang="fr-FR" sz="1600" i="1">
                          <a:latin typeface="Cambria Math"/>
                        </a:rPr>
                        <m:t>𝑒𝑛</m:t>
                      </m:r>
                      <m:r>
                        <a:rPr lang="fr-FR" sz="1600" i="1">
                          <a:latin typeface="Cambria Math"/>
                        </a:rPr>
                        <m:t> </m:t>
                      </m:r>
                      <m:r>
                        <a:rPr lang="fr-FR" sz="1600" i="1">
                          <a:latin typeface="Cambria Math"/>
                        </a:rPr>
                        <m:t>𝑑𝑒𝑔𝑟</m:t>
                      </m:r>
                      <m:r>
                        <a:rPr lang="fr-FR" sz="1600" i="1">
                          <a:latin typeface="Cambria Math"/>
                        </a:rPr>
                        <m:t>é= </m:t>
                      </m:r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𝑎𝑛𝑔𝑙𝑒</m:t>
                          </m:r>
                          <m:r>
                            <a:rPr lang="fr-FR" sz="1600" i="1">
                              <a:latin typeface="Cambria Math"/>
                            </a:rPr>
                            <m:t> </m:t>
                          </m:r>
                          <m:r>
                            <a:rPr lang="fr-FR" sz="1600" i="1">
                              <a:latin typeface="Cambria Math"/>
                            </a:rPr>
                            <m:t>𝑏𝑟𝑢𝑡𝑒</m:t>
                          </m:r>
                          <m:r>
                            <a:rPr lang="fr-FR" sz="1600" i="1">
                              <a:latin typeface="Cambria Math"/>
                            </a:rPr>
                            <m:t> −0</m:t>
                          </m:r>
                          <m:r>
                            <a:rPr lang="fr-FR" sz="1600" i="1">
                              <a:latin typeface="Cambria Math"/>
                            </a:rPr>
                            <m:t>𝑥𝐵𝐹𝐹𝐹</m:t>
                          </m:r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0</m:t>
                          </m:r>
                          <m:r>
                            <a:rPr lang="fr-FR" sz="1600" i="1">
                              <a:latin typeface="Cambria Math"/>
                            </a:rPr>
                            <m:t>𝑥𝐵</m:t>
                          </m:r>
                          <m:r>
                            <a:rPr lang="fr-FR" sz="1600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−0</m:t>
                      </m:r>
                      <m:r>
                        <a:rPr lang="fr-FR" sz="1600" i="1">
                          <a:latin typeface="Cambria Math"/>
                        </a:rPr>
                        <m:t>𝑥</m:t>
                      </m:r>
                      <m:r>
                        <a:rPr lang="fr-FR" sz="1600" i="1">
                          <a:latin typeface="Cambria Math"/>
                        </a:rPr>
                        <m:t>5</m:t>
                      </m:r>
                      <m:r>
                        <a:rPr lang="fr-FR" sz="16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 smtClean="0"/>
              </a:p>
              <a:p>
                <a:pPr lvl="1" algn="ctr"/>
                <a:endParaRPr lang="fr-FR" sz="1600" dirty="0"/>
              </a:p>
              <a:p>
                <a:pPr lvl="1" algn="ctr"/>
                <a:r>
                  <a:rPr lang="fr-FR" sz="1600" dirty="0"/>
                  <a:t>Sinon, si angle compris entre 0(0x0000) et 16384(0x4000):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/>
                        </a:rPr>
                        <m:t>𝑎𝑛𝑔𝑙𝑒</m:t>
                      </m:r>
                      <m:r>
                        <a:rPr lang="fr-FR" sz="1600" i="1">
                          <a:latin typeface="Cambria Math"/>
                        </a:rPr>
                        <m:t> </m:t>
                      </m:r>
                      <m:r>
                        <a:rPr lang="fr-FR" sz="1600" i="1">
                          <a:latin typeface="Cambria Math"/>
                        </a:rPr>
                        <m:t>𝑒𝑛</m:t>
                      </m:r>
                      <m:r>
                        <a:rPr lang="fr-FR" sz="1600" i="1">
                          <a:latin typeface="Cambria Math"/>
                        </a:rPr>
                        <m:t> </m:t>
                      </m:r>
                      <m:r>
                        <a:rPr lang="fr-FR" sz="1600" i="1">
                          <a:latin typeface="Cambria Math"/>
                        </a:rPr>
                        <m:t>𝑑𝑒𝑔𝑟</m:t>
                      </m:r>
                      <m:r>
                        <a:rPr lang="fr-FR" sz="1600" i="1">
                          <a:latin typeface="Cambria Math"/>
                        </a:rPr>
                        <m:t>é= </m:t>
                      </m:r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𝑎𝑛𝑔𝑙𝑒</m:t>
                          </m:r>
                          <m:r>
                            <a:rPr lang="fr-FR" sz="1600" i="1">
                              <a:latin typeface="Cambria Math"/>
                            </a:rPr>
                            <m:t> </m:t>
                          </m:r>
                          <m:r>
                            <a:rPr lang="fr-FR" sz="1600" i="1">
                              <a:latin typeface="Cambria Math"/>
                            </a:rPr>
                            <m:t>𝑏𝑟𝑢𝑡𝑒</m:t>
                          </m:r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0</m:t>
                          </m:r>
                          <m:r>
                            <a:rPr lang="fr-FR" sz="1600" i="1">
                              <a:latin typeface="Cambria Math"/>
                            </a:rPr>
                            <m:t>𝑥𝐵</m:t>
                          </m:r>
                          <m:r>
                            <a:rPr lang="fr-FR" sz="160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fr-FR" sz="1600" dirty="0" smtClean="0"/>
              </a:p>
              <a:p>
                <a:pPr lvl="1" algn="ctr"/>
                <a:endParaRPr lang="fr-FR" sz="1600" dirty="0"/>
              </a:p>
              <a:p>
                <a:pPr lvl="1" algn="ctr"/>
                <a:r>
                  <a:rPr lang="fr-FR" sz="1600" dirty="0"/>
                  <a:t>Sinon: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/>
                        </a:rPr>
                        <m:t>𝑎𝑛𝑔𝑙𝑒</m:t>
                      </m:r>
                      <m:r>
                        <a:rPr lang="fr-FR" sz="1600" i="1">
                          <a:latin typeface="Cambria Math"/>
                        </a:rPr>
                        <m:t> </m:t>
                      </m:r>
                      <m:r>
                        <a:rPr lang="fr-FR" sz="1600" i="1">
                          <a:latin typeface="Cambria Math"/>
                        </a:rPr>
                        <m:t>𝑒𝑛</m:t>
                      </m:r>
                      <m:r>
                        <a:rPr lang="fr-FR" sz="1600" i="1">
                          <a:latin typeface="Cambria Math"/>
                        </a:rPr>
                        <m:t> </m:t>
                      </m:r>
                      <m:r>
                        <a:rPr lang="fr-FR" sz="1600" i="1">
                          <a:latin typeface="Cambria Math"/>
                        </a:rPr>
                        <m:t>𝑑𝑒𝑔𝑟</m:t>
                      </m:r>
                      <m:r>
                        <a:rPr lang="fr-FR" sz="1600" i="1">
                          <a:latin typeface="Cambria Math"/>
                        </a:rPr>
                        <m:t>é=0</m:t>
                      </m:r>
                    </m:oMath>
                  </m:oMathPara>
                </a14:m>
                <a:endParaRPr lang="fr-FR" sz="160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80" y="3616540"/>
                <a:ext cx="5797869" cy="2781659"/>
              </a:xfrm>
              <a:prstGeom prst="rect">
                <a:avLst/>
              </a:prstGeom>
              <a:blipFill rotWithShape="1">
                <a:blip r:embed="rId3"/>
                <a:stretch>
                  <a:fillRect t="-6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 durant les 100h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Gyroscope</a:t>
            </a:r>
          </a:p>
          <a:p>
            <a:pPr lvl="1"/>
            <a:r>
              <a:rPr lang="fr-FR" dirty="0" smtClean="0"/>
              <a:t>Fonctionnement:</a:t>
            </a:r>
          </a:p>
          <a:p>
            <a:pPr lvl="1"/>
            <a:r>
              <a:rPr lang="fr-FR" dirty="0" smtClean="0"/>
              <a:t>Conversion de l’angle:</a:t>
            </a:r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7704" y="3429000"/>
            <a:ext cx="5616624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3280"/>
            <a:ext cx="398145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72" y="1370067"/>
            <a:ext cx="46958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outon d'action : Document 5">
            <a:hlinkClick r:id="rId6" action="ppaction://hlinkfile" highlightClick="1"/>
          </p:cNvPr>
          <p:cNvSpPr/>
          <p:nvPr/>
        </p:nvSpPr>
        <p:spPr>
          <a:xfrm>
            <a:off x="8028384" y="6093296"/>
            <a:ext cx="432048" cy="411918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-27890" y="6561354"/>
            <a:ext cx="8416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Etat du système  |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Avancement  - Gyroscope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 durant les 100h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Gyroscope</a:t>
            </a:r>
          </a:p>
          <a:p>
            <a:pPr lvl="1"/>
            <a:r>
              <a:rPr lang="fr-FR" dirty="0"/>
              <a:t>Difficultés rencontrées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Paramétrage de l’I²C laborieux</a:t>
            </a:r>
            <a:endParaRPr lang="fr-FR" dirty="0"/>
          </a:p>
          <a:p>
            <a:pPr lvl="2"/>
            <a:r>
              <a:rPr lang="fr-FR" dirty="0"/>
              <a:t>Impossible de récupérer un angle de lacet correct.</a:t>
            </a:r>
          </a:p>
          <a:p>
            <a:pPr lvl="2"/>
            <a:r>
              <a:rPr lang="fr-FR" dirty="0"/>
              <a:t>Documentation ne fournissant pas les informations nécessaires.</a:t>
            </a:r>
          </a:p>
          <a:p>
            <a:pPr lvl="2"/>
            <a:r>
              <a:rPr lang="fr-FR" dirty="0"/>
              <a:t>Basé sur un code de démonstration pas forcément bien </a:t>
            </a:r>
            <a:r>
              <a:rPr lang="fr-FR" dirty="0" smtClean="0"/>
              <a:t>expliqué (en chinois…)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7890" y="6561354"/>
            <a:ext cx="8416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Etat du système  |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Avancement  - Gyroscope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 durant les 100h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Capteur de pression atmosphérique</a:t>
            </a:r>
          </a:p>
          <a:p>
            <a:pPr lvl="1"/>
            <a:r>
              <a:rPr lang="fr-FR" dirty="0" smtClean="0"/>
              <a:t>Utilité</a:t>
            </a:r>
          </a:p>
          <a:p>
            <a:pPr lvl="2"/>
            <a:r>
              <a:rPr lang="fr-FR" dirty="0" smtClean="0"/>
              <a:t>Connaître l’altitude du quadricoptère en se basant sur la pression atmosphérique.</a:t>
            </a:r>
          </a:p>
          <a:p>
            <a:pPr lvl="1"/>
            <a:r>
              <a:rPr lang="fr-FR" dirty="0" smtClean="0"/>
              <a:t>Modèle choisi</a:t>
            </a:r>
          </a:p>
          <a:p>
            <a:pPr lvl="2"/>
            <a:r>
              <a:rPr lang="fr-FR" dirty="0" smtClean="0"/>
              <a:t>BMP085 à 9,64€: Capteur de pression atmosphérique d’une précision d’environ 25 cm.</a:t>
            </a:r>
          </a:p>
          <a:p>
            <a:pPr lvl="2"/>
            <a:r>
              <a:rPr lang="fr-FR" dirty="0" smtClean="0"/>
              <a:t>Fonctionne sur bus I²C, alimenté en 3,3V ou 5V.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02348"/>
            <a:ext cx="2952328" cy="215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715122"/>
            <a:ext cx="4083174" cy="131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-27890" y="6561354"/>
            <a:ext cx="8416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Etat du système  |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Avancement  - Altimètre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7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 durant les 100h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Capteur de pression atmosphérique</a:t>
            </a:r>
          </a:p>
          <a:p>
            <a:pPr lvl="1"/>
            <a:r>
              <a:rPr lang="fr-FR" dirty="0" smtClean="0"/>
              <a:t>Fonctionnement:</a:t>
            </a:r>
          </a:p>
          <a:p>
            <a:pPr lvl="1"/>
            <a:r>
              <a:rPr lang="fr-FR" dirty="0"/>
              <a:t>Difficultés rencontrées</a:t>
            </a:r>
          </a:p>
          <a:p>
            <a:pPr lvl="2"/>
            <a:r>
              <a:rPr lang="fr-FR" dirty="0"/>
              <a:t>Problème d’allocation mémoire avec </a:t>
            </a:r>
            <a:r>
              <a:rPr lang="fr-FR" dirty="0" smtClean="0"/>
              <a:t>l’OS</a:t>
            </a:r>
          </a:p>
          <a:p>
            <a:pPr lvl="2"/>
            <a:r>
              <a:rPr lang="fr-FR" dirty="0" smtClean="0"/>
              <a:t>Problème optimisation compilateur </a:t>
            </a:r>
            <a:endParaRPr lang="fr-FR" dirty="0"/>
          </a:p>
          <a:p>
            <a:pPr lvl="2"/>
            <a:r>
              <a:rPr lang="fr-FR" dirty="0"/>
              <a:t>Algorithme compliqué à mettre en place pour convertir la pression atmosphérique en altitude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90241"/>
            <a:ext cx="5158470" cy="359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17" y="260648"/>
            <a:ext cx="372427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uton d'action : Document 6">
            <a:hlinkClick r:id="rId4" action="ppaction://hlinkfile" highlightClick="1"/>
          </p:cNvPr>
          <p:cNvSpPr/>
          <p:nvPr/>
        </p:nvSpPr>
        <p:spPr>
          <a:xfrm>
            <a:off x="8028384" y="6093296"/>
            <a:ext cx="432048" cy="411918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27890" y="6561354"/>
            <a:ext cx="8416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Etat du système  |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Avancement  - Altimètre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 durant les 100h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>
            <a:normAutofit/>
          </a:bodyPr>
          <a:lstStyle/>
          <a:p>
            <a:r>
              <a:rPr lang="fr-FR" dirty="0" smtClean="0"/>
              <a:t>Moteurs</a:t>
            </a:r>
          </a:p>
          <a:p>
            <a:pPr lvl="1"/>
            <a:r>
              <a:rPr lang="fr-FR" dirty="0" smtClean="0"/>
              <a:t>Utilité</a:t>
            </a:r>
          </a:p>
          <a:p>
            <a:pPr lvl="2"/>
            <a:r>
              <a:rPr lang="fr-FR" dirty="0" smtClean="0"/>
              <a:t>Les moteurs permettent d’entrainer les hélices.</a:t>
            </a:r>
          </a:p>
          <a:p>
            <a:pPr lvl="2"/>
            <a:r>
              <a:rPr lang="fr-FR" dirty="0" smtClean="0"/>
              <a:t>Commandés par le biais de variateurs</a:t>
            </a:r>
          </a:p>
          <a:p>
            <a:pPr lvl="1"/>
            <a:r>
              <a:rPr lang="fr-FR" dirty="0" smtClean="0"/>
              <a:t>Modèle choisi</a:t>
            </a:r>
          </a:p>
          <a:p>
            <a:pPr lvl="2"/>
            <a:r>
              <a:rPr lang="fr-FR" dirty="0" smtClean="0"/>
              <a:t>Moteurs:</a:t>
            </a:r>
          </a:p>
          <a:p>
            <a:pPr lvl="2"/>
            <a:r>
              <a:rPr lang="fr-FR" dirty="0"/>
              <a:t>	</a:t>
            </a:r>
            <a:r>
              <a:rPr lang="fr-FR" dirty="0" smtClean="0"/>
              <a:t>Moteurs NTM </a:t>
            </a:r>
            <a:r>
              <a:rPr lang="fr-FR" dirty="0" err="1" smtClean="0"/>
              <a:t>brushless</a:t>
            </a:r>
            <a:r>
              <a:rPr lang="fr-FR" dirty="0" smtClean="0"/>
              <a:t> 1100kv – 20A max – 57g</a:t>
            </a:r>
          </a:p>
          <a:p>
            <a:pPr lvl="2"/>
            <a:r>
              <a:rPr lang="fr-FR" dirty="0" smtClean="0"/>
              <a:t>Variateur:</a:t>
            </a:r>
          </a:p>
          <a:p>
            <a:pPr lvl="2"/>
            <a:r>
              <a:rPr lang="fr-FR" dirty="0"/>
              <a:t>	</a:t>
            </a:r>
            <a:r>
              <a:rPr lang="fr-FR" dirty="0" smtClean="0"/>
              <a:t>Variateur </a:t>
            </a:r>
            <a:r>
              <a:rPr lang="fr-FR" dirty="0" err="1" smtClean="0"/>
              <a:t>Qbrain</a:t>
            </a:r>
            <a:r>
              <a:rPr lang="fr-FR" dirty="0" smtClean="0"/>
              <a:t> 4x25A (4 variateurs dans un seul bloc)</a:t>
            </a:r>
          </a:p>
          <a:p>
            <a:pPr lvl="2"/>
            <a:r>
              <a:rPr lang="fr-FR" dirty="0" smtClean="0"/>
              <a:t>Batterie:</a:t>
            </a:r>
          </a:p>
          <a:p>
            <a:pPr lvl="2"/>
            <a:r>
              <a:rPr lang="fr-FR" dirty="0"/>
              <a:t>	</a:t>
            </a:r>
            <a:r>
              <a:rPr lang="fr-FR" dirty="0" smtClean="0"/>
              <a:t>Batterie </a:t>
            </a:r>
            <a:r>
              <a:rPr lang="fr-FR" dirty="0" err="1" smtClean="0"/>
              <a:t>LiPo</a:t>
            </a:r>
            <a:r>
              <a:rPr lang="fr-FR" dirty="0" smtClean="0"/>
              <a:t> </a:t>
            </a:r>
            <a:r>
              <a:rPr lang="fr-FR" dirty="0" err="1" smtClean="0"/>
              <a:t>Turnigy</a:t>
            </a:r>
            <a:r>
              <a:rPr lang="fr-FR" dirty="0" smtClean="0"/>
              <a:t> 3300mAh 25-50C 4 Cellules – 14,8V</a:t>
            </a:r>
          </a:p>
          <a:p>
            <a:pPr lvl="2"/>
            <a:r>
              <a:rPr lang="fr-FR" dirty="0" smtClean="0"/>
              <a:t>Hélices:</a:t>
            </a:r>
          </a:p>
          <a:p>
            <a:pPr lvl="2"/>
            <a:r>
              <a:rPr lang="fr-FR" dirty="0"/>
              <a:t>	</a:t>
            </a:r>
            <a:r>
              <a:rPr lang="fr-FR" dirty="0" smtClean="0"/>
              <a:t>10x4,5 pouces: 2 sens horaire, 2 sens trigo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33416"/>
            <a:ext cx="3336603" cy="275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76573"/>
            <a:ext cx="3336603" cy="250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40512"/>
            <a:ext cx="3378259" cy="254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39096"/>
            <a:ext cx="3380640" cy="254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-27890" y="6561354"/>
            <a:ext cx="8416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Etat du système  |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Avancement  - Moteurs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 durant les 100h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Moteurs</a:t>
            </a:r>
          </a:p>
          <a:p>
            <a:pPr lvl="1"/>
            <a:r>
              <a:rPr lang="fr-FR" dirty="0" smtClean="0"/>
              <a:t>Hardware:</a:t>
            </a:r>
          </a:p>
          <a:p>
            <a:pPr lvl="1"/>
            <a:r>
              <a:rPr lang="fr-FR" dirty="0" smtClean="0"/>
              <a:t>Fonctionnement:</a:t>
            </a:r>
          </a:p>
          <a:p>
            <a:pPr lvl="1"/>
            <a:r>
              <a:rPr lang="fr-FR" dirty="0"/>
              <a:t>Difficultés </a:t>
            </a:r>
            <a:r>
              <a:rPr lang="fr-FR" dirty="0" smtClean="0"/>
              <a:t>rencontrées:</a:t>
            </a:r>
          </a:p>
          <a:p>
            <a:pPr lvl="2"/>
            <a:r>
              <a:rPr lang="fr-FR" dirty="0" smtClean="0"/>
              <a:t>Absence de documentation concernant le variateur -&gt; compliqué de savoir comment les démarrer.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 descr="D:\Bibliothèque\Téléchargements\schemeit-project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88840"/>
            <a:ext cx="393931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Bibliothèque\Téléchargements\sequencepw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24744"/>
            <a:ext cx="2152824" cy="526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uton d'action : Document 6">
            <a:hlinkClick r:id="rId4" action="ppaction://hlinkfile" highlightClick="1"/>
          </p:cNvPr>
          <p:cNvSpPr/>
          <p:nvPr/>
        </p:nvSpPr>
        <p:spPr>
          <a:xfrm>
            <a:off x="8028384" y="6093296"/>
            <a:ext cx="432048" cy="411918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27890" y="6561354"/>
            <a:ext cx="8416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Etat du système  |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Avancement  - Moteurs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7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Etat </a:t>
            </a:r>
            <a:r>
              <a:rPr lang="fr-FR" dirty="0" smtClean="0"/>
              <a:t>du projet à la fin des 100h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Partie PC</a:t>
            </a:r>
          </a:p>
          <a:p>
            <a:pPr lvl="1"/>
            <a:r>
              <a:rPr lang="fr-FR" dirty="0" err="1" smtClean="0"/>
              <a:t>ToDo</a:t>
            </a:r>
            <a:r>
              <a:rPr lang="fr-FR" dirty="0" smtClean="0"/>
              <a:t> List: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Interface graphique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Réception et décodage des trames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Codage et envoi des trames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Gestion des évènements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Recommencer la partie PC…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77" y="2636912"/>
            <a:ext cx="498939" cy="4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76" y="2964250"/>
            <a:ext cx="498939" cy="4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77" y="3615117"/>
            <a:ext cx="498939" cy="4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25" y="3290100"/>
            <a:ext cx="498939" cy="4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bandofgeek.mtxserv.fr/joomla/images/travau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77072"/>
            <a:ext cx="411677" cy="3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2" y="895556"/>
            <a:ext cx="8712988" cy="543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-27890" y="6561354"/>
            <a:ext cx="8416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Etat du système  | Avancement  - Moteurs| </a:t>
            </a:r>
            <a:r>
              <a:rPr lang="fr-FR" sz="1500" b="1" dirty="0">
                <a:solidFill>
                  <a:schemeClr val="bg2">
                    <a:lumMod val="10000"/>
                  </a:schemeClr>
                </a:solidFill>
              </a:rPr>
              <a:t>Etat du projet à la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fin – partie PC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du </a:t>
            </a:r>
            <a:r>
              <a:rPr lang="fr-FR" dirty="0" smtClean="0"/>
              <a:t>projet à la fin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Partie embarquée</a:t>
            </a:r>
          </a:p>
          <a:p>
            <a:pPr lvl="1"/>
            <a:r>
              <a:rPr lang="fr-FR" dirty="0" err="1" smtClean="0"/>
              <a:t>ToDo</a:t>
            </a:r>
            <a:r>
              <a:rPr lang="fr-FR" dirty="0" smtClean="0"/>
              <a:t> List: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Implantation de l’OS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Paramétrer un bus I²C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Gérer la position du quadricoptère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Gérer l’altitude du quadricoptère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Coder et envoyer sur une liaison série la position du quadricoptère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Recevoir et décoder la position désirée du quadricoptère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Choisir et mettre en place les sorties moteurs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Faire une structure et un PCB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Rechercher et mettre en place les équations permettant la stabilisation du système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Rechercher et mettre en place les équations permettant le filtrage des données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27694"/>
            <a:ext cx="354923" cy="3549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://f5cvi.perso.sfr.fr/img/annu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8" y="4869160"/>
            <a:ext cx="233357" cy="2333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f5cvi.perso.sfr.fr/img/annu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7" y="5520919"/>
            <a:ext cx="233357" cy="2333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8172"/>
            <a:ext cx="354923" cy="3549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30060"/>
            <a:ext cx="354923" cy="3549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54923" cy="3549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8132"/>
            <a:ext cx="354923" cy="3549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6204"/>
            <a:ext cx="354923" cy="3549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14236"/>
            <a:ext cx="354923" cy="3549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bandofgeek.mtxserv.fr/joomla/images/trava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23" y="5076318"/>
            <a:ext cx="411677" cy="3967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f5cvi.perso.sfr.fr/img/annu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00" y="5211867"/>
            <a:ext cx="233357" cy="2333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bandofgeek.mtxserv.fr/joomla/images/trava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45" y="5427094"/>
            <a:ext cx="411677" cy="3967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bandofgeek.mtxserv.fr/joomla/images/trava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4" y="3541420"/>
            <a:ext cx="411677" cy="3967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-27890" y="6561354"/>
            <a:ext cx="91718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Etat du système  | Avancement  - Moteurs| </a:t>
            </a:r>
            <a:r>
              <a:rPr lang="fr-FR" sz="1500" b="1" dirty="0">
                <a:solidFill>
                  <a:schemeClr val="bg2">
                    <a:lumMod val="10000"/>
                  </a:schemeClr>
                </a:solidFill>
              </a:rPr>
              <a:t>Etat du projet à la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fin – partie embarquée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6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323528" y="35097"/>
            <a:ext cx="6781800" cy="1069975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457200" y="2204864"/>
            <a:ext cx="6781800" cy="42484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Comment se déroulent les mini-projets?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Durée de 100h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Travail en autonomie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Pourquoi faire un quadricoptère?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Faire du modélisme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Faire quelqu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e chose qui vol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Faire de belles prises de vue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Pourquoi le faire pendant les projets tuteurés?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Voué à l’abandon dans le cas contraire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Me permet d’être sur un projet sur lequel je suis motivé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Permis d’avancer sur un projet voué à l’</a:t>
            </a:r>
            <a:r>
              <a:rPr lang="fr-FR" dirty="0"/>
              <a:t>é</a:t>
            </a:r>
            <a:r>
              <a:rPr lang="fr-FR" dirty="0" smtClean="0"/>
              <a:t>chec dans le cas contraire</a:t>
            </a:r>
          </a:p>
          <a:p>
            <a:r>
              <a:rPr lang="fr-FR" dirty="0" smtClean="0"/>
              <a:t>Revoir des notions vues en cours</a:t>
            </a:r>
          </a:p>
          <a:p>
            <a:r>
              <a:rPr lang="fr-FR" dirty="0" smtClean="0"/>
              <a:t>Découvrir un nouvel OS</a:t>
            </a:r>
          </a:p>
          <a:p>
            <a:r>
              <a:rPr lang="fr-FR" dirty="0" smtClean="0"/>
              <a:t>Développer mes capacités de débogage</a:t>
            </a:r>
          </a:p>
          <a:p>
            <a:r>
              <a:rPr lang="fr-FR" dirty="0" smtClean="0"/>
              <a:t>Confirmer mon choix de vouloir travailler dans l’embarqué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7890" y="6561354"/>
            <a:ext cx="91718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Etat du système  | Avancement  - Moteurs|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fin |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5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9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world-lolo.com/images/uploads/image.num1330087509.of.world-lolo.c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58541" cy="515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760" y="6199978"/>
            <a:ext cx="2170757" cy="131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4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92 -0.04717 C 0.10243 -0.05018 0.10746 -0.05804 0.11545 -0.06151 C 0.12083 -0.06683 0.12517 -0.07308 0.1309 -0.07793 C 0.13576 -0.08857 0.14097 -0.08649 0.15087 -0.08811 C 0.16024 -0.09227 0.16858 -0.09713 0.17691 -0.10453 C 0.17899 -0.10892 0.18212 -0.11239 0.18472 -0.11679 C 0.18698 -0.12164 0.18733 -0.12789 0.18924 -0.13321 C 0.19115 -0.13876 0.19392 -0.14384 0.19549 -0.14963 C 0.19601 -0.15171 0.19618 -0.15379 0.19687 -0.15564 C 0.20451 -0.17784 0.21319 -0.19565 0.22622 -0.21299 C 0.23229 -0.22132 0.24271 -0.22409 0.25069 -0.22756 C 0.26858 -0.23566 0.28889 -0.22872 0.30764 -0.22941 C 0.31354 -0.23219 0.3184 -0.23566 0.32448 -0.23774 C 0.33281 -0.24514 0.34097 -0.25323 0.34931 -0.26017 C 0.35729 -0.27636 0.34497 -0.253 0.36458 -0.27867 C 0.37552 -0.29301 0.37083 -0.28677 0.37847 -0.29717 C 0.37986 -0.29926 0.38003 -0.30272 0.3816 -0.30527 C 0.3908 -0.32261 0.40538 -0.35037 0.4184 -0.36262 C 0.42361 -0.37349 0.41892 -0.36517 0.42743 -0.37511 C 0.43212 -0.3802 0.43663 -0.38691 0.44149 -0.3913 C 0.45399 -0.40217 0.49861 -0.39939 0.50156 -0.39963 C 0.51215 -0.40448 0.52101 -0.40934 0.5309 -0.41605 C 0.53767 -0.42067 0.53351 -0.41489 0.54167 -0.42206 C 0.55868 -0.43732 0.54757 -0.43223 0.55833 -0.4364 C 0.56198 -0.44125 0.56597 -0.44542 0.56927 -0.45074 C 0.57708 -0.46392 0.58472 -0.48219 0.59705 -0.48774 C 0.60781 -0.49791 0.6191 -0.51734 0.62934 -0.53075 C 0.63264 -0.53538 0.63802 -0.53677 0.64149 -0.54093 C 0.64948 -0.54995 0.65903 -0.5555 0.66753 -0.56359 C 0.67292 -0.56868 0.67656 -0.57284 0.68316 -0.57585 C 0.69184 -0.58395 0.70174 -0.58441 0.71215 -0.58603 C 0.72812 -0.5932 0.74497 -0.59505 0.76146 -0.59828 C 0.76944 -0.60198 0.77812 -0.60245 0.78628 -0.60661 C 0.79531 -0.61123 0.80208 -0.62002 0.81076 -0.62511 C 0.82431 -0.63297 0.83507 -0.64431 0.84757 -0.65379 C 0.85399 -0.65841 0.85312 -0.65633 0.85851 -0.66188 C 0.87326 -0.67738 0.88681 -0.69357 0.90156 -0.70906 C 0.90729 -0.71507 0.91146 -0.72109 0.91858 -0.7234 C 0.92552 -0.7382 0.91632 -0.72109 0.92778 -0.73358 C 0.92899 -0.73519 0.92951 -0.73797 0.93073 -0.73982 C 0.93854 -0.75 0.93507 -0.74213 0.94306 -0.75 C 0.95156 -0.75855 0.95955 -0.76942 0.9691 -0.77659 C 0.97066 -0.77775 0.9724 -0.77775 0.97396 -0.77867 C 0.97587 -0.77983 0.97812 -0.78122 0.97986 -0.78284 C 0.98889 -0.78977 0.99687 -0.79902 1.00625 -0.80527 C 1.01997 -0.81475 1.03698 -0.82169 1.05226 -0.82585 C 1.06181 -0.83464 1.07378 -0.83649 1.08455 -0.84019 C 1.10069 -0.84551 1.07656 -0.83811 1.09392 -0.84666 C 1.09792 -0.84828 1.10208 -0.84898 1.10608 -0.85037 C 1.10833 -0.85175 1.11042 -0.85291 1.11215 -0.85453 C 1.11545 -0.85707 1.12135 -0.86285 1.12135 -0.86262 C 1.12639 -0.8728 1.13194 -0.88297 1.13854 -0.89153 C 1.14323 -0.89777 1.14896 -0.90148 1.15382 -0.90795 C 1.15521 -0.91605 1.15451 -0.91697 1.16007 -0.92229 C 1.16198 -0.92414 1.16597 -0.92622 1.16597 -0.92599 L 1.20451 -0.96114 " pathEditMode="relative" rAng="0" ptsTypes="ffffffffffffffffffffffffffffffffffffffffffffffffffffffAA">
                                      <p:cBhvr>
                                        <p:cTn id="6" dur="5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21" y="-45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323528" y="35097"/>
            <a:ext cx="6781800" cy="1069975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457200" y="2204864"/>
            <a:ext cx="6781800" cy="424847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Organisation du système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Les différents sous-ensemble et leur utilité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L’organisation de ces CU à l’aide d’un OS.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Etat du système au début du projet tuteuré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Partie PC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Partie Embarquée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Avancement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Gyroscope</a:t>
            </a:r>
            <a:endParaRPr lang="fr-FR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Altimètre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Moteurs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Etat du projet à la fin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Partie PC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Partie embarquée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 Organisation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différents sous-ensembles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351914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DRONE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932040" y="4725144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</a:t>
            </a:r>
            <a:r>
              <a:rPr lang="fr-FR" dirty="0" smtClean="0"/>
              <a:t>Embarquée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860032" y="234888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Statio</a:t>
            </a:r>
            <a:r>
              <a:rPr lang="fr-FR" dirty="0" smtClean="0"/>
              <a:t>n sol</a:t>
            </a:r>
            <a:endParaRPr lang="fr-FR" dirty="0"/>
          </a:p>
        </p:txBody>
      </p:sp>
      <p:cxnSp>
        <p:nvCxnSpPr>
          <p:cNvPr id="11" name="Connecteur en angle 10"/>
          <p:cNvCxnSpPr>
            <a:stCxn id="7" idx="3"/>
            <a:endCxn id="10" idx="1"/>
          </p:cNvCxnSpPr>
          <p:nvPr/>
        </p:nvCxnSpPr>
        <p:spPr>
          <a:xfrm flipV="1">
            <a:off x="3059832" y="2672916"/>
            <a:ext cx="1800200" cy="1098252"/>
          </a:xfrm>
          <a:prstGeom prst="bentConnector3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7" idx="3"/>
          </p:cNvCxnSpPr>
          <p:nvPr/>
        </p:nvCxnSpPr>
        <p:spPr>
          <a:xfrm>
            <a:off x="3059832" y="3771168"/>
            <a:ext cx="1872208" cy="1242008"/>
          </a:xfrm>
          <a:prstGeom prst="bentConnector3">
            <a:avLst>
              <a:gd name="adj1" fmla="val 47965"/>
            </a:avLst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-27890" y="6561354"/>
            <a:ext cx="9171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2">
                    <a:lumMod val="10000"/>
                  </a:schemeClr>
                </a:solidFill>
              </a:rPr>
              <a:t>Organisation du système  - Les différents sous-ensemble et leur utilité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Etat du système | Avancement 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sous-ensembles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Station sol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4" y="37890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Station sol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847155" y="2529497"/>
            <a:ext cx="157748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réception vidéo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987824" y="494116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987824" y="3777377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Ecran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5288733" y="5455571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XBee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148064" y="4293096"/>
            <a:ext cx="157748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Joystick / clavier / souris</a:t>
            </a:r>
            <a:endParaRPr lang="fr-FR" dirty="0"/>
          </a:p>
        </p:txBody>
      </p:sp>
      <p:cxnSp>
        <p:nvCxnSpPr>
          <p:cNvPr id="20" name="Connecteur en angle 19"/>
          <p:cNvCxnSpPr>
            <a:stCxn id="10" idx="3"/>
            <a:endCxn id="12" idx="1"/>
          </p:cNvCxnSpPr>
          <p:nvPr/>
        </p:nvCxnSpPr>
        <p:spPr>
          <a:xfrm flipV="1">
            <a:off x="2195736" y="2925541"/>
            <a:ext cx="651419" cy="1187535"/>
          </a:xfrm>
          <a:prstGeom prst="bentConnector3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10" idx="3"/>
            <a:endCxn id="15" idx="1"/>
          </p:cNvCxnSpPr>
          <p:nvPr/>
        </p:nvCxnSpPr>
        <p:spPr>
          <a:xfrm flipV="1">
            <a:off x="2195736" y="4101413"/>
            <a:ext cx="792088" cy="11663"/>
          </a:xfrm>
          <a:prstGeom prst="bentConnector3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0" idx="3"/>
            <a:endCxn id="13" idx="1"/>
          </p:cNvCxnSpPr>
          <p:nvPr/>
        </p:nvCxnSpPr>
        <p:spPr>
          <a:xfrm>
            <a:off x="2195736" y="4113076"/>
            <a:ext cx="792088" cy="1152128"/>
          </a:xfrm>
          <a:prstGeom prst="bentConnector3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13" idx="3"/>
            <a:endCxn id="18" idx="1"/>
          </p:cNvCxnSpPr>
          <p:nvPr/>
        </p:nvCxnSpPr>
        <p:spPr>
          <a:xfrm flipV="1">
            <a:off x="4283968" y="4689140"/>
            <a:ext cx="864096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stCxn id="13" idx="3"/>
            <a:endCxn id="17" idx="1"/>
          </p:cNvCxnSpPr>
          <p:nvPr/>
        </p:nvCxnSpPr>
        <p:spPr>
          <a:xfrm>
            <a:off x="4283968" y="5265204"/>
            <a:ext cx="1004765" cy="514403"/>
          </a:xfrm>
          <a:prstGeom prst="bentConnector3">
            <a:avLst>
              <a:gd name="adj1" fmla="val 44222"/>
            </a:avLst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12" idx="2"/>
            <a:endCxn id="15" idx="0"/>
          </p:cNvCxnSpPr>
          <p:nvPr/>
        </p:nvCxnSpPr>
        <p:spPr>
          <a:xfrm>
            <a:off x="3635896" y="3321585"/>
            <a:ext cx="0" cy="455792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13" idx="0"/>
            <a:endCxn id="15" idx="2"/>
          </p:cNvCxnSpPr>
          <p:nvPr/>
        </p:nvCxnSpPr>
        <p:spPr>
          <a:xfrm flipV="1">
            <a:off x="3635896" y="4425449"/>
            <a:ext cx="0" cy="515719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-27890" y="6561354"/>
            <a:ext cx="9171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2">
                    <a:lumMod val="10000"/>
                  </a:schemeClr>
                </a:solidFill>
              </a:rPr>
              <a:t>Organisation du système  - Les différents sous-ensemble et leur utilité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Etat du système | Avancement 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30446" y="1988839"/>
            <a:ext cx="8762033" cy="4637543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sous-ensembles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539552" y="1958680"/>
            <a:ext cx="8229600" cy="4144963"/>
          </a:xfrm>
        </p:spPr>
        <p:txBody>
          <a:bodyPr/>
          <a:lstStyle/>
          <a:p>
            <a:r>
              <a:rPr lang="fr-FR" dirty="0" smtClean="0"/>
              <a:t>Partie Embarquée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742680" y="6963416"/>
            <a:ext cx="381000" cy="228600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14210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Partie Embarquée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145567" y="2522171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PCB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738420" y="2931143"/>
            <a:ext cx="129614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Gyroscope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145567" y="5578883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Vidéo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145567" y="414210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Partie mécanique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732521" y="2111432"/>
            <a:ext cx="1436813" cy="5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µ-contrôleur</a:t>
            </a:r>
            <a:endParaRPr lang="fr-FR" dirty="0"/>
          </a:p>
        </p:txBody>
      </p:sp>
      <p:cxnSp>
        <p:nvCxnSpPr>
          <p:cNvPr id="20" name="Connecteur en angle 19"/>
          <p:cNvCxnSpPr>
            <a:stCxn id="10" idx="3"/>
            <a:endCxn id="3" idx="1"/>
          </p:cNvCxnSpPr>
          <p:nvPr/>
        </p:nvCxnSpPr>
        <p:spPr>
          <a:xfrm flipV="1">
            <a:off x="1763688" y="2846207"/>
            <a:ext cx="381879" cy="1619935"/>
          </a:xfrm>
          <a:prstGeom prst="bentConnector3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10" idx="3"/>
            <a:endCxn id="15" idx="1"/>
          </p:cNvCxnSpPr>
          <p:nvPr/>
        </p:nvCxnSpPr>
        <p:spPr>
          <a:xfrm>
            <a:off x="1763688" y="4466142"/>
            <a:ext cx="381879" cy="12700"/>
          </a:xfrm>
          <a:prstGeom prst="bentConnector3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0" idx="3"/>
            <a:endCxn id="13" idx="1"/>
          </p:cNvCxnSpPr>
          <p:nvPr/>
        </p:nvCxnSpPr>
        <p:spPr>
          <a:xfrm>
            <a:off x="1763688" y="4466142"/>
            <a:ext cx="381879" cy="1436777"/>
          </a:xfrm>
          <a:prstGeom prst="bentConnector3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ngle 50"/>
          <p:cNvCxnSpPr>
            <a:stCxn id="3" idx="3"/>
            <a:endCxn id="16" idx="1"/>
          </p:cNvCxnSpPr>
          <p:nvPr/>
        </p:nvCxnSpPr>
        <p:spPr>
          <a:xfrm flipV="1">
            <a:off x="3441711" y="2393661"/>
            <a:ext cx="290810" cy="4525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3" idx="3"/>
            <a:endCxn id="12" idx="1"/>
          </p:cNvCxnSpPr>
          <p:nvPr/>
        </p:nvCxnSpPr>
        <p:spPr>
          <a:xfrm>
            <a:off x="3441711" y="2846207"/>
            <a:ext cx="296709" cy="390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310003" y="2931143"/>
            <a:ext cx="1436813" cy="5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Altimètre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39457" y="2931143"/>
            <a:ext cx="1436813" cy="5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Variateur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385358" y="2118554"/>
            <a:ext cx="1436813" cy="5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Boussole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3732521" y="4543738"/>
            <a:ext cx="129614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Armature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3732521" y="3738654"/>
            <a:ext cx="129614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Moteurs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5361694" y="4166458"/>
            <a:ext cx="129614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Hélices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3802855" y="5227399"/>
            <a:ext cx="129614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Caméra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3802855" y="6014314"/>
            <a:ext cx="129614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émission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5429407" y="5613306"/>
            <a:ext cx="129614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Antenne</a:t>
            </a:r>
            <a:endParaRPr lang="fr-FR" dirty="0"/>
          </a:p>
        </p:txBody>
      </p:sp>
      <p:cxnSp>
        <p:nvCxnSpPr>
          <p:cNvPr id="54" name="Connecteur en angle 53"/>
          <p:cNvCxnSpPr>
            <a:stCxn id="15" idx="3"/>
            <a:endCxn id="45" idx="1"/>
          </p:cNvCxnSpPr>
          <p:nvPr/>
        </p:nvCxnSpPr>
        <p:spPr>
          <a:xfrm>
            <a:off x="3441711" y="4466142"/>
            <a:ext cx="290810" cy="38363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15" idx="3"/>
            <a:endCxn id="46" idx="1"/>
          </p:cNvCxnSpPr>
          <p:nvPr/>
        </p:nvCxnSpPr>
        <p:spPr>
          <a:xfrm flipV="1">
            <a:off x="3441711" y="4044688"/>
            <a:ext cx="290810" cy="421454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15" idx="3"/>
            <a:endCxn id="47" idx="1"/>
          </p:cNvCxnSpPr>
          <p:nvPr/>
        </p:nvCxnSpPr>
        <p:spPr>
          <a:xfrm>
            <a:off x="3441711" y="4466142"/>
            <a:ext cx="1919983" cy="635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>
            <a:stCxn id="13" idx="3"/>
            <a:endCxn id="48" idx="1"/>
          </p:cNvCxnSpPr>
          <p:nvPr/>
        </p:nvCxnSpPr>
        <p:spPr>
          <a:xfrm flipV="1">
            <a:off x="3441711" y="5533433"/>
            <a:ext cx="361144" cy="36948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13" idx="3"/>
            <a:endCxn id="49" idx="1"/>
          </p:cNvCxnSpPr>
          <p:nvPr/>
        </p:nvCxnSpPr>
        <p:spPr>
          <a:xfrm>
            <a:off x="3441711" y="5902919"/>
            <a:ext cx="361144" cy="417429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3" idx="3"/>
            <a:endCxn id="29" idx="1"/>
          </p:cNvCxnSpPr>
          <p:nvPr/>
        </p:nvCxnSpPr>
        <p:spPr>
          <a:xfrm flipV="1">
            <a:off x="3441711" y="2400783"/>
            <a:ext cx="1943647" cy="445424"/>
          </a:xfrm>
          <a:prstGeom prst="bentConnector3">
            <a:avLst>
              <a:gd name="adj1" fmla="val 93312"/>
            </a:avLst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stCxn id="3" idx="3"/>
            <a:endCxn id="27" idx="1"/>
          </p:cNvCxnSpPr>
          <p:nvPr/>
        </p:nvCxnSpPr>
        <p:spPr>
          <a:xfrm>
            <a:off x="3441711" y="2846207"/>
            <a:ext cx="1868292" cy="367165"/>
          </a:xfrm>
          <a:prstGeom prst="bentConnector3">
            <a:avLst>
              <a:gd name="adj1" fmla="val 92728"/>
            </a:avLst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en angle 94"/>
          <p:cNvCxnSpPr>
            <a:stCxn id="3" idx="3"/>
            <a:endCxn id="28" idx="1"/>
          </p:cNvCxnSpPr>
          <p:nvPr/>
        </p:nvCxnSpPr>
        <p:spPr>
          <a:xfrm>
            <a:off x="3441711" y="2846207"/>
            <a:ext cx="3597746" cy="367165"/>
          </a:xfrm>
          <a:prstGeom prst="bentConnector3">
            <a:avLst>
              <a:gd name="adj1" fmla="val 95890"/>
            </a:avLst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13" idx="3"/>
            <a:endCxn id="50" idx="1"/>
          </p:cNvCxnSpPr>
          <p:nvPr/>
        </p:nvCxnSpPr>
        <p:spPr>
          <a:xfrm>
            <a:off x="3441711" y="5902919"/>
            <a:ext cx="1987696" cy="16421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28" idx="2"/>
            <a:endCxn id="46" idx="3"/>
          </p:cNvCxnSpPr>
          <p:nvPr/>
        </p:nvCxnSpPr>
        <p:spPr>
          <a:xfrm rot="5400000">
            <a:off x="6118721" y="2405545"/>
            <a:ext cx="549088" cy="2729199"/>
          </a:xfrm>
          <a:prstGeom prst="bentConnector2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039458" y="2111431"/>
            <a:ext cx="1436813" cy="5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XBee</a:t>
            </a:r>
            <a:endParaRPr lang="fr-FR" dirty="0"/>
          </a:p>
        </p:txBody>
      </p:sp>
      <p:cxnSp>
        <p:nvCxnSpPr>
          <p:cNvPr id="55" name="Connecteur en angle 54"/>
          <p:cNvCxnSpPr>
            <a:stCxn id="3" idx="3"/>
            <a:endCxn id="53" idx="1"/>
          </p:cNvCxnSpPr>
          <p:nvPr/>
        </p:nvCxnSpPr>
        <p:spPr>
          <a:xfrm flipV="1">
            <a:off x="3441711" y="2393660"/>
            <a:ext cx="3597747" cy="452547"/>
          </a:xfrm>
          <a:prstGeom prst="bentConnector3">
            <a:avLst>
              <a:gd name="adj1" fmla="val 95890"/>
            </a:avLst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-27890" y="6561354"/>
            <a:ext cx="9171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2">
                    <a:lumMod val="10000"/>
                  </a:schemeClr>
                </a:solidFill>
              </a:rPr>
              <a:t>Organisation du système  - Les différents sous-ensemble et leur utilité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Etat du système | Avancement 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25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75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25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250"/>
                            </p:stCondLst>
                            <p:childTnLst>
                              <p:par>
                                <p:cTn id="1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750"/>
                            </p:stCondLst>
                            <p:childTnLst>
                              <p:par>
                                <p:cTn id="1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10" grpId="0" animBg="1"/>
      <p:bldP spid="3" grpId="0" animBg="1"/>
      <p:bldP spid="12" grpId="0" animBg="1"/>
      <p:bldP spid="13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des </a:t>
            </a:r>
            <a:r>
              <a:rPr lang="fr-FR" dirty="0" err="1" smtClean="0"/>
              <a:t>CUs</a:t>
            </a:r>
            <a:r>
              <a:rPr lang="fr-FR" dirty="0" smtClean="0"/>
              <a:t> à l’aide d’un OS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 utiliser un OS?</a:t>
            </a:r>
          </a:p>
          <a:p>
            <a:pPr lvl="1"/>
            <a:r>
              <a:rPr lang="fr-FR" dirty="0" smtClean="0"/>
              <a:t>Faire tourner en parallèle des morceaux de code indépendants</a:t>
            </a:r>
          </a:p>
          <a:p>
            <a:pPr lvl="1"/>
            <a:r>
              <a:rPr lang="fr-FR" dirty="0" smtClean="0"/>
              <a:t>Avoir une couche d’abstraction matériel</a:t>
            </a:r>
          </a:p>
          <a:p>
            <a:pPr lvl="1"/>
            <a:r>
              <a:rPr lang="fr-FR" dirty="0" smtClean="0"/>
              <a:t>Code portable sur tout les microcontrôleurs où le portage de l’OS à été réalisé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Pourquoi utiliser </a:t>
            </a:r>
            <a:r>
              <a:rPr lang="fr-FR" dirty="0" err="1" smtClean="0"/>
              <a:t>ChibiOS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Code compatible avec le microcontrôleur que je possède</a:t>
            </a:r>
          </a:p>
          <a:p>
            <a:pPr lvl="1"/>
            <a:r>
              <a:rPr lang="fr-FR" dirty="0" smtClean="0"/>
              <a:t>Développé avec un IDE gratuit et que je connais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6" name="Picture 6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05064"/>
            <a:ext cx="11049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-27890" y="6561354"/>
            <a:ext cx="9171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300" b="1" dirty="0" smtClean="0">
                <a:solidFill>
                  <a:schemeClr val="bg2">
                    <a:lumMod val="10000"/>
                  </a:schemeClr>
                </a:solidFill>
              </a:rPr>
              <a:t>Organisation du système  </a:t>
            </a:r>
            <a:r>
              <a:rPr lang="fr-FR" sz="1300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fr-FR" sz="1300" b="1" dirty="0">
                <a:solidFill>
                  <a:schemeClr val="bg2">
                    <a:lumMod val="10000"/>
                  </a:schemeClr>
                </a:solidFill>
              </a:rPr>
              <a:t>L’organisation de ces CU à l’aide d’un </a:t>
            </a:r>
            <a:r>
              <a:rPr lang="fr-FR" sz="1300" b="1" dirty="0" smtClean="0">
                <a:solidFill>
                  <a:schemeClr val="bg2">
                    <a:lumMod val="10000"/>
                  </a:schemeClr>
                </a:solidFill>
              </a:rPr>
              <a:t>OS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Etat du système | Avancement 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des </a:t>
            </a:r>
            <a:r>
              <a:rPr lang="fr-FR" dirty="0" err="1" smtClean="0"/>
              <a:t>CUs</a:t>
            </a:r>
            <a:r>
              <a:rPr lang="fr-FR" dirty="0" smtClean="0"/>
              <a:t> à l’aide d’un 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65866" y="3573016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Thread principal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3939" y="3233936"/>
            <a:ext cx="23402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ThreadRoulisTangage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39852" y="2029949"/>
            <a:ext cx="23402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ThreadComRcv</a:t>
            </a:r>
            <a:endParaRPr lang="fr-FR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19672" y="5301208"/>
            <a:ext cx="23402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ThreadAltitude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68044" y="5301208"/>
            <a:ext cx="23402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ThreadLacet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228184" y="3204974"/>
            <a:ext cx="23402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ThreadComSnd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7" idx="2"/>
            <a:endCxn id="5" idx="0"/>
          </p:cNvCxnSpPr>
          <p:nvPr/>
        </p:nvCxnSpPr>
        <p:spPr>
          <a:xfrm>
            <a:off x="4409982" y="2750029"/>
            <a:ext cx="0" cy="822987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3"/>
            <a:endCxn id="5" idx="1"/>
          </p:cNvCxnSpPr>
          <p:nvPr/>
        </p:nvCxnSpPr>
        <p:spPr>
          <a:xfrm>
            <a:off x="2864199" y="3593976"/>
            <a:ext cx="501667" cy="33908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8" idx="0"/>
            <a:endCxn id="5" idx="2"/>
          </p:cNvCxnSpPr>
          <p:nvPr/>
        </p:nvCxnSpPr>
        <p:spPr>
          <a:xfrm flipV="1">
            <a:off x="2789802" y="4293096"/>
            <a:ext cx="1620180" cy="1008112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0"/>
            <a:endCxn id="5" idx="2"/>
          </p:cNvCxnSpPr>
          <p:nvPr/>
        </p:nvCxnSpPr>
        <p:spPr>
          <a:xfrm flipH="1" flipV="1">
            <a:off x="4409982" y="4293096"/>
            <a:ext cx="1728192" cy="1008112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0" idx="1"/>
            <a:endCxn id="5" idx="3"/>
          </p:cNvCxnSpPr>
          <p:nvPr/>
        </p:nvCxnSpPr>
        <p:spPr>
          <a:xfrm flipH="1">
            <a:off x="5454098" y="3565014"/>
            <a:ext cx="774086" cy="368042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-27890" y="6561354"/>
            <a:ext cx="9171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300" b="1" dirty="0" smtClean="0">
                <a:solidFill>
                  <a:schemeClr val="bg2">
                    <a:lumMod val="10000"/>
                  </a:schemeClr>
                </a:solidFill>
              </a:rPr>
              <a:t>Organisation du système  </a:t>
            </a:r>
            <a:r>
              <a:rPr lang="fr-FR" sz="1300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fr-FR" sz="1300" b="1" dirty="0">
                <a:solidFill>
                  <a:schemeClr val="bg2">
                    <a:lumMod val="10000"/>
                  </a:schemeClr>
                </a:solidFill>
              </a:rPr>
              <a:t>L’organisation de ces CU à l’aide d’un </a:t>
            </a:r>
            <a:r>
              <a:rPr lang="fr-FR" sz="1300" b="1" dirty="0" smtClean="0">
                <a:solidFill>
                  <a:schemeClr val="bg2">
                    <a:lumMod val="10000"/>
                  </a:schemeClr>
                </a:solidFill>
              </a:rPr>
              <a:t>OS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Etat du système | Avancement 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Etat </a:t>
            </a:r>
            <a:r>
              <a:rPr lang="fr-FR" dirty="0" smtClean="0"/>
              <a:t>du système au début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Partie PC</a:t>
            </a:r>
          </a:p>
          <a:p>
            <a:pPr lvl="1"/>
            <a:r>
              <a:rPr lang="fr-FR" dirty="0" err="1" smtClean="0"/>
              <a:t>ToDo</a:t>
            </a:r>
            <a:r>
              <a:rPr lang="fr-FR" dirty="0" smtClean="0"/>
              <a:t> List: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Interface graphique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Réception et décodage des trames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Codage et envoi des trames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Gestion des évènements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Recommencer la partie PC…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http://www.clipart-fr.com/data/icones/Applications/icones_0103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2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77" y="2636912"/>
            <a:ext cx="498939" cy="4989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76" y="2964250"/>
            <a:ext cx="498939" cy="4989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alider v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77" y="3615117"/>
            <a:ext cx="498939" cy="4989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f5cvi.perso.sfr.fr/img/annu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19" y="3356992"/>
            <a:ext cx="396937" cy="3969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f5cvi.perso.sfr.fr/img/annu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19" y="4005064"/>
            <a:ext cx="396937" cy="3969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-27890" y="6561354"/>
            <a:ext cx="8416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Organisation du système  |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Etat du système  - </a:t>
            </a:r>
            <a:r>
              <a:rPr lang="fr-FR" sz="1500" b="1" dirty="0">
                <a:solidFill>
                  <a:schemeClr val="bg2">
                    <a:lumMod val="10000"/>
                  </a:schemeClr>
                </a:solidFill>
              </a:rPr>
              <a:t>Partie </a:t>
            </a:r>
            <a:r>
              <a:rPr lang="fr-FR" sz="1500" b="1" dirty="0" smtClean="0">
                <a:solidFill>
                  <a:schemeClr val="bg2">
                    <a:lumMod val="10000"/>
                  </a:schemeClr>
                </a:solidFill>
              </a:rPr>
              <a:t>PC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| Avancement | </a:t>
            </a:r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Etat du projet à la fin | </a:t>
            </a:r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Conclusion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</TotalTime>
  <Words>1232</Words>
  <Application>Microsoft Office PowerPoint</Application>
  <PresentationFormat>Affichage à l'écran (4:3)</PresentationFormat>
  <Paragraphs>226</Paragraphs>
  <Slides>21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macro</vt:lpstr>
      <vt:lpstr>Réalisation d’un quadricoptère</vt:lpstr>
      <vt:lpstr>Introduction</vt:lpstr>
      <vt:lpstr>Sommaire</vt:lpstr>
      <vt:lpstr>1. Organisation du système</vt:lpstr>
      <vt:lpstr>Les différents sous-ensembles</vt:lpstr>
      <vt:lpstr>Les différents sous-ensembles</vt:lpstr>
      <vt:lpstr>Organisation des CUs à l’aide d’un OS</vt:lpstr>
      <vt:lpstr>Organisation des CUs à l’aide d’un OS</vt:lpstr>
      <vt:lpstr>2. Etat du système au début du projet</vt:lpstr>
      <vt:lpstr>Etat du système au début du projet</vt:lpstr>
      <vt:lpstr>3. Avancement du projet durant les 100h</vt:lpstr>
      <vt:lpstr>Avancement du projet durant les 100h</vt:lpstr>
      <vt:lpstr>Avancement du projet durant les 100h</vt:lpstr>
      <vt:lpstr>Avancement du projet durant les 100h</vt:lpstr>
      <vt:lpstr>Avancement du projet durant les 100h</vt:lpstr>
      <vt:lpstr>Avancement du projet durant les 100h</vt:lpstr>
      <vt:lpstr>Avancement du projet durant les 100h</vt:lpstr>
      <vt:lpstr>3. Etat du projet à la fin des 100h</vt:lpstr>
      <vt:lpstr>Etat du projet à la fin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</dc:title>
  <dc:creator>Harold</dc:creator>
  <cp:lastModifiedBy>Harold Ducept</cp:lastModifiedBy>
  <cp:revision>88</cp:revision>
  <dcterms:created xsi:type="dcterms:W3CDTF">2013-04-10T20:24:54Z</dcterms:created>
  <dcterms:modified xsi:type="dcterms:W3CDTF">2014-04-03T15:44:04Z</dcterms:modified>
</cp:coreProperties>
</file>