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8" r:id="rId5"/>
    <p:sldId id="259" r:id="rId6"/>
    <p:sldId id="260" r:id="rId7"/>
    <p:sldId id="261" r:id="rId8"/>
    <p:sldId id="263" r:id="rId9"/>
    <p:sldId id="264" r:id="rId10"/>
    <p:sldId id="265" r:id="rId11"/>
    <p:sldId id="266"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7397EBEA-AAA6-4E42-BD77-CA5AAC652DF0}">
          <p14:sldIdLst>
            <p14:sldId id="256"/>
            <p14:sldId id="262"/>
            <p14:sldId id="257"/>
            <p14:sldId id="258"/>
            <p14:sldId id="259"/>
            <p14:sldId id="260"/>
            <p14:sldId id="261"/>
            <p14:sldId id="263"/>
            <p14:sldId id="264"/>
            <p14:sldId id="265"/>
            <p14:sldId id="266"/>
            <p14:sldId id="268"/>
            <p14:sldId id="269"/>
            <p14:sldId id="270"/>
            <p14:sldId id="271"/>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7B3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2DE46-BE3D-4078-A544-F0D5847FDA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12A5CD-DBE8-4D8B-9070-863CDE04B8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FBB2043-834B-43A9-96F0-8A3153E92104}"/>
              </a:ext>
            </a:extLst>
          </p:cNvPr>
          <p:cNvSpPr>
            <a:spLocks noGrp="1"/>
          </p:cNvSpPr>
          <p:nvPr>
            <p:ph type="dt" sz="half" idx="10"/>
          </p:nvPr>
        </p:nvSpPr>
        <p:spPr/>
        <p:txBody>
          <a:bodyPr/>
          <a:lstStyle/>
          <a:p>
            <a:fld id="{BC732B49-0E56-4DF3-B2BC-1EBBAC874165}" type="datetimeFigureOut">
              <a:rPr lang="en-US" smtClean="0"/>
              <a:t>3/6/2025</a:t>
            </a:fld>
            <a:endParaRPr lang="en-US"/>
          </a:p>
        </p:txBody>
      </p:sp>
      <p:sp>
        <p:nvSpPr>
          <p:cNvPr id="5" name="Footer Placeholder 4">
            <a:extLst>
              <a:ext uri="{FF2B5EF4-FFF2-40B4-BE49-F238E27FC236}">
                <a16:creationId xmlns:a16="http://schemas.microsoft.com/office/drawing/2014/main" id="{0FA89D77-E015-42F4-A52E-69C5865569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2D2E3D-5099-4F6C-9629-1577167D89F9}"/>
              </a:ext>
            </a:extLst>
          </p:cNvPr>
          <p:cNvSpPr>
            <a:spLocks noGrp="1"/>
          </p:cNvSpPr>
          <p:nvPr>
            <p:ph type="sldNum" sz="quarter" idx="12"/>
          </p:nvPr>
        </p:nvSpPr>
        <p:spPr/>
        <p:txBody>
          <a:bodyPr/>
          <a:lstStyle/>
          <a:p>
            <a:fld id="{9D964887-012D-4201-B703-A464D3085AF4}" type="slidenum">
              <a:rPr lang="en-US" smtClean="0"/>
              <a:t>‹#›</a:t>
            </a:fld>
            <a:endParaRPr lang="en-US"/>
          </a:p>
        </p:txBody>
      </p:sp>
    </p:spTree>
    <p:extLst>
      <p:ext uri="{BB962C8B-B14F-4D97-AF65-F5344CB8AC3E}">
        <p14:creationId xmlns:p14="http://schemas.microsoft.com/office/powerpoint/2010/main" val="2294784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88F4D-9FC5-4923-AE96-61819E8CB5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314C8B-D3EE-465A-99E1-0147EA9955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8005AA-62C2-4156-AA3D-6A345CAB556B}"/>
              </a:ext>
            </a:extLst>
          </p:cNvPr>
          <p:cNvSpPr>
            <a:spLocks noGrp="1"/>
          </p:cNvSpPr>
          <p:nvPr>
            <p:ph type="dt" sz="half" idx="10"/>
          </p:nvPr>
        </p:nvSpPr>
        <p:spPr/>
        <p:txBody>
          <a:bodyPr/>
          <a:lstStyle/>
          <a:p>
            <a:fld id="{BC732B49-0E56-4DF3-B2BC-1EBBAC874165}" type="datetimeFigureOut">
              <a:rPr lang="en-US" smtClean="0"/>
              <a:t>3/6/2025</a:t>
            </a:fld>
            <a:endParaRPr lang="en-US"/>
          </a:p>
        </p:txBody>
      </p:sp>
      <p:sp>
        <p:nvSpPr>
          <p:cNvPr id="5" name="Footer Placeholder 4">
            <a:extLst>
              <a:ext uri="{FF2B5EF4-FFF2-40B4-BE49-F238E27FC236}">
                <a16:creationId xmlns:a16="http://schemas.microsoft.com/office/drawing/2014/main" id="{055881F8-04E8-4769-BA05-6596609D0E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ECCC95-B4F4-4D5E-9018-D86D9C53B5BD}"/>
              </a:ext>
            </a:extLst>
          </p:cNvPr>
          <p:cNvSpPr>
            <a:spLocks noGrp="1"/>
          </p:cNvSpPr>
          <p:nvPr>
            <p:ph type="sldNum" sz="quarter" idx="12"/>
          </p:nvPr>
        </p:nvSpPr>
        <p:spPr/>
        <p:txBody>
          <a:bodyPr/>
          <a:lstStyle/>
          <a:p>
            <a:fld id="{9D964887-012D-4201-B703-A464D3085AF4}" type="slidenum">
              <a:rPr lang="en-US" smtClean="0"/>
              <a:t>‹#›</a:t>
            </a:fld>
            <a:endParaRPr lang="en-US"/>
          </a:p>
        </p:txBody>
      </p:sp>
    </p:spTree>
    <p:extLst>
      <p:ext uri="{BB962C8B-B14F-4D97-AF65-F5344CB8AC3E}">
        <p14:creationId xmlns:p14="http://schemas.microsoft.com/office/powerpoint/2010/main" val="23775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474202-9275-4988-A204-F64D6EF97C8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92B1035-F051-4CAF-AC7D-530CF3CD8E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BB8706-488C-4BDA-AAD6-26B2035E6967}"/>
              </a:ext>
            </a:extLst>
          </p:cNvPr>
          <p:cNvSpPr>
            <a:spLocks noGrp="1"/>
          </p:cNvSpPr>
          <p:nvPr>
            <p:ph type="dt" sz="half" idx="10"/>
          </p:nvPr>
        </p:nvSpPr>
        <p:spPr/>
        <p:txBody>
          <a:bodyPr/>
          <a:lstStyle/>
          <a:p>
            <a:fld id="{BC732B49-0E56-4DF3-B2BC-1EBBAC874165}" type="datetimeFigureOut">
              <a:rPr lang="en-US" smtClean="0"/>
              <a:t>3/6/2025</a:t>
            </a:fld>
            <a:endParaRPr lang="en-US"/>
          </a:p>
        </p:txBody>
      </p:sp>
      <p:sp>
        <p:nvSpPr>
          <p:cNvPr id="5" name="Footer Placeholder 4">
            <a:extLst>
              <a:ext uri="{FF2B5EF4-FFF2-40B4-BE49-F238E27FC236}">
                <a16:creationId xmlns:a16="http://schemas.microsoft.com/office/drawing/2014/main" id="{0CB56F0A-9BF7-4771-82F5-091857E3A1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A7B7F2-C963-4A8F-A2DC-E038BBB1F7E0}"/>
              </a:ext>
            </a:extLst>
          </p:cNvPr>
          <p:cNvSpPr>
            <a:spLocks noGrp="1"/>
          </p:cNvSpPr>
          <p:nvPr>
            <p:ph type="sldNum" sz="quarter" idx="12"/>
          </p:nvPr>
        </p:nvSpPr>
        <p:spPr/>
        <p:txBody>
          <a:bodyPr/>
          <a:lstStyle/>
          <a:p>
            <a:fld id="{9D964887-012D-4201-B703-A464D3085AF4}" type="slidenum">
              <a:rPr lang="en-US" smtClean="0"/>
              <a:t>‹#›</a:t>
            </a:fld>
            <a:endParaRPr lang="en-US"/>
          </a:p>
        </p:txBody>
      </p:sp>
    </p:spTree>
    <p:extLst>
      <p:ext uri="{BB962C8B-B14F-4D97-AF65-F5344CB8AC3E}">
        <p14:creationId xmlns:p14="http://schemas.microsoft.com/office/powerpoint/2010/main" val="2986814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B42C9-074C-47E3-A597-2FCCBCB9BC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7449D8-B558-4A52-93B8-8192F145D4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5FC85E-927F-4AFE-B74A-2D1AD905E158}"/>
              </a:ext>
            </a:extLst>
          </p:cNvPr>
          <p:cNvSpPr>
            <a:spLocks noGrp="1"/>
          </p:cNvSpPr>
          <p:nvPr>
            <p:ph type="dt" sz="half" idx="10"/>
          </p:nvPr>
        </p:nvSpPr>
        <p:spPr/>
        <p:txBody>
          <a:bodyPr/>
          <a:lstStyle/>
          <a:p>
            <a:fld id="{BC732B49-0E56-4DF3-B2BC-1EBBAC874165}" type="datetimeFigureOut">
              <a:rPr lang="en-US" smtClean="0"/>
              <a:t>3/6/2025</a:t>
            </a:fld>
            <a:endParaRPr lang="en-US"/>
          </a:p>
        </p:txBody>
      </p:sp>
      <p:sp>
        <p:nvSpPr>
          <p:cNvPr id="5" name="Footer Placeholder 4">
            <a:extLst>
              <a:ext uri="{FF2B5EF4-FFF2-40B4-BE49-F238E27FC236}">
                <a16:creationId xmlns:a16="http://schemas.microsoft.com/office/drawing/2014/main" id="{BC905BDD-183F-412C-804A-C2879559B6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2A6F75-E5DC-41E2-A6B8-2E07AD13DCFA}"/>
              </a:ext>
            </a:extLst>
          </p:cNvPr>
          <p:cNvSpPr>
            <a:spLocks noGrp="1"/>
          </p:cNvSpPr>
          <p:nvPr>
            <p:ph type="sldNum" sz="quarter" idx="12"/>
          </p:nvPr>
        </p:nvSpPr>
        <p:spPr/>
        <p:txBody>
          <a:bodyPr/>
          <a:lstStyle/>
          <a:p>
            <a:fld id="{9D964887-012D-4201-B703-A464D3085AF4}" type="slidenum">
              <a:rPr lang="en-US" smtClean="0"/>
              <a:t>‹#›</a:t>
            </a:fld>
            <a:endParaRPr lang="en-US"/>
          </a:p>
        </p:txBody>
      </p:sp>
    </p:spTree>
    <p:extLst>
      <p:ext uri="{BB962C8B-B14F-4D97-AF65-F5344CB8AC3E}">
        <p14:creationId xmlns:p14="http://schemas.microsoft.com/office/powerpoint/2010/main" val="920501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EEAE6-8FF3-422A-A670-ECD0811F70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4F8606F-E00F-4272-AC90-450F73EA7D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0829C2-9F27-4D22-8FBD-80B510DDD705}"/>
              </a:ext>
            </a:extLst>
          </p:cNvPr>
          <p:cNvSpPr>
            <a:spLocks noGrp="1"/>
          </p:cNvSpPr>
          <p:nvPr>
            <p:ph type="dt" sz="half" idx="10"/>
          </p:nvPr>
        </p:nvSpPr>
        <p:spPr/>
        <p:txBody>
          <a:bodyPr/>
          <a:lstStyle/>
          <a:p>
            <a:fld id="{BC732B49-0E56-4DF3-B2BC-1EBBAC874165}" type="datetimeFigureOut">
              <a:rPr lang="en-US" smtClean="0"/>
              <a:t>3/6/2025</a:t>
            </a:fld>
            <a:endParaRPr lang="en-US"/>
          </a:p>
        </p:txBody>
      </p:sp>
      <p:sp>
        <p:nvSpPr>
          <p:cNvPr id="5" name="Footer Placeholder 4">
            <a:extLst>
              <a:ext uri="{FF2B5EF4-FFF2-40B4-BE49-F238E27FC236}">
                <a16:creationId xmlns:a16="http://schemas.microsoft.com/office/drawing/2014/main" id="{D85C4647-F6F6-47D6-9776-C3FC86A084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B94071-D80D-4C4C-B894-14825A834D45}"/>
              </a:ext>
            </a:extLst>
          </p:cNvPr>
          <p:cNvSpPr>
            <a:spLocks noGrp="1"/>
          </p:cNvSpPr>
          <p:nvPr>
            <p:ph type="sldNum" sz="quarter" idx="12"/>
          </p:nvPr>
        </p:nvSpPr>
        <p:spPr/>
        <p:txBody>
          <a:bodyPr/>
          <a:lstStyle/>
          <a:p>
            <a:fld id="{9D964887-012D-4201-B703-A464D3085AF4}" type="slidenum">
              <a:rPr lang="en-US" smtClean="0"/>
              <a:t>‹#›</a:t>
            </a:fld>
            <a:endParaRPr lang="en-US"/>
          </a:p>
        </p:txBody>
      </p:sp>
    </p:spTree>
    <p:extLst>
      <p:ext uri="{BB962C8B-B14F-4D97-AF65-F5344CB8AC3E}">
        <p14:creationId xmlns:p14="http://schemas.microsoft.com/office/powerpoint/2010/main" val="1160436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D44F2-FAEC-4616-95BD-745FC14173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CAD055-43AC-46B4-BA49-B378ACD3A2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E1BA83-9FE1-4AFE-A303-D8EEB3B5D8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684EC2-1300-485D-B6D6-2F7A919B97AF}"/>
              </a:ext>
            </a:extLst>
          </p:cNvPr>
          <p:cNvSpPr>
            <a:spLocks noGrp="1"/>
          </p:cNvSpPr>
          <p:nvPr>
            <p:ph type="dt" sz="half" idx="10"/>
          </p:nvPr>
        </p:nvSpPr>
        <p:spPr/>
        <p:txBody>
          <a:bodyPr/>
          <a:lstStyle/>
          <a:p>
            <a:fld id="{BC732B49-0E56-4DF3-B2BC-1EBBAC874165}" type="datetimeFigureOut">
              <a:rPr lang="en-US" smtClean="0"/>
              <a:t>3/6/2025</a:t>
            </a:fld>
            <a:endParaRPr lang="en-US"/>
          </a:p>
        </p:txBody>
      </p:sp>
      <p:sp>
        <p:nvSpPr>
          <p:cNvPr id="6" name="Footer Placeholder 5">
            <a:extLst>
              <a:ext uri="{FF2B5EF4-FFF2-40B4-BE49-F238E27FC236}">
                <a16:creationId xmlns:a16="http://schemas.microsoft.com/office/drawing/2014/main" id="{D55CFD9E-CF2D-444A-9148-E1D3C90B47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6ADD90-4A98-4E60-8390-A8B4E7A4AB5B}"/>
              </a:ext>
            </a:extLst>
          </p:cNvPr>
          <p:cNvSpPr>
            <a:spLocks noGrp="1"/>
          </p:cNvSpPr>
          <p:nvPr>
            <p:ph type="sldNum" sz="quarter" idx="12"/>
          </p:nvPr>
        </p:nvSpPr>
        <p:spPr/>
        <p:txBody>
          <a:bodyPr/>
          <a:lstStyle/>
          <a:p>
            <a:fld id="{9D964887-012D-4201-B703-A464D3085AF4}" type="slidenum">
              <a:rPr lang="en-US" smtClean="0"/>
              <a:t>‹#›</a:t>
            </a:fld>
            <a:endParaRPr lang="en-US"/>
          </a:p>
        </p:txBody>
      </p:sp>
    </p:spTree>
    <p:extLst>
      <p:ext uri="{BB962C8B-B14F-4D97-AF65-F5344CB8AC3E}">
        <p14:creationId xmlns:p14="http://schemas.microsoft.com/office/powerpoint/2010/main" val="2138838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C1D92-1A0F-4C59-B5CE-0440C12E32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1B8513-62C4-4C7E-A4F3-6598996EE4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D788BB-C05B-4A21-88DF-328C1207A9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FB8A8A-C8C8-4E9C-BFF2-F9DBFE97DE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2993F9-5B58-413D-89FA-5D9D5D55D9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7B2D4D-A512-41BE-82EF-6E8A9A2807E9}"/>
              </a:ext>
            </a:extLst>
          </p:cNvPr>
          <p:cNvSpPr>
            <a:spLocks noGrp="1"/>
          </p:cNvSpPr>
          <p:nvPr>
            <p:ph type="dt" sz="half" idx="10"/>
          </p:nvPr>
        </p:nvSpPr>
        <p:spPr/>
        <p:txBody>
          <a:bodyPr/>
          <a:lstStyle/>
          <a:p>
            <a:fld id="{BC732B49-0E56-4DF3-B2BC-1EBBAC874165}" type="datetimeFigureOut">
              <a:rPr lang="en-US" smtClean="0"/>
              <a:t>3/6/2025</a:t>
            </a:fld>
            <a:endParaRPr lang="en-US"/>
          </a:p>
        </p:txBody>
      </p:sp>
      <p:sp>
        <p:nvSpPr>
          <p:cNvPr id="8" name="Footer Placeholder 7">
            <a:extLst>
              <a:ext uri="{FF2B5EF4-FFF2-40B4-BE49-F238E27FC236}">
                <a16:creationId xmlns:a16="http://schemas.microsoft.com/office/drawing/2014/main" id="{F7A76CE4-B6E5-46D4-97E0-D44F7EAE376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A4E8BA-6D96-49A2-B6D1-6325EB31AC3D}"/>
              </a:ext>
            </a:extLst>
          </p:cNvPr>
          <p:cNvSpPr>
            <a:spLocks noGrp="1"/>
          </p:cNvSpPr>
          <p:nvPr>
            <p:ph type="sldNum" sz="quarter" idx="12"/>
          </p:nvPr>
        </p:nvSpPr>
        <p:spPr/>
        <p:txBody>
          <a:bodyPr/>
          <a:lstStyle/>
          <a:p>
            <a:fld id="{9D964887-012D-4201-B703-A464D3085AF4}" type="slidenum">
              <a:rPr lang="en-US" smtClean="0"/>
              <a:t>‹#›</a:t>
            </a:fld>
            <a:endParaRPr lang="en-US"/>
          </a:p>
        </p:txBody>
      </p:sp>
    </p:spTree>
    <p:extLst>
      <p:ext uri="{BB962C8B-B14F-4D97-AF65-F5344CB8AC3E}">
        <p14:creationId xmlns:p14="http://schemas.microsoft.com/office/powerpoint/2010/main" val="3323179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9C8EC-3525-4349-A027-BC8B2242D43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DB45CA9-9C94-4695-8C20-DE40A0BA17FB}"/>
              </a:ext>
            </a:extLst>
          </p:cNvPr>
          <p:cNvSpPr>
            <a:spLocks noGrp="1"/>
          </p:cNvSpPr>
          <p:nvPr>
            <p:ph type="dt" sz="half" idx="10"/>
          </p:nvPr>
        </p:nvSpPr>
        <p:spPr/>
        <p:txBody>
          <a:bodyPr/>
          <a:lstStyle/>
          <a:p>
            <a:fld id="{BC732B49-0E56-4DF3-B2BC-1EBBAC874165}" type="datetimeFigureOut">
              <a:rPr lang="en-US" smtClean="0"/>
              <a:t>3/6/2025</a:t>
            </a:fld>
            <a:endParaRPr lang="en-US"/>
          </a:p>
        </p:txBody>
      </p:sp>
      <p:sp>
        <p:nvSpPr>
          <p:cNvPr id="4" name="Footer Placeholder 3">
            <a:extLst>
              <a:ext uri="{FF2B5EF4-FFF2-40B4-BE49-F238E27FC236}">
                <a16:creationId xmlns:a16="http://schemas.microsoft.com/office/drawing/2014/main" id="{ADAB1293-00B6-4A90-967C-17CB11E02D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2A13BF-A458-4D9E-98A4-9F9C19F56ADF}"/>
              </a:ext>
            </a:extLst>
          </p:cNvPr>
          <p:cNvSpPr>
            <a:spLocks noGrp="1"/>
          </p:cNvSpPr>
          <p:nvPr>
            <p:ph type="sldNum" sz="quarter" idx="12"/>
          </p:nvPr>
        </p:nvSpPr>
        <p:spPr/>
        <p:txBody>
          <a:bodyPr/>
          <a:lstStyle/>
          <a:p>
            <a:fld id="{9D964887-012D-4201-B703-A464D3085AF4}" type="slidenum">
              <a:rPr lang="en-US" smtClean="0"/>
              <a:t>‹#›</a:t>
            </a:fld>
            <a:endParaRPr lang="en-US"/>
          </a:p>
        </p:txBody>
      </p:sp>
    </p:spTree>
    <p:extLst>
      <p:ext uri="{BB962C8B-B14F-4D97-AF65-F5344CB8AC3E}">
        <p14:creationId xmlns:p14="http://schemas.microsoft.com/office/powerpoint/2010/main" val="2168702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C5E0A2-0A40-4037-BAC9-0F911198F8B0}"/>
              </a:ext>
            </a:extLst>
          </p:cNvPr>
          <p:cNvSpPr>
            <a:spLocks noGrp="1"/>
          </p:cNvSpPr>
          <p:nvPr>
            <p:ph type="dt" sz="half" idx="10"/>
          </p:nvPr>
        </p:nvSpPr>
        <p:spPr/>
        <p:txBody>
          <a:bodyPr/>
          <a:lstStyle/>
          <a:p>
            <a:fld id="{BC732B49-0E56-4DF3-B2BC-1EBBAC874165}" type="datetimeFigureOut">
              <a:rPr lang="en-US" smtClean="0"/>
              <a:t>3/6/2025</a:t>
            </a:fld>
            <a:endParaRPr lang="en-US"/>
          </a:p>
        </p:txBody>
      </p:sp>
      <p:sp>
        <p:nvSpPr>
          <p:cNvPr id="3" name="Footer Placeholder 2">
            <a:extLst>
              <a:ext uri="{FF2B5EF4-FFF2-40B4-BE49-F238E27FC236}">
                <a16:creationId xmlns:a16="http://schemas.microsoft.com/office/drawing/2014/main" id="{09B4CF45-66D5-42CA-B2C5-DAD64C6968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2F41B34-5E58-409C-BAD7-B199FA4C89F1}"/>
              </a:ext>
            </a:extLst>
          </p:cNvPr>
          <p:cNvSpPr>
            <a:spLocks noGrp="1"/>
          </p:cNvSpPr>
          <p:nvPr>
            <p:ph type="sldNum" sz="quarter" idx="12"/>
          </p:nvPr>
        </p:nvSpPr>
        <p:spPr/>
        <p:txBody>
          <a:bodyPr/>
          <a:lstStyle/>
          <a:p>
            <a:fld id="{9D964887-012D-4201-B703-A464D3085AF4}" type="slidenum">
              <a:rPr lang="en-US" smtClean="0"/>
              <a:t>‹#›</a:t>
            </a:fld>
            <a:endParaRPr lang="en-US"/>
          </a:p>
        </p:txBody>
      </p:sp>
    </p:spTree>
    <p:extLst>
      <p:ext uri="{BB962C8B-B14F-4D97-AF65-F5344CB8AC3E}">
        <p14:creationId xmlns:p14="http://schemas.microsoft.com/office/powerpoint/2010/main" val="3032249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3F07A-D0F5-4584-871E-35BDE79972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4C8CEC9-2DF7-450B-BDF9-5E1D7095AE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95D212-EC64-4FFD-A2E1-76AA532FDB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DB6EBB-D8B1-49B6-BC10-DFDECD5F8DDF}"/>
              </a:ext>
            </a:extLst>
          </p:cNvPr>
          <p:cNvSpPr>
            <a:spLocks noGrp="1"/>
          </p:cNvSpPr>
          <p:nvPr>
            <p:ph type="dt" sz="half" idx="10"/>
          </p:nvPr>
        </p:nvSpPr>
        <p:spPr/>
        <p:txBody>
          <a:bodyPr/>
          <a:lstStyle/>
          <a:p>
            <a:fld id="{BC732B49-0E56-4DF3-B2BC-1EBBAC874165}" type="datetimeFigureOut">
              <a:rPr lang="en-US" smtClean="0"/>
              <a:t>3/6/2025</a:t>
            </a:fld>
            <a:endParaRPr lang="en-US"/>
          </a:p>
        </p:txBody>
      </p:sp>
      <p:sp>
        <p:nvSpPr>
          <p:cNvPr id="6" name="Footer Placeholder 5">
            <a:extLst>
              <a:ext uri="{FF2B5EF4-FFF2-40B4-BE49-F238E27FC236}">
                <a16:creationId xmlns:a16="http://schemas.microsoft.com/office/drawing/2014/main" id="{69AB127B-7F05-4F34-B8E0-3870CC37F2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A793B1-C9E5-4A47-8125-A02025B34C55}"/>
              </a:ext>
            </a:extLst>
          </p:cNvPr>
          <p:cNvSpPr>
            <a:spLocks noGrp="1"/>
          </p:cNvSpPr>
          <p:nvPr>
            <p:ph type="sldNum" sz="quarter" idx="12"/>
          </p:nvPr>
        </p:nvSpPr>
        <p:spPr/>
        <p:txBody>
          <a:bodyPr/>
          <a:lstStyle/>
          <a:p>
            <a:fld id="{9D964887-012D-4201-B703-A464D3085AF4}" type="slidenum">
              <a:rPr lang="en-US" smtClean="0"/>
              <a:t>‹#›</a:t>
            </a:fld>
            <a:endParaRPr lang="en-US"/>
          </a:p>
        </p:txBody>
      </p:sp>
    </p:spTree>
    <p:extLst>
      <p:ext uri="{BB962C8B-B14F-4D97-AF65-F5344CB8AC3E}">
        <p14:creationId xmlns:p14="http://schemas.microsoft.com/office/powerpoint/2010/main" val="3150285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1497C-D7CB-4D13-AA5E-8E2B62D213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86DF7EF-148C-4DFD-82DC-467E45A8D6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FE307C-9018-4333-ABFC-73F4938342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97BBAA-B5D6-4A99-A085-794930F2BC0B}"/>
              </a:ext>
            </a:extLst>
          </p:cNvPr>
          <p:cNvSpPr>
            <a:spLocks noGrp="1"/>
          </p:cNvSpPr>
          <p:nvPr>
            <p:ph type="dt" sz="half" idx="10"/>
          </p:nvPr>
        </p:nvSpPr>
        <p:spPr/>
        <p:txBody>
          <a:bodyPr/>
          <a:lstStyle/>
          <a:p>
            <a:fld id="{BC732B49-0E56-4DF3-B2BC-1EBBAC874165}" type="datetimeFigureOut">
              <a:rPr lang="en-US" smtClean="0"/>
              <a:t>3/6/2025</a:t>
            </a:fld>
            <a:endParaRPr lang="en-US"/>
          </a:p>
        </p:txBody>
      </p:sp>
      <p:sp>
        <p:nvSpPr>
          <p:cNvPr id="6" name="Footer Placeholder 5">
            <a:extLst>
              <a:ext uri="{FF2B5EF4-FFF2-40B4-BE49-F238E27FC236}">
                <a16:creationId xmlns:a16="http://schemas.microsoft.com/office/drawing/2014/main" id="{BF8288F3-B0DF-4331-9CB2-BA868461E3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9CC208-0A30-4D48-97F3-5A663CC65FEC}"/>
              </a:ext>
            </a:extLst>
          </p:cNvPr>
          <p:cNvSpPr>
            <a:spLocks noGrp="1"/>
          </p:cNvSpPr>
          <p:nvPr>
            <p:ph type="sldNum" sz="quarter" idx="12"/>
          </p:nvPr>
        </p:nvSpPr>
        <p:spPr/>
        <p:txBody>
          <a:bodyPr/>
          <a:lstStyle/>
          <a:p>
            <a:fld id="{9D964887-012D-4201-B703-A464D3085AF4}" type="slidenum">
              <a:rPr lang="en-US" smtClean="0"/>
              <a:t>‹#›</a:t>
            </a:fld>
            <a:endParaRPr lang="en-US"/>
          </a:p>
        </p:txBody>
      </p:sp>
    </p:spTree>
    <p:extLst>
      <p:ext uri="{BB962C8B-B14F-4D97-AF65-F5344CB8AC3E}">
        <p14:creationId xmlns:p14="http://schemas.microsoft.com/office/powerpoint/2010/main" val="718493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F42625-DEF0-4F88-B08A-9A996F987D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B61FBD-CF5E-49F4-B601-33A7693D22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03AC61-A0A9-4878-BAD0-F0344C7B49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732B49-0E56-4DF3-B2BC-1EBBAC874165}" type="datetimeFigureOut">
              <a:rPr lang="en-US" smtClean="0"/>
              <a:t>3/6/2025</a:t>
            </a:fld>
            <a:endParaRPr lang="en-US"/>
          </a:p>
        </p:txBody>
      </p:sp>
      <p:sp>
        <p:nvSpPr>
          <p:cNvPr id="5" name="Footer Placeholder 4">
            <a:extLst>
              <a:ext uri="{FF2B5EF4-FFF2-40B4-BE49-F238E27FC236}">
                <a16:creationId xmlns:a16="http://schemas.microsoft.com/office/drawing/2014/main" id="{6F857F86-A19A-445F-A030-0D6CEF4BA8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82209BA-B653-4281-B7B9-DA6E55AC8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964887-012D-4201-B703-A464D3085AF4}" type="slidenum">
              <a:rPr lang="en-US" smtClean="0"/>
              <a:t>‹#›</a:t>
            </a:fld>
            <a:endParaRPr lang="en-US"/>
          </a:p>
        </p:txBody>
      </p:sp>
    </p:spTree>
    <p:extLst>
      <p:ext uri="{BB962C8B-B14F-4D97-AF65-F5344CB8AC3E}">
        <p14:creationId xmlns:p14="http://schemas.microsoft.com/office/powerpoint/2010/main" val="17676305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B7B3D">
            <a:alpha val="8700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9293A-1E7F-4206-86F6-1EDA95E603F9}"/>
              </a:ext>
            </a:extLst>
          </p:cNvPr>
          <p:cNvSpPr>
            <a:spLocks noGrp="1"/>
          </p:cNvSpPr>
          <p:nvPr>
            <p:ph type="ctrTitle"/>
          </p:nvPr>
        </p:nvSpPr>
        <p:spPr>
          <a:xfrm>
            <a:off x="885371" y="319315"/>
            <a:ext cx="10595429" cy="2936648"/>
          </a:xfrm>
        </p:spPr>
        <p:txBody>
          <a:bodyPr>
            <a:normAutofit/>
          </a:bodyPr>
          <a:lstStyle/>
          <a:p>
            <a:endParaRPr lang="en-US" sz="4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801E1C5-3A1F-44A1-B6DE-20DC4650714E}"/>
              </a:ext>
            </a:extLst>
          </p:cNvPr>
          <p:cNvSpPr>
            <a:spLocks noGrp="1"/>
          </p:cNvSpPr>
          <p:nvPr>
            <p:ph type="subTitle" idx="1"/>
          </p:nvPr>
        </p:nvSpPr>
        <p:spPr/>
        <p:txBody>
          <a:bodyPr>
            <a:normAutofit fontScale="85000" lnSpcReduction="20000"/>
          </a:bodyPr>
          <a:lstStyle/>
          <a:p>
            <a:endParaRPr lang="en-GB" dirty="0"/>
          </a:p>
          <a:p>
            <a:r>
              <a:rPr lang="en-GB" sz="4400" dirty="0">
                <a:latin typeface="Times New Roman" panose="02020603050405020304" pitchFamily="18" charset="0"/>
                <a:cs typeface="Times New Roman" panose="02020603050405020304" pitchFamily="18" charset="0"/>
              </a:rPr>
              <a:t>CUSTOMER CHURN IN DIGITAL BANKING: A CASE STUDY OF BILLDESK BANK</a:t>
            </a:r>
            <a:endParaRPr lang="en-US" sz="4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766023B-7ADC-4BAE-A919-95A4B014E6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4285" y="319315"/>
            <a:ext cx="8955315" cy="2936647"/>
          </a:xfrm>
          <a:prstGeom prst="rect">
            <a:avLst/>
          </a:prstGeom>
        </p:spPr>
      </p:pic>
    </p:spTree>
    <p:extLst>
      <p:ext uri="{BB962C8B-B14F-4D97-AF65-F5344CB8AC3E}">
        <p14:creationId xmlns:p14="http://schemas.microsoft.com/office/powerpoint/2010/main" val="3495060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99968-58A0-4BDD-8BD9-F544D826D9FD}"/>
              </a:ext>
            </a:extLst>
          </p:cNvPr>
          <p:cNvSpPr>
            <a:spLocks noGrp="1"/>
          </p:cNvSpPr>
          <p:nvPr>
            <p:ph type="title"/>
          </p:nvPr>
        </p:nvSpPr>
        <p:spPr>
          <a:xfrm>
            <a:off x="188686" y="145142"/>
            <a:ext cx="11165114" cy="535895"/>
          </a:xfrm>
        </p:spPr>
        <p:txBody>
          <a:bodyPr>
            <a:normAutofit/>
          </a:bodyPr>
          <a:lstStyle/>
          <a:p>
            <a:r>
              <a:rPr lang="en-GB" sz="3200" dirty="0">
                <a:latin typeface="Times New Roman" panose="02020603050405020304" pitchFamily="18" charset="0"/>
                <a:cs typeface="Times New Roman" panose="02020603050405020304" pitchFamily="18" charset="0"/>
              </a:rPr>
              <a:t>Discovering and Presenting Insight</a:t>
            </a:r>
            <a:endParaRPr lang="en-US" sz="32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4F39F330-2488-4582-861E-A45151355894}"/>
              </a:ext>
            </a:extLst>
          </p:cNvPr>
          <p:cNvSpPr>
            <a:spLocks noGrp="1"/>
          </p:cNvSpPr>
          <p:nvPr>
            <p:ph sz="half" idx="2"/>
          </p:nvPr>
        </p:nvSpPr>
        <p:spPr>
          <a:xfrm>
            <a:off x="6172200" y="841829"/>
            <a:ext cx="5181600" cy="5058457"/>
          </a:xfrm>
        </p:spPr>
        <p:txBody>
          <a:bodyPr>
            <a:noAutofit/>
          </a:bodyPr>
          <a:lstStyle/>
          <a:p>
            <a:pPr>
              <a:lnSpc>
                <a:spcPct val="170000"/>
              </a:lnSpc>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Insight:</a:t>
            </a:r>
          </a:p>
          <a:p>
            <a:pPr marL="0" indent="0">
              <a:lnSpc>
                <a:spcPct val="170000"/>
              </a:lnSpc>
              <a:buNone/>
            </a:pPr>
            <a:r>
              <a:rPr lang="en-US" sz="1800" dirty="0">
                <a:latin typeface="Times New Roman" panose="02020603050405020304" pitchFamily="18" charset="0"/>
                <a:cs typeface="Times New Roman" panose="02020603050405020304" pitchFamily="18" charset="0"/>
              </a:rPr>
              <a:t>Analysis shows that inactive customers are the most at risk of churning. </a:t>
            </a:r>
          </a:p>
          <a:p>
            <a:pPr>
              <a:lnSpc>
                <a:spcPct val="170000"/>
              </a:lnSpc>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Causes</a:t>
            </a:r>
            <a:r>
              <a:rPr lang="en-US" sz="1800" dirty="0">
                <a:latin typeface="Times New Roman" panose="02020603050405020304" pitchFamily="18" charset="0"/>
                <a:cs typeface="Times New Roman" panose="02020603050405020304" pitchFamily="18" charset="0"/>
              </a:rPr>
              <a:t>:</a:t>
            </a:r>
          </a:p>
          <a:p>
            <a:pPr marL="0" indent="0">
              <a:lnSpc>
                <a:spcPct val="170000"/>
              </a:lnSpc>
              <a:buNone/>
            </a:pPr>
            <a:r>
              <a:rPr lang="en-US" sz="1800" dirty="0">
                <a:latin typeface="Times New Roman" panose="02020603050405020304" pitchFamily="18" charset="0"/>
                <a:cs typeface="Times New Roman" panose="02020603050405020304" pitchFamily="18" charset="0"/>
              </a:rPr>
              <a:t>Customers leave due to poor engagement, high fees, better competitor offers, and bad service. Some accounts were opened for one-time use and are no longer needed</a:t>
            </a:r>
          </a:p>
        </p:txBody>
      </p:sp>
      <p:pic>
        <p:nvPicPr>
          <p:cNvPr id="10" name="Content Placeholder 9">
            <a:extLst>
              <a:ext uri="{FF2B5EF4-FFF2-40B4-BE49-F238E27FC236}">
                <a16:creationId xmlns:a16="http://schemas.microsoft.com/office/drawing/2014/main" id="{C2E6983E-4BF0-464F-AFD5-230ED734DF3F}"/>
              </a:ext>
            </a:extLst>
          </p:cNvPr>
          <p:cNvPicPr>
            <a:picLocks noGrp="1" noChangeAspect="1"/>
          </p:cNvPicPr>
          <p:nvPr>
            <p:ph sz="half" idx="1"/>
          </p:nvPr>
        </p:nvPicPr>
        <p:blipFill>
          <a:blip r:embed="rId2"/>
          <a:stretch>
            <a:fillRect/>
          </a:stretch>
        </p:blipFill>
        <p:spPr>
          <a:xfrm>
            <a:off x="419101" y="1302658"/>
            <a:ext cx="5488213" cy="3588656"/>
          </a:xfrm>
        </p:spPr>
      </p:pic>
      <p:pic>
        <p:nvPicPr>
          <p:cNvPr id="5" name="Picture 4">
            <a:extLst>
              <a:ext uri="{FF2B5EF4-FFF2-40B4-BE49-F238E27FC236}">
                <a16:creationId xmlns:a16="http://schemas.microsoft.com/office/drawing/2014/main" id="{6842002A-301F-4190-B700-8AF1748A82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2918" y="246744"/>
            <a:ext cx="1087655" cy="837399"/>
          </a:xfrm>
          <a:prstGeom prst="rect">
            <a:avLst/>
          </a:prstGeom>
        </p:spPr>
      </p:pic>
    </p:spTree>
    <p:extLst>
      <p:ext uri="{BB962C8B-B14F-4D97-AF65-F5344CB8AC3E}">
        <p14:creationId xmlns:p14="http://schemas.microsoft.com/office/powerpoint/2010/main" val="1063500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89365BBB-D3BC-442E-975E-436C40D839D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p:blipFill>
        <p:spPr>
          <a:xfrm>
            <a:off x="838200" y="1251285"/>
            <a:ext cx="5025571" cy="4398744"/>
          </a:xfrm>
        </p:spPr>
      </p:pic>
      <p:sp>
        <p:nvSpPr>
          <p:cNvPr id="4" name="Content Placeholder 3">
            <a:extLst>
              <a:ext uri="{FF2B5EF4-FFF2-40B4-BE49-F238E27FC236}">
                <a16:creationId xmlns:a16="http://schemas.microsoft.com/office/drawing/2014/main" id="{7AE091CB-BAB1-45F7-B955-EAD248E6BFD3}"/>
              </a:ext>
            </a:extLst>
          </p:cNvPr>
          <p:cNvSpPr>
            <a:spLocks noGrp="1"/>
          </p:cNvSpPr>
          <p:nvPr>
            <p:ph sz="half" idx="2"/>
          </p:nvPr>
        </p:nvSpPr>
        <p:spPr>
          <a:xfrm>
            <a:off x="6172200" y="1074056"/>
            <a:ext cx="5181600" cy="5413829"/>
          </a:xfrm>
        </p:spPr>
        <p:txBody>
          <a:bodyPr>
            <a:normAutofit lnSpcReduction="10000"/>
          </a:bodyPr>
          <a:lstStyle/>
          <a:p>
            <a:pPr>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Insight:</a:t>
            </a:r>
          </a:p>
          <a:p>
            <a:pPr marL="0" indent="0">
              <a:lnSpc>
                <a:spcPct val="150000"/>
              </a:lnSpc>
              <a:buNone/>
            </a:pPr>
            <a:r>
              <a:rPr lang="en-US" sz="2000" dirty="0">
                <a:latin typeface="Times New Roman" panose="02020603050405020304" pitchFamily="18" charset="0"/>
                <a:cs typeface="Times New Roman" panose="02020603050405020304" pitchFamily="18" charset="0"/>
              </a:rPr>
              <a:t>Analysis shows that long term Customers (7 years and above) have the highest churn rate.</a:t>
            </a:r>
          </a:p>
          <a:p>
            <a:pPr>
              <a:lnSpc>
                <a:spcPct val="150000"/>
              </a:lnSpc>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Causes:</a:t>
            </a:r>
          </a:p>
          <a:p>
            <a:pPr marL="0" indent="0">
              <a:lnSpc>
                <a:spcPct val="150000"/>
              </a:lnSpc>
              <a:buNone/>
            </a:pPr>
            <a:r>
              <a:rPr lang="en-US" sz="2000" dirty="0">
                <a:latin typeface="Times New Roman" panose="02020603050405020304" pitchFamily="18" charset="0"/>
                <a:cs typeface="Times New Roman" panose="02020603050405020304" pitchFamily="18" charset="0"/>
              </a:rPr>
              <a:t>The fact that long-term customers have the highest churn rate suggests dissatisfaction even among those who have been with the bank for years. This could indicate issues with service quality, uncompetitive offerings, or unmet expectations. The bank should investigate why loyal customers are leaving.</a:t>
            </a:r>
          </a:p>
        </p:txBody>
      </p:sp>
      <p:pic>
        <p:nvPicPr>
          <p:cNvPr id="5" name="Picture 4">
            <a:extLst>
              <a:ext uri="{FF2B5EF4-FFF2-40B4-BE49-F238E27FC236}">
                <a16:creationId xmlns:a16="http://schemas.microsoft.com/office/drawing/2014/main" id="{835CD025-B453-4C98-AC27-24EACC16D1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2918" y="246744"/>
            <a:ext cx="1087655" cy="837399"/>
          </a:xfrm>
          <a:prstGeom prst="rect">
            <a:avLst/>
          </a:prstGeom>
        </p:spPr>
      </p:pic>
    </p:spTree>
    <p:extLst>
      <p:ext uri="{BB962C8B-B14F-4D97-AF65-F5344CB8AC3E}">
        <p14:creationId xmlns:p14="http://schemas.microsoft.com/office/powerpoint/2010/main" val="2356351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AE091CB-BAB1-45F7-B955-EAD248E6BFD3}"/>
              </a:ext>
            </a:extLst>
          </p:cNvPr>
          <p:cNvSpPr>
            <a:spLocks noGrp="1"/>
          </p:cNvSpPr>
          <p:nvPr>
            <p:ph sz="half" idx="2"/>
          </p:nvPr>
        </p:nvSpPr>
        <p:spPr>
          <a:xfrm>
            <a:off x="6172200" y="1074056"/>
            <a:ext cx="5181600" cy="5413829"/>
          </a:xfrm>
        </p:spPr>
        <p:txBody>
          <a:bodyPr>
            <a:normAutofit/>
          </a:bodyPr>
          <a:lstStyle/>
          <a:p>
            <a:pPr>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Insight:</a:t>
            </a:r>
          </a:p>
          <a:p>
            <a:pPr marL="0" indent="0">
              <a:lnSpc>
                <a:spcPct val="150000"/>
              </a:lnSpc>
              <a:buNone/>
            </a:pPr>
            <a:r>
              <a:rPr lang="en-US" sz="2000" dirty="0">
                <a:latin typeface="Times New Roman" panose="02020603050405020304" pitchFamily="18" charset="0"/>
                <a:cs typeface="Times New Roman" panose="02020603050405020304" pitchFamily="18" charset="0"/>
              </a:rPr>
              <a:t>Analysis shows that customers with poor credit score have the highest churn rate.</a:t>
            </a:r>
          </a:p>
          <a:p>
            <a:pPr marL="0" indent="0">
              <a:lnSpc>
                <a:spcPct val="150000"/>
              </a:lnSpc>
              <a:buNone/>
            </a:pPr>
            <a:r>
              <a:rPr lang="en-US" sz="2000" b="1" dirty="0">
                <a:latin typeface="Times New Roman" panose="02020603050405020304" pitchFamily="18" charset="0"/>
                <a:cs typeface="Times New Roman" panose="02020603050405020304" pitchFamily="18" charset="0"/>
              </a:rPr>
              <a:t>Causes: </a:t>
            </a:r>
            <a:r>
              <a:rPr lang="en-US" sz="2000" dirty="0">
                <a:latin typeface="Times New Roman" panose="02020603050405020304" pitchFamily="18" charset="0"/>
                <a:cs typeface="Times New Roman" panose="02020603050405020304" pitchFamily="18" charset="0"/>
              </a:rPr>
              <a:t>Customers with a poor credit score having the highest churn rate suggests they may be struggling financially.</a:t>
            </a:r>
          </a:p>
        </p:txBody>
      </p:sp>
      <p:pic>
        <p:nvPicPr>
          <p:cNvPr id="5" name="Picture 4">
            <a:extLst>
              <a:ext uri="{FF2B5EF4-FFF2-40B4-BE49-F238E27FC236}">
                <a16:creationId xmlns:a16="http://schemas.microsoft.com/office/drawing/2014/main" id="{67C5F63E-A01A-4DE2-9FC5-45E2EA4A4B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12918" y="246744"/>
            <a:ext cx="1087655" cy="837399"/>
          </a:xfrm>
          <a:prstGeom prst="rect">
            <a:avLst/>
          </a:prstGeom>
        </p:spPr>
      </p:pic>
      <p:pic>
        <p:nvPicPr>
          <p:cNvPr id="9" name="Content Placeholder 8">
            <a:extLst>
              <a:ext uri="{FF2B5EF4-FFF2-40B4-BE49-F238E27FC236}">
                <a16:creationId xmlns:a16="http://schemas.microsoft.com/office/drawing/2014/main" id="{CD74B244-6781-4690-90C5-258B51018733}"/>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745435" y="1261785"/>
            <a:ext cx="5181600" cy="3305660"/>
          </a:xfrm>
        </p:spPr>
      </p:pic>
    </p:spTree>
    <p:extLst>
      <p:ext uri="{BB962C8B-B14F-4D97-AF65-F5344CB8AC3E}">
        <p14:creationId xmlns:p14="http://schemas.microsoft.com/office/powerpoint/2010/main" val="1236512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AE091CB-BAB1-45F7-B955-EAD248E6BFD3}"/>
              </a:ext>
            </a:extLst>
          </p:cNvPr>
          <p:cNvSpPr>
            <a:spLocks noGrp="1"/>
          </p:cNvSpPr>
          <p:nvPr>
            <p:ph sz="half" idx="2"/>
          </p:nvPr>
        </p:nvSpPr>
        <p:spPr>
          <a:xfrm>
            <a:off x="6172200" y="1074056"/>
            <a:ext cx="5181600" cy="5413829"/>
          </a:xfrm>
        </p:spPr>
        <p:txBody>
          <a:bodyPr>
            <a:normAutofit/>
          </a:bodyPr>
          <a:lstStyle/>
          <a:p>
            <a:pPr>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Insight:</a:t>
            </a:r>
          </a:p>
          <a:p>
            <a:pPr marL="0" indent="0">
              <a:lnSpc>
                <a:spcPct val="150000"/>
              </a:lnSpc>
              <a:buNone/>
            </a:pPr>
            <a:r>
              <a:rPr lang="en-US" sz="2000" dirty="0">
                <a:latin typeface="Times New Roman" panose="02020603050405020304" pitchFamily="18" charset="0"/>
                <a:cs typeface="Times New Roman" panose="02020603050405020304" pitchFamily="18" charset="0"/>
              </a:rPr>
              <a:t>Analysis shows that Highly Engaged Customers (4 products users) and Moderate Customers (3 products users) have the lowest churn rates. </a:t>
            </a:r>
          </a:p>
          <a:p>
            <a:pPr marL="0" indent="0">
              <a:lnSpc>
                <a:spcPct val="150000"/>
              </a:lnSpc>
              <a:buNone/>
            </a:pPr>
            <a:r>
              <a:rPr lang="en-US" sz="2000" b="1" dirty="0">
                <a:latin typeface="Times New Roman" panose="02020603050405020304" pitchFamily="18" charset="0"/>
                <a:cs typeface="Times New Roman" panose="02020603050405020304" pitchFamily="18" charset="0"/>
              </a:rPr>
              <a:t>Causes: </a:t>
            </a:r>
            <a:r>
              <a:rPr lang="en-US" sz="2000" dirty="0">
                <a:latin typeface="Times New Roman" panose="02020603050405020304" pitchFamily="18" charset="0"/>
                <a:cs typeface="Times New Roman" panose="02020603050405020304" pitchFamily="18" charset="0"/>
              </a:rPr>
              <a:t>Low engagement and weak customer loyalty among single-service users. Customers with fewer products may find it easier to switch to competitors, while those using multiple products are more invested and less likely to leave</a:t>
            </a:r>
          </a:p>
          <a:p>
            <a:pPr marL="0" indent="0">
              <a:lnSpc>
                <a:spcPct val="150000"/>
              </a:lnSpc>
              <a:buNone/>
            </a:pP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A110CD2-B14E-4C3A-B673-A1FD1D972A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12918" y="246744"/>
            <a:ext cx="1087655" cy="837399"/>
          </a:xfrm>
          <a:prstGeom prst="rect">
            <a:avLst/>
          </a:prstGeom>
        </p:spPr>
      </p:pic>
      <p:pic>
        <p:nvPicPr>
          <p:cNvPr id="9" name="Content Placeholder 8">
            <a:extLst>
              <a:ext uri="{FF2B5EF4-FFF2-40B4-BE49-F238E27FC236}">
                <a16:creationId xmlns:a16="http://schemas.microsoft.com/office/drawing/2014/main" id="{4DA0B5A6-D8D3-4096-A826-3F7F8394DEC5}"/>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718930" y="1293719"/>
            <a:ext cx="5181600" cy="4576994"/>
          </a:xfrm>
        </p:spPr>
      </p:pic>
    </p:spTree>
    <p:extLst>
      <p:ext uri="{BB962C8B-B14F-4D97-AF65-F5344CB8AC3E}">
        <p14:creationId xmlns:p14="http://schemas.microsoft.com/office/powerpoint/2010/main" val="2700943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AE091CB-BAB1-45F7-B955-EAD248E6BFD3}"/>
              </a:ext>
            </a:extLst>
          </p:cNvPr>
          <p:cNvSpPr>
            <a:spLocks noGrp="1"/>
          </p:cNvSpPr>
          <p:nvPr>
            <p:ph sz="half" idx="2"/>
          </p:nvPr>
        </p:nvSpPr>
        <p:spPr>
          <a:xfrm>
            <a:off x="6172200" y="1074056"/>
            <a:ext cx="5181600" cy="5413829"/>
          </a:xfrm>
        </p:spPr>
        <p:txBody>
          <a:bodyPr>
            <a:normAutofit/>
          </a:bodyPr>
          <a:lstStyle/>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Insight:</a:t>
            </a:r>
          </a:p>
          <a:p>
            <a:pPr marL="0" indent="0">
              <a:lnSpc>
                <a:spcPct val="150000"/>
              </a:lnSpc>
              <a:buNone/>
            </a:pPr>
            <a:r>
              <a:rPr lang="en-US" sz="2000" dirty="0">
                <a:latin typeface="Times New Roman" panose="02020603050405020304" pitchFamily="18" charset="0"/>
                <a:cs typeface="Times New Roman" panose="02020603050405020304" pitchFamily="18" charset="0"/>
              </a:rPr>
              <a:t>Customers without a credit card are churning at a higher rate, suggesting that owning a credit card may be a factor in retention. </a:t>
            </a:r>
          </a:p>
          <a:p>
            <a:pPr marL="0" indent="0">
              <a:lnSpc>
                <a:spcPct val="150000"/>
              </a:lnSpc>
              <a:buNone/>
            </a:pPr>
            <a:r>
              <a:rPr lang="en-US" sz="2000" b="1" dirty="0">
                <a:latin typeface="Times New Roman" panose="02020603050405020304" pitchFamily="18" charset="0"/>
                <a:cs typeface="Times New Roman" panose="02020603050405020304" pitchFamily="18" charset="0"/>
              </a:rPr>
              <a:t>Causes: </a:t>
            </a:r>
            <a:r>
              <a:rPr lang="en-US" sz="2000" dirty="0">
                <a:latin typeface="Times New Roman" panose="02020603050405020304" pitchFamily="18" charset="0"/>
                <a:cs typeface="Times New Roman" panose="02020603050405020304" pitchFamily="18" charset="0"/>
              </a:rPr>
              <a:t>Customers without a credit card leave the bank more often because they have fewer benefits. </a:t>
            </a:r>
          </a:p>
        </p:txBody>
      </p:sp>
      <p:pic>
        <p:nvPicPr>
          <p:cNvPr id="5" name="Picture 4">
            <a:extLst>
              <a:ext uri="{FF2B5EF4-FFF2-40B4-BE49-F238E27FC236}">
                <a16:creationId xmlns:a16="http://schemas.microsoft.com/office/drawing/2014/main" id="{813A75B2-8FCA-4267-AF1F-F2894F981E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12918" y="246744"/>
            <a:ext cx="1087655" cy="837399"/>
          </a:xfrm>
          <a:prstGeom prst="rect">
            <a:avLst/>
          </a:prstGeom>
        </p:spPr>
      </p:pic>
      <p:pic>
        <p:nvPicPr>
          <p:cNvPr id="8" name="Content Placeholder 7">
            <a:extLst>
              <a:ext uri="{FF2B5EF4-FFF2-40B4-BE49-F238E27FC236}">
                <a16:creationId xmlns:a16="http://schemas.microsoft.com/office/drawing/2014/main" id="{4A19477E-17AB-4417-ACEA-2FC5D757621A}"/>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670159" y="1074056"/>
            <a:ext cx="5181600" cy="3287447"/>
          </a:xfrm>
        </p:spPr>
      </p:pic>
    </p:spTree>
    <p:extLst>
      <p:ext uri="{BB962C8B-B14F-4D97-AF65-F5344CB8AC3E}">
        <p14:creationId xmlns:p14="http://schemas.microsoft.com/office/powerpoint/2010/main" val="2823644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B0E1A-2629-4E48-9720-2C90088CD63F}"/>
              </a:ext>
            </a:extLst>
          </p:cNvPr>
          <p:cNvSpPr>
            <a:spLocks noGrp="1"/>
          </p:cNvSpPr>
          <p:nvPr>
            <p:ph type="title"/>
          </p:nvPr>
        </p:nvSpPr>
        <p:spPr>
          <a:xfrm>
            <a:off x="838200" y="195108"/>
            <a:ext cx="10515600" cy="613276"/>
          </a:xfrm>
        </p:spPr>
        <p:txBody>
          <a:bodyPr>
            <a:normAutofit fontScale="90000"/>
          </a:bodyPr>
          <a:lstStyle/>
          <a:p>
            <a:r>
              <a:rPr lang="en-US" dirty="0">
                <a:latin typeface="Times New Roman" panose="02020603050405020304" pitchFamily="18" charset="0"/>
                <a:cs typeface="Times New Roman" panose="02020603050405020304" pitchFamily="18" charset="0"/>
              </a:rPr>
              <a:t>Recommendations</a:t>
            </a:r>
          </a:p>
        </p:txBody>
      </p:sp>
      <p:sp>
        <p:nvSpPr>
          <p:cNvPr id="3" name="Content Placeholder 2">
            <a:extLst>
              <a:ext uri="{FF2B5EF4-FFF2-40B4-BE49-F238E27FC236}">
                <a16:creationId xmlns:a16="http://schemas.microsoft.com/office/drawing/2014/main" id="{F30C8BBB-154C-454B-A9E2-200685F6B949}"/>
              </a:ext>
            </a:extLst>
          </p:cNvPr>
          <p:cNvSpPr>
            <a:spLocks noGrp="1"/>
          </p:cNvSpPr>
          <p:nvPr>
            <p:ph idx="1"/>
          </p:nvPr>
        </p:nvSpPr>
        <p:spPr>
          <a:xfrm>
            <a:off x="838200" y="910285"/>
            <a:ext cx="10515600" cy="5751236"/>
          </a:xfrm>
        </p:spPr>
        <p:txBody>
          <a:bodyPr>
            <a:noAutofit/>
          </a:bodyPr>
          <a:lstStyle/>
          <a:p>
            <a:pPr>
              <a:lnSpc>
                <a:spcPct val="150000"/>
              </a:lnSpc>
            </a:pPr>
            <a:r>
              <a:rPr lang="en-US" sz="1750" dirty="0" err="1">
                <a:latin typeface="Times New Roman" panose="02020603050405020304" pitchFamily="18" charset="0"/>
                <a:cs typeface="Times New Roman" panose="02020603050405020304" pitchFamily="18" charset="0"/>
              </a:rPr>
              <a:t>BillDesk</a:t>
            </a:r>
            <a:r>
              <a:rPr lang="en-US" sz="1750" dirty="0">
                <a:latin typeface="Times New Roman" panose="02020603050405020304" pitchFamily="18" charset="0"/>
                <a:cs typeface="Times New Roman" panose="02020603050405020304" pitchFamily="18" charset="0"/>
              </a:rPr>
              <a:t> can implement targeted engagement strategies such as personalized offers, proactive communication, and loyalty programs to reactivate inactive accounts before they close.</a:t>
            </a:r>
          </a:p>
          <a:p>
            <a:pPr>
              <a:lnSpc>
                <a:spcPct val="150000"/>
              </a:lnSpc>
            </a:pPr>
            <a:r>
              <a:rPr lang="en-US" sz="1750" dirty="0">
                <a:latin typeface="Times New Roman" panose="02020603050405020304" pitchFamily="18" charset="0"/>
                <a:cs typeface="Times New Roman" panose="02020603050405020304" pitchFamily="18" charset="0"/>
              </a:rPr>
              <a:t>To retain long term customers, the bank should give better service, make products easier to use, lower fees, and offer rewards. Improving digital banking and using data to find and help unhappy customers can also reduce churn.</a:t>
            </a:r>
          </a:p>
          <a:p>
            <a:pPr>
              <a:lnSpc>
                <a:spcPct val="150000"/>
              </a:lnSpc>
            </a:pPr>
            <a:r>
              <a:rPr lang="en-US" sz="1750" dirty="0" err="1">
                <a:latin typeface="Times New Roman" panose="02020603050405020304" pitchFamily="18" charset="0"/>
                <a:cs typeface="Times New Roman" panose="02020603050405020304" pitchFamily="18" charset="0"/>
              </a:rPr>
              <a:t>BillDesk</a:t>
            </a:r>
            <a:r>
              <a:rPr lang="en-US" sz="1750" dirty="0">
                <a:latin typeface="Times New Roman" panose="02020603050405020304" pitchFamily="18" charset="0"/>
                <a:cs typeface="Times New Roman" panose="02020603050405020304" pitchFamily="18" charset="0"/>
              </a:rPr>
              <a:t> can introduce financial education programs, flexible loan repayment plans, and personalized financial advice to support customers with poor credit score, reducing their likelihood of leaving.</a:t>
            </a:r>
          </a:p>
          <a:p>
            <a:pPr>
              <a:lnSpc>
                <a:spcPct val="150000"/>
              </a:lnSpc>
            </a:pPr>
            <a:r>
              <a:rPr lang="en-US" sz="1750" dirty="0" err="1">
                <a:latin typeface="Times New Roman" panose="02020603050405020304" pitchFamily="18" charset="0"/>
                <a:cs typeface="Times New Roman" panose="02020603050405020304" pitchFamily="18" charset="0"/>
              </a:rPr>
              <a:t>BillDesk</a:t>
            </a:r>
            <a:r>
              <a:rPr lang="en-US" sz="1750" dirty="0">
                <a:latin typeface="Times New Roman" panose="02020603050405020304" pitchFamily="18" charset="0"/>
                <a:cs typeface="Times New Roman" panose="02020603050405020304" pitchFamily="18" charset="0"/>
              </a:rPr>
              <a:t> bank should analyze whether highly engaged customers feel they are not getting enough value or if competitors offer better services. Personalized offers, fee reductions, and loyalty benefits can help retain them.</a:t>
            </a:r>
          </a:p>
          <a:p>
            <a:pPr>
              <a:lnSpc>
                <a:spcPct val="150000"/>
              </a:lnSpc>
            </a:pPr>
            <a:r>
              <a:rPr lang="en-US" sz="1750" dirty="0" err="1">
                <a:latin typeface="Times New Roman" panose="02020603050405020304" pitchFamily="18" charset="0"/>
                <a:cs typeface="Times New Roman" panose="02020603050405020304" pitchFamily="18" charset="0"/>
              </a:rPr>
              <a:t>BillDesk</a:t>
            </a:r>
            <a:r>
              <a:rPr lang="en-US" sz="1750" dirty="0">
                <a:latin typeface="Times New Roman" panose="02020603050405020304" pitchFamily="18" charset="0"/>
                <a:cs typeface="Times New Roman" panose="02020603050405020304" pitchFamily="18" charset="0"/>
              </a:rPr>
              <a:t> bank can launch targeted campaigns to encourage non-credit card holders to apply for one by offering benefits such as lower fees, cashback, or interest-free periods.</a:t>
            </a:r>
          </a:p>
          <a:p>
            <a:pPr>
              <a:lnSpc>
                <a:spcPct val="150000"/>
              </a:lnSpc>
            </a:pPr>
            <a:r>
              <a:rPr lang="en-US" sz="1750" dirty="0">
                <a:latin typeface="Times New Roman" panose="02020603050405020304" pitchFamily="18" charset="0"/>
                <a:cs typeface="Times New Roman" panose="02020603050405020304" pitchFamily="18" charset="0"/>
              </a:rPr>
              <a:t>Encouraging customers to use multiple products can reduce churn rate</a:t>
            </a:r>
            <a:r>
              <a:rPr lang="en-US" sz="1800" dirty="0">
                <a:latin typeface="Times New Roman" panose="02020603050405020304" pitchFamily="18" charset="0"/>
                <a:cs typeface="Times New Roman" panose="02020603050405020304" pitchFamily="18" charset="0"/>
              </a:rPr>
              <a:t>. </a:t>
            </a:r>
            <a:endParaRPr lang="en-US" sz="1800" dirty="0"/>
          </a:p>
        </p:txBody>
      </p:sp>
      <p:pic>
        <p:nvPicPr>
          <p:cNvPr id="4" name="Picture 3">
            <a:extLst>
              <a:ext uri="{FF2B5EF4-FFF2-40B4-BE49-F238E27FC236}">
                <a16:creationId xmlns:a16="http://schemas.microsoft.com/office/drawing/2014/main" id="{13DEEC36-C42C-41AB-8676-2C007F1EB5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12918" y="246744"/>
            <a:ext cx="1087655" cy="837399"/>
          </a:xfrm>
          <a:prstGeom prst="rect">
            <a:avLst/>
          </a:prstGeom>
        </p:spPr>
      </p:pic>
    </p:spTree>
    <p:extLst>
      <p:ext uri="{BB962C8B-B14F-4D97-AF65-F5344CB8AC3E}">
        <p14:creationId xmlns:p14="http://schemas.microsoft.com/office/powerpoint/2010/main" val="2151404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25BFD3-B466-4932-94E3-D36719A15D21}"/>
              </a:ext>
            </a:extLst>
          </p:cNvPr>
          <p:cNvSpPr>
            <a:spLocks noGrp="1"/>
          </p:cNvSpPr>
          <p:nvPr>
            <p:ph idx="1"/>
          </p:nvPr>
        </p:nvSpPr>
        <p:spPr/>
        <p:txBody>
          <a:bodyPr anchor="ctr">
            <a:normAutofit/>
          </a:bodyPr>
          <a:lstStyle/>
          <a:p>
            <a:pPr marL="0" indent="0" algn="ctr">
              <a:buNone/>
            </a:pPr>
            <a:r>
              <a:rPr lang="en-US" sz="9600" i="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334380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98028-F378-4DA1-A52A-203BE78E601C}"/>
              </a:ext>
            </a:extLst>
          </p:cNvPr>
          <p:cNvSpPr>
            <a:spLocks noGrp="1"/>
          </p:cNvSpPr>
          <p:nvPr>
            <p:ph type="title"/>
          </p:nvPr>
        </p:nvSpPr>
        <p:spPr>
          <a:xfrm>
            <a:off x="838200" y="275772"/>
            <a:ext cx="10515600" cy="711200"/>
          </a:xfrm>
        </p:spPr>
        <p:txBody>
          <a:bodyPr>
            <a:normAutofit/>
          </a:bodyPr>
          <a:lstStyle/>
          <a:p>
            <a:r>
              <a:rPr lang="en-GB" sz="3200" b="1" dirty="0">
                <a:latin typeface="Times New Roman" panose="02020603050405020304" pitchFamily="18" charset="0"/>
                <a:cs typeface="Times New Roman" panose="02020603050405020304" pitchFamily="18" charset="0"/>
              </a:rPr>
              <a:t>Table of content</a:t>
            </a:r>
            <a:endParaRPr lang="en-US"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DD1918C-FA1B-4C34-8A98-F39A066B069A}"/>
              </a:ext>
            </a:extLst>
          </p:cNvPr>
          <p:cNvSpPr>
            <a:spLocks noGrp="1"/>
          </p:cNvSpPr>
          <p:nvPr>
            <p:ph idx="1"/>
          </p:nvPr>
        </p:nvSpPr>
        <p:spPr>
          <a:xfrm>
            <a:off x="838200" y="986972"/>
            <a:ext cx="10515600" cy="5283199"/>
          </a:xfrm>
        </p:spPr>
        <p:txBody>
          <a:bodyPr>
            <a:normAutofit lnSpcReduction="10000"/>
          </a:bodyPr>
          <a:lstStyle/>
          <a:p>
            <a:pPr>
              <a:lnSpc>
                <a:spcPct val="150000"/>
              </a:lnSpc>
              <a:buFont typeface="Wingdings" panose="05000000000000000000" pitchFamily="2" charset="2"/>
              <a:buChar char="Ø"/>
            </a:pPr>
            <a:r>
              <a:rPr lang="en-GB" dirty="0"/>
              <a:t> </a:t>
            </a:r>
            <a:r>
              <a:rPr lang="en-GB" sz="2000" dirty="0">
                <a:latin typeface="Times New Roman" panose="02020603050405020304" pitchFamily="18" charset="0"/>
                <a:cs typeface="Times New Roman" panose="02020603050405020304" pitchFamily="18" charset="0"/>
              </a:rPr>
              <a:t>Title Page</a:t>
            </a:r>
          </a:p>
          <a:p>
            <a:pPr>
              <a:lnSpc>
                <a:spcPct val="150000"/>
              </a:lnSpc>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 Table of content</a:t>
            </a:r>
          </a:p>
          <a:p>
            <a:pPr>
              <a:lnSpc>
                <a:spcPct val="150000"/>
              </a:lnSpc>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 Names of Group Member</a:t>
            </a:r>
          </a:p>
          <a:p>
            <a:pPr>
              <a:lnSpc>
                <a:spcPct val="150000"/>
              </a:lnSpc>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 Introduction</a:t>
            </a:r>
          </a:p>
          <a:p>
            <a:pPr>
              <a:lnSpc>
                <a:spcPct val="150000"/>
              </a:lnSpc>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Project Description</a:t>
            </a:r>
          </a:p>
          <a:p>
            <a:pPr>
              <a:lnSpc>
                <a:spcPct val="150000"/>
              </a:lnSpc>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 Data Description </a:t>
            </a:r>
          </a:p>
          <a:p>
            <a:pPr>
              <a:lnSpc>
                <a:spcPct val="150000"/>
              </a:lnSpc>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 Dashboard Overview</a:t>
            </a:r>
          </a:p>
          <a:p>
            <a:pPr>
              <a:lnSpc>
                <a:spcPct val="150000"/>
              </a:lnSpc>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 Discovering and Presenting Insight</a:t>
            </a:r>
          </a:p>
          <a:p>
            <a:pPr>
              <a:lnSpc>
                <a:spcPct val="150000"/>
              </a:lnSpc>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 Actionable Recommendation</a:t>
            </a:r>
          </a:p>
          <a:p>
            <a:pPr>
              <a:buFont typeface="Wingdings" panose="05000000000000000000" pitchFamily="2" charset="2"/>
              <a:buChar char="Ø"/>
            </a:pPr>
            <a:endParaRPr lang="en-GB"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p>
        </p:txBody>
      </p:sp>
      <p:pic>
        <p:nvPicPr>
          <p:cNvPr id="4" name="Picture 3">
            <a:extLst>
              <a:ext uri="{FF2B5EF4-FFF2-40B4-BE49-F238E27FC236}">
                <a16:creationId xmlns:a16="http://schemas.microsoft.com/office/drawing/2014/main" id="{BCCBA73D-0CA3-4809-836D-2DA82B50DD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12918" y="246744"/>
            <a:ext cx="1087655" cy="837399"/>
          </a:xfrm>
          <a:prstGeom prst="rect">
            <a:avLst/>
          </a:prstGeom>
        </p:spPr>
      </p:pic>
    </p:spTree>
    <p:extLst>
      <p:ext uri="{BB962C8B-B14F-4D97-AF65-F5344CB8AC3E}">
        <p14:creationId xmlns:p14="http://schemas.microsoft.com/office/powerpoint/2010/main" val="1334830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1C62B-6F83-4D4D-95E1-0C5BD66B100C}"/>
              </a:ext>
            </a:extLst>
          </p:cNvPr>
          <p:cNvSpPr>
            <a:spLocks noGrp="1"/>
          </p:cNvSpPr>
          <p:nvPr>
            <p:ph type="title"/>
          </p:nvPr>
        </p:nvSpPr>
        <p:spPr>
          <a:xfrm>
            <a:off x="838200" y="365126"/>
            <a:ext cx="10515600" cy="1086304"/>
          </a:xfrm>
        </p:spPr>
        <p:txBody>
          <a:bodyPr/>
          <a:lstStyle/>
          <a:p>
            <a:r>
              <a:rPr lang="en-GB" dirty="0">
                <a:latin typeface="Times New Roman" panose="02020603050405020304" pitchFamily="18" charset="0"/>
                <a:cs typeface="Times New Roman" panose="02020603050405020304" pitchFamily="18" charset="0"/>
              </a:rPr>
              <a:t>GROUP MEMBERS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65AAE8E-54F1-4BAD-85A2-A1F3EA9F3090}"/>
              </a:ext>
            </a:extLst>
          </p:cNvPr>
          <p:cNvSpPr>
            <a:spLocks noGrp="1"/>
          </p:cNvSpPr>
          <p:nvPr>
            <p:ph idx="1"/>
          </p:nvPr>
        </p:nvSpPr>
        <p:spPr>
          <a:xfrm>
            <a:off x="838200" y="1451430"/>
            <a:ext cx="10515600" cy="4725533"/>
          </a:xfrm>
        </p:spPr>
        <p:txBody>
          <a:bodyPr/>
          <a:lstStyle/>
          <a:p>
            <a:pPr>
              <a:lnSpc>
                <a:spcPct val="150000"/>
              </a:lnSpc>
            </a:pPr>
            <a:r>
              <a:rPr lang="en-GB" dirty="0">
                <a:latin typeface="Times New Roman" panose="02020603050405020304" pitchFamily="18" charset="0"/>
                <a:cs typeface="Times New Roman" panose="02020603050405020304" pitchFamily="18" charset="0"/>
              </a:rPr>
              <a:t>OLOYEDE OLUGBENGA OLOYEDE</a:t>
            </a:r>
          </a:p>
          <a:p>
            <a:pPr>
              <a:lnSpc>
                <a:spcPct val="150000"/>
              </a:lnSpc>
            </a:pPr>
            <a:r>
              <a:rPr lang="en-GB" dirty="0">
                <a:latin typeface="Times New Roman" panose="02020603050405020304" pitchFamily="18" charset="0"/>
                <a:cs typeface="Times New Roman" panose="02020603050405020304" pitchFamily="18" charset="0"/>
              </a:rPr>
              <a:t>ABDULAZEEZ TESLIMAH OMOBOLANLE</a:t>
            </a:r>
          </a:p>
          <a:p>
            <a:pPr>
              <a:lnSpc>
                <a:spcPct val="150000"/>
              </a:lnSpc>
            </a:pPr>
            <a:r>
              <a:rPr lang="en-US" dirty="0">
                <a:latin typeface="Times New Roman" panose="02020603050405020304" pitchFamily="18" charset="0"/>
                <a:cs typeface="Times New Roman" panose="02020603050405020304" pitchFamily="18" charset="0"/>
              </a:rPr>
              <a:t>TIETIE MARY BOLUWATIFE</a:t>
            </a:r>
          </a:p>
          <a:p>
            <a:pPr>
              <a:lnSpc>
                <a:spcPct val="150000"/>
              </a:lnSpc>
            </a:pPr>
            <a:r>
              <a:rPr lang="en-US" dirty="0">
                <a:latin typeface="Times New Roman" panose="02020603050405020304" pitchFamily="18" charset="0"/>
                <a:cs typeface="Times New Roman" panose="02020603050405020304" pitchFamily="18" charset="0"/>
              </a:rPr>
              <a:t>YISA TAIWO</a:t>
            </a:r>
          </a:p>
          <a:p>
            <a:pPr>
              <a:lnSpc>
                <a:spcPct val="150000"/>
              </a:lnSpc>
            </a:pPr>
            <a:r>
              <a:rPr lang="en-US" dirty="0">
                <a:latin typeface="Times New Roman" panose="02020603050405020304" pitchFamily="18" charset="0"/>
                <a:cs typeface="Times New Roman" panose="02020603050405020304" pitchFamily="18" charset="0"/>
              </a:rPr>
              <a:t>IBRAHIM JAAFAR OLAMILEKAN</a:t>
            </a:r>
          </a:p>
        </p:txBody>
      </p:sp>
      <p:pic>
        <p:nvPicPr>
          <p:cNvPr id="4" name="Picture 3">
            <a:extLst>
              <a:ext uri="{FF2B5EF4-FFF2-40B4-BE49-F238E27FC236}">
                <a16:creationId xmlns:a16="http://schemas.microsoft.com/office/drawing/2014/main" id="{7F828F20-4C9B-487F-A84E-6256A8099A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12918" y="246744"/>
            <a:ext cx="1087655" cy="837399"/>
          </a:xfrm>
          <a:prstGeom prst="rect">
            <a:avLst/>
          </a:prstGeom>
        </p:spPr>
      </p:pic>
    </p:spTree>
    <p:extLst>
      <p:ext uri="{BB962C8B-B14F-4D97-AF65-F5344CB8AC3E}">
        <p14:creationId xmlns:p14="http://schemas.microsoft.com/office/powerpoint/2010/main" val="1387266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t="-14000" b="-1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FE942-CA86-447E-8CC2-173B4BAE886D}"/>
              </a:ext>
            </a:extLst>
          </p:cNvPr>
          <p:cNvSpPr>
            <a:spLocks noGrp="1"/>
          </p:cNvSpPr>
          <p:nvPr>
            <p:ph type="title"/>
          </p:nvPr>
        </p:nvSpPr>
        <p:spPr>
          <a:xfrm>
            <a:off x="838200" y="232229"/>
            <a:ext cx="10515600" cy="1277257"/>
          </a:xfrm>
        </p:spPr>
        <p:txBody>
          <a:bodyPr/>
          <a:lstStyle/>
          <a:p>
            <a:r>
              <a:rPr lang="en-GB" dirty="0">
                <a:latin typeface="Times New Roman" panose="02020603050405020304" pitchFamily="18" charset="0"/>
                <a:cs typeface="Times New Roman" panose="02020603050405020304" pitchFamily="18" charset="0"/>
              </a:rPr>
              <a:t> </a:t>
            </a:r>
            <a:r>
              <a:rPr lang="en-GB" i="1" dirty="0">
                <a:latin typeface="Times New Roman" panose="02020603050405020304" pitchFamily="18" charset="0"/>
                <a:cs typeface="Times New Roman" panose="02020603050405020304" pitchFamily="18" charset="0"/>
              </a:rPr>
              <a:t>INTRODUCTION</a:t>
            </a:r>
            <a:endParaRPr lang="en-US"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7FADEEA-1ACD-4D41-B6E6-548241FC7566}"/>
              </a:ext>
            </a:extLst>
          </p:cNvPr>
          <p:cNvSpPr>
            <a:spLocks noGrp="1"/>
          </p:cNvSpPr>
          <p:nvPr>
            <p:ph idx="1"/>
          </p:nvPr>
        </p:nvSpPr>
        <p:spPr>
          <a:xfrm>
            <a:off x="838200" y="1509486"/>
            <a:ext cx="10515600" cy="4667477"/>
          </a:xfrm>
        </p:spPr>
        <p:txBody>
          <a:bodyPr>
            <a:normAutofit fontScale="77500" lnSpcReduction="20000"/>
          </a:bodyPr>
          <a:lstStyle/>
          <a:p>
            <a:pPr marL="0" indent="0">
              <a:lnSpc>
                <a:spcPct val="150000"/>
              </a:lnSpc>
              <a:buNone/>
            </a:pPr>
            <a:r>
              <a:rPr lang="en-US" sz="2600" dirty="0">
                <a:latin typeface="Times New Roman" panose="02020603050405020304" pitchFamily="18" charset="0"/>
                <a:cs typeface="Times New Roman" panose="02020603050405020304" pitchFamily="18" charset="0"/>
              </a:rPr>
              <a:t>This project focuses on </a:t>
            </a:r>
            <a:r>
              <a:rPr lang="en-US" sz="2600" b="1" dirty="0">
                <a:latin typeface="Times New Roman" panose="02020603050405020304" pitchFamily="18" charset="0"/>
                <a:cs typeface="Times New Roman" panose="02020603050405020304" pitchFamily="18" charset="0"/>
              </a:rPr>
              <a:t>BillDesk Bank </a:t>
            </a:r>
            <a:r>
              <a:rPr lang="en-US" sz="2600" dirty="0">
                <a:latin typeface="Times New Roman" panose="02020603050405020304" pitchFamily="18" charset="0"/>
                <a:cs typeface="Times New Roman" panose="02020603050405020304" pitchFamily="18" charset="0"/>
              </a:rPr>
              <a:t>Customer Churn Dataset to analyse customer behavior and predict churn, which refers to the phenomenon of customers leaving a service or business. Customer retention is critical for businesses like banks, where acquiring new customers often costs more than retaining existing ones. Understanding the </a:t>
            </a:r>
            <a:r>
              <a:rPr lang="en-US" dirty="0">
                <a:latin typeface="Times New Roman" panose="02020603050405020304" pitchFamily="18" charset="0"/>
                <a:cs typeface="Times New Roman" panose="02020603050405020304" pitchFamily="18" charset="0"/>
              </a:rPr>
              <a:t>factors</a:t>
            </a:r>
            <a:r>
              <a:rPr lang="en-US" sz="2600" dirty="0">
                <a:latin typeface="Times New Roman" panose="02020603050405020304" pitchFamily="18" charset="0"/>
                <a:cs typeface="Times New Roman" panose="02020603050405020304" pitchFamily="18" charset="0"/>
              </a:rPr>
              <a:t> that contribute to customer churn can help banks make informed decisions, enhance customer service, and implement strategies to reduce churn.</a:t>
            </a:r>
          </a:p>
          <a:p>
            <a:pPr marL="0" indent="0">
              <a:lnSpc>
                <a:spcPct val="150000"/>
              </a:lnSpc>
              <a:buNone/>
            </a:pPr>
            <a:r>
              <a:rPr lang="en-US" sz="2600" b="1" dirty="0">
                <a:latin typeface="Times New Roman" panose="02020603050405020304" pitchFamily="18" charset="0"/>
                <a:cs typeface="Times New Roman" panose="02020603050405020304" pitchFamily="18" charset="0"/>
              </a:rPr>
              <a:t>BillDesk</a:t>
            </a:r>
            <a:r>
              <a:rPr lang="en-US" sz="2600" dirty="0">
                <a:latin typeface="Times New Roman" panose="02020603050405020304" pitchFamily="18" charset="0"/>
                <a:cs typeface="Times New Roman" panose="02020603050405020304" pitchFamily="18" charset="0"/>
              </a:rPr>
              <a:t> is a leading Indian payment gateway and financial technology company founded in 2000 by M.N. </a:t>
            </a:r>
            <a:r>
              <a:rPr lang="en-US" sz="2600" dirty="0" err="1">
                <a:latin typeface="Times New Roman" panose="02020603050405020304" pitchFamily="18" charset="0"/>
                <a:cs typeface="Times New Roman" panose="02020603050405020304" pitchFamily="18" charset="0"/>
              </a:rPr>
              <a:t>Srinivasu</a:t>
            </a:r>
            <a:r>
              <a:rPr lang="en-US" sz="2600" dirty="0">
                <a:latin typeface="Times New Roman" panose="02020603050405020304" pitchFamily="18" charset="0"/>
                <a:cs typeface="Times New Roman" panose="02020603050405020304" pitchFamily="18" charset="0"/>
              </a:rPr>
              <a:t>, Ajay Kaushal, and Karthik Ganapathy. They provides online payment solutions for businesses and individuals of all sizes to help them accelerate their growth and digital transformation. They operates in several regions. However, this analysis focuses on three major countries namely; France, Spain and Germany</a:t>
            </a:r>
            <a:endParaRPr lang="en-GB"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B73F18A-2A54-4784-A77F-54346C8DB3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2918" y="246744"/>
            <a:ext cx="1087655" cy="837399"/>
          </a:xfrm>
          <a:prstGeom prst="rect">
            <a:avLst/>
          </a:prstGeom>
        </p:spPr>
      </p:pic>
    </p:spTree>
    <p:extLst>
      <p:ext uri="{BB962C8B-B14F-4D97-AF65-F5344CB8AC3E}">
        <p14:creationId xmlns:p14="http://schemas.microsoft.com/office/powerpoint/2010/main" val="269392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EEE24-07BE-411A-A997-2022D3A9D10F}"/>
              </a:ext>
            </a:extLst>
          </p:cNvPr>
          <p:cNvSpPr>
            <a:spLocks noGrp="1"/>
          </p:cNvSpPr>
          <p:nvPr>
            <p:ph type="title"/>
          </p:nvPr>
        </p:nvSpPr>
        <p:spPr>
          <a:xfrm>
            <a:off x="838200" y="246744"/>
            <a:ext cx="10515600" cy="1001486"/>
          </a:xfrm>
        </p:spPr>
        <p:txBody>
          <a:bodyPr/>
          <a:lstStyle/>
          <a:p>
            <a:r>
              <a:rPr lang="en-GB" dirty="0">
                <a:latin typeface="Times New Roman" panose="02020603050405020304" pitchFamily="18" charset="0"/>
                <a:cs typeface="Times New Roman" panose="02020603050405020304" pitchFamily="18" charset="0"/>
              </a:rPr>
              <a:t>PROJECT DESCRIPTION</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FDA5C3F-97E2-403B-80C1-2EB624C2DE32}"/>
              </a:ext>
            </a:extLst>
          </p:cNvPr>
          <p:cNvSpPr>
            <a:spLocks noGrp="1"/>
          </p:cNvSpPr>
          <p:nvPr>
            <p:ph idx="1"/>
          </p:nvPr>
        </p:nvSpPr>
        <p:spPr>
          <a:xfrm>
            <a:off x="838200" y="1248230"/>
            <a:ext cx="10515600" cy="5363026"/>
          </a:xfrm>
        </p:spPr>
        <p:txBody>
          <a:bodyPr>
            <a:normAutofit fontScale="92500"/>
          </a:bodyPr>
          <a:lstStyle/>
          <a:p>
            <a:pPr marL="0" indent="0">
              <a:lnSpc>
                <a:spcPct val="150000"/>
              </a:lnSpc>
              <a:buNone/>
            </a:pPr>
            <a:r>
              <a:rPr lang="en-US" sz="2200" dirty="0">
                <a:latin typeface="Times New Roman" panose="02020603050405020304" pitchFamily="18" charset="0"/>
                <a:cs typeface="Times New Roman" panose="02020603050405020304" pitchFamily="18" charset="0"/>
              </a:rPr>
              <a:t>The dataset consists of key information about  BillDesk customers. The primary goal of this analysis is to:	</a:t>
            </a:r>
          </a:p>
          <a:p>
            <a:pPr marL="514350" indent="-514350">
              <a:lnSpc>
                <a:spcPct val="150000"/>
              </a:lnSpc>
              <a:buAutoNum type="arabicPeriod"/>
            </a:pPr>
            <a:r>
              <a:rPr lang="en-US" sz="2200" dirty="0">
                <a:latin typeface="Times New Roman" panose="02020603050405020304" pitchFamily="18" charset="0"/>
                <a:cs typeface="Times New Roman" panose="02020603050405020304" pitchFamily="18" charset="0"/>
              </a:rPr>
              <a:t>Understand customer demographics and behavior: By analyzing the dataset, we can identify patterns in the data that are associated with customers who stay against those who leave.</a:t>
            </a:r>
          </a:p>
          <a:p>
            <a:pPr marL="514350" indent="-514350">
              <a:lnSpc>
                <a:spcPct val="150000"/>
              </a:lnSpc>
              <a:buAutoNum type="arabicPeriod"/>
            </a:pPr>
            <a:r>
              <a:rPr lang="en-US" sz="2200" dirty="0">
                <a:latin typeface="Times New Roman" panose="02020603050405020304" pitchFamily="18" charset="0"/>
                <a:cs typeface="Times New Roman" panose="02020603050405020304" pitchFamily="18" charset="0"/>
              </a:rPr>
              <a:t>Identify factors influencing churn: Factors like customer age, credit score, and activity status are analyzed to find correlations with customer churn.</a:t>
            </a:r>
          </a:p>
          <a:p>
            <a:pPr marL="514350" indent="-514350">
              <a:lnSpc>
                <a:spcPct val="150000"/>
              </a:lnSpc>
              <a:buAutoNum type="arabicPeriod"/>
            </a:pPr>
            <a:r>
              <a:rPr lang="en-US" sz="2200" dirty="0">
                <a:latin typeface="Times New Roman" panose="02020603050405020304" pitchFamily="18" charset="0"/>
                <a:cs typeface="Times New Roman" panose="02020603050405020304" pitchFamily="18" charset="0"/>
              </a:rPr>
              <a:t>Recommend strategies: Based on the insights gained, we will suggest strategies to improve customer retention. This presentation will walk through the findings from the dataset analysis, highlighting important factors contributing to churn and discussing the steps banks can take to improve customer retention</a:t>
            </a:r>
          </a:p>
        </p:txBody>
      </p:sp>
      <p:pic>
        <p:nvPicPr>
          <p:cNvPr id="5" name="Picture 4">
            <a:extLst>
              <a:ext uri="{FF2B5EF4-FFF2-40B4-BE49-F238E27FC236}">
                <a16:creationId xmlns:a16="http://schemas.microsoft.com/office/drawing/2014/main" id="{5DF1E03C-7384-4BD5-8CE3-E40F723C9D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12918" y="246744"/>
            <a:ext cx="1087655" cy="837399"/>
          </a:xfrm>
          <a:prstGeom prst="rect">
            <a:avLst/>
          </a:prstGeom>
        </p:spPr>
      </p:pic>
    </p:spTree>
    <p:extLst>
      <p:ext uri="{BB962C8B-B14F-4D97-AF65-F5344CB8AC3E}">
        <p14:creationId xmlns:p14="http://schemas.microsoft.com/office/powerpoint/2010/main" val="3422657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46A43-D5AB-41ED-9DF0-D4DA43A4B8A4}"/>
              </a:ext>
            </a:extLst>
          </p:cNvPr>
          <p:cNvSpPr>
            <a:spLocks noGrp="1"/>
          </p:cNvSpPr>
          <p:nvPr>
            <p:ph type="title"/>
          </p:nvPr>
        </p:nvSpPr>
        <p:spPr>
          <a:xfrm>
            <a:off x="838200" y="174171"/>
            <a:ext cx="10515600" cy="812799"/>
          </a:xfrm>
        </p:spPr>
        <p:txBody>
          <a:bodyPr>
            <a:normAutofit/>
          </a:bodyPr>
          <a:lstStyle/>
          <a:p>
            <a:r>
              <a:rPr lang="en-GB" sz="2800" dirty="0">
                <a:latin typeface="Times New Roman" panose="02020603050405020304" pitchFamily="18" charset="0"/>
                <a:cs typeface="Times New Roman" panose="02020603050405020304" pitchFamily="18" charset="0"/>
              </a:rPr>
              <a:t>DATA DESCRIPTION</a:t>
            </a:r>
            <a:endParaRPr lang="en-US"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9E06D58-871F-4DAC-9AFE-866883164620}"/>
              </a:ext>
            </a:extLst>
          </p:cNvPr>
          <p:cNvSpPr>
            <a:spLocks noGrp="1"/>
          </p:cNvSpPr>
          <p:nvPr>
            <p:ph idx="1"/>
          </p:nvPr>
        </p:nvSpPr>
        <p:spPr>
          <a:xfrm>
            <a:off x="838200" y="986970"/>
            <a:ext cx="10515600" cy="5696858"/>
          </a:xfrm>
        </p:spPr>
        <p:txBody>
          <a:bodyPr>
            <a:noAutofit/>
          </a:bodyPr>
          <a:lstStyle/>
          <a:p>
            <a:pPr marL="0" indent="0">
              <a:buNone/>
            </a:pPr>
            <a:r>
              <a:rPr lang="en-GB" sz="1800" dirty="0"/>
              <a:t>The dataset contains the following columns:</a:t>
            </a:r>
          </a:p>
          <a:p>
            <a:pPr>
              <a:lnSpc>
                <a:spcPct val="100000"/>
              </a:lnSpc>
            </a:pPr>
            <a:r>
              <a:rPr lang="en-US" sz="1800" b="1" dirty="0"/>
              <a:t>Customer Id</a:t>
            </a:r>
            <a:r>
              <a:rPr lang="en-US" sz="1800" dirty="0"/>
              <a:t>—contains random values and has no effect on customer leaving the bank.</a:t>
            </a:r>
          </a:p>
          <a:p>
            <a:pPr>
              <a:lnSpc>
                <a:spcPct val="100000"/>
              </a:lnSpc>
            </a:pPr>
            <a:r>
              <a:rPr lang="en-US" sz="1800" b="1" dirty="0"/>
              <a:t>Surname</a:t>
            </a:r>
            <a:r>
              <a:rPr lang="en-US" sz="1800" dirty="0"/>
              <a:t>—the surname of a customer has no impact on their decision to leave the bank.</a:t>
            </a:r>
          </a:p>
          <a:p>
            <a:pPr>
              <a:lnSpc>
                <a:spcPct val="100000"/>
              </a:lnSpc>
            </a:pPr>
            <a:r>
              <a:rPr lang="en-US" sz="1800" b="1" dirty="0"/>
              <a:t>Credit Score</a:t>
            </a:r>
            <a:r>
              <a:rPr lang="en-US" sz="1800" dirty="0"/>
              <a:t>—can have an effect on customer churn, since a customer with a higher credit score is less likely to leave the bank.</a:t>
            </a:r>
          </a:p>
          <a:p>
            <a:pPr>
              <a:lnSpc>
                <a:spcPct val="100000"/>
              </a:lnSpc>
            </a:pPr>
            <a:r>
              <a:rPr lang="en-US" sz="1800" b="1" dirty="0"/>
              <a:t>Geography</a:t>
            </a:r>
            <a:r>
              <a:rPr lang="en-US" sz="1800" dirty="0"/>
              <a:t>—a customer’s location can affect their decision to leave the bank.</a:t>
            </a:r>
          </a:p>
          <a:p>
            <a:pPr>
              <a:lnSpc>
                <a:spcPct val="100000"/>
              </a:lnSpc>
            </a:pPr>
            <a:r>
              <a:rPr lang="en-US" sz="1800" b="1" dirty="0"/>
              <a:t>Gender</a:t>
            </a:r>
            <a:r>
              <a:rPr lang="en-US" sz="1800" dirty="0"/>
              <a:t>—it’s interesting to explore whether gender plays a role in a customer leaving the bank. </a:t>
            </a:r>
          </a:p>
          <a:p>
            <a:pPr>
              <a:lnSpc>
                <a:spcPct val="100000"/>
              </a:lnSpc>
            </a:pPr>
            <a:r>
              <a:rPr lang="en-US" sz="1800" b="1" dirty="0"/>
              <a:t>Age</a:t>
            </a:r>
            <a:r>
              <a:rPr lang="en-US" sz="1800" dirty="0"/>
              <a:t>—this is certainly relevant, since older customers are less likely to leave their bank than younger ones.</a:t>
            </a:r>
          </a:p>
          <a:p>
            <a:pPr>
              <a:lnSpc>
                <a:spcPct val="100000"/>
              </a:lnSpc>
            </a:pPr>
            <a:r>
              <a:rPr lang="en-US" sz="1800" b="1" dirty="0"/>
              <a:t>Tenure</a:t>
            </a:r>
            <a:r>
              <a:rPr lang="en-US" sz="1800" dirty="0"/>
              <a:t>—refers to the number of years that the customer has been a client of the bank. Normally, older clients are more loyal and less likely to leave a bank.</a:t>
            </a:r>
          </a:p>
          <a:p>
            <a:pPr>
              <a:lnSpc>
                <a:spcPct val="100000"/>
              </a:lnSpc>
            </a:pPr>
            <a:r>
              <a:rPr lang="en-US" sz="1800" b="1" dirty="0"/>
              <a:t>Balance</a:t>
            </a:r>
            <a:r>
              <a:rPr lang="en-US" sz="1800" dirty="0"/>
              <a:t>—also a very good indicator of customer churn, as people with a higher balance in their accounts are less likely to leave the bank compared to those with lower balances.</a:t>
            </a:r>
          </a:p>
          <a:p>
            <a:pPr>
              <a:lnSpc>
                <a:spcPct val="100000"/>
              </a:lnSpc>
            </a:pPr>
            <a:r>
              <a:rPr lang="en-US" sz="1800" b="1" dirty="0"/>
              <a:t>Number Of Products</a:t>
            </a:r>
            <a:r>
              <a:rPr lang="en-US" sz="1800" dirty="0"/>
              <a:t>—refers to the number of products that a customer has purchased through the bank.</a:t>
            </a:r>
          </a:p>
        </p:txBody>
      </p:sp>
      <p:pic>
        <p:nvPicPr>
          <p:cNvPr id="4" name="Picture 3">
            <a:extLst>
              <a:ext uri="{FF2B5EF4-FFF2-40B4-BE49-F238E27FC236}">
                <a16:creationId xmlns:a16="http://schemas.microsoft.com/office/drawing/2014/main" id="{08058CE7-E4CB-4AB2-9626-73BBA07238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12918" y="246744"/>
            <a:ext cx="1087655" cy="837399"/>
          </a:xfrm>
          <a:prstGeom prst="rect">
            <a:avLst/>
          </a:prstGeom>
        </p:spPr>
      </p:pic>
    </p:spTree>
    <p:extLst>
      <p:ext uri="{BB962C8B-B14F-4D97-AF65-F5344CB8AC3E}">
        <p14:creationId xmlns:p14="http://schemas.microsoft.com/office/powerpoint/2010/main" val="4040739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DEE21-8D1F-4C9E-AB80-86114753D708}"/>
              </a:ext>
            </a:extLst>
          </p:cNvPr>
          <p:cNvSpPr>
            <a:spLocks noGrp="1"/>
          </p:cNvSpPr>
          <p:nvPr>
            <p:ph type="title"/>
          </p:nvPr>
        </p:nvSpPr>
        <p:spPr>
          <a:xfrm>
            <a:off x="838200" y="365126"/>
            <a:ext cx="10515600" cy="810532"/>
          </a:xfrm>
        </p:spPr>
        <p:txBody>
          <a:bodyPr>
            <a:normAutofit/>
          </a:bodyPr>
          <a:lstStyle/>
          <a:p>
            <a:r>
              <a:rPr lang="en-GB" sz="2800" dirty="0">
                <a:latin typeface="Times New Roman" panose="02020603050405020304" pitchFamily="18" charset="0"/>
                <a:cs typeface="Times New Roman" panose="02020603050405020304" pitchFamily="18" charset="0"/>
              </a:rPr>
              <a:t>DATA DESCRIPTION</a:t>
            </a:r>
            <a:endParaRPr lang="en-US" sz="2800" dirty="0"/>
          </a:p>
        </p:txBody>
      </p:sp>
      <p:sp>
        <p:nvSpPr>
          <p:cNvPr id="3" name="Content Placeholder 2">
            <a:extLst>
              <a:ext uri="{FF2B5EF4-FFF2-40B4-BE49-F238E27FC236}">
                <a16:creationId xmlns:a16="http://schemas.microsoft.com/office/drawing/2014/main" id="{00A92766-CF1E-4528-ABD9-C5E46B1C2AD8}"/>
              </a:ext>
            </a:extLst>
          </p:cNvPr>
          <p:cNvSpPr>
            <a:spLocks noGrp="1"/>
          </p:cNvSpPr>
          <p:nvPr>
            <p:ph idx="1"/>
          </p:nvPr>
        </p:nvSpPr>
        <p:spPr>
          <a:xfrm>
            <a:off x="838200" y="1175658"/>
            <a:ext cx="10515600" cy="5001305"/>
          </a:xfrm>
        </p:spPr>
        <p:txBody>
          <a:bodyPr>
            <a:normAutofit/>
          </a:bodyPr>
          <a:lstStyle/>
          <a:p>
            <a:r>
              <a:rPr lang="en-US" sz="1800" b="1" dirty="0">
                <a:latin typeface="Times New Roman" panose="02020603050405020304" pitchFamily="18" charset="0"/>
                <a:cs typeface="Times New Roman" panose="02020603050405020304" pitchFamily="18" charset="0"/>
              </a:rPr>
              <a:t>Has Credit Card</a:t>
            </a:r>
            <a:r>
              <a:rPr lang="en-US" sz="1800" dirty="0">
                <a:latin typeface="Times New Roman" panose="02020603050405020304" pitchFamily="18" charset="0"/>
                <a:cs typeface="Times New Roman" panose="02020603050405020304" pitchFamily="18" charset="0"/>
              </a:rPr>
              <a:t>—denotes whether or not a customer has a credit card. This column is also relevant, since people with a credit card are less likely to leave the bank.</a:t>
            </a:r>
          </a:p>
          <a:p>
            <a:r>
              <a:rPr lang="en-US" sz="1800" b="1" dirty="0">
                <a:latin typeface="Times New Roman" panose="02020603050405020304" pitchFamily="18" charset="0"/>
                <a:cs typeface="Times New Roman" panose="02020603050405020304" pitchFamily="18" charset="0"/>
              </a:rPr>
              <a:t>Is Active Member</a:t>
            </a:r>
            <a:r>
              <a:rPr lang="en-US" sz="1800" dirty="0">
                <a:latin typeface="Times New Roman" panose="02020603050405020304" pitchFamily="18" charset="0"/>
                <a:cs typeface="Times New Roman" panose="02020603050405020304" pitchFamily="18" charset="0"/>
              </a:rPr>
              <a:t>—active customers are less likely to leave the bank</a:t>
            </a:r>
          </a:p>
          <a:p>
            <a:r>
              <a:rPr lang="en-US" sz="1800" b="1" dirty="0">
                <a:latin typeface="Times New Roman" panose="02020603050405020304" pitchFamily="18" charset="0"/>
                <a:cs typeface="Times New Roman" panose="02020603050405020304" pitchFamily="18" charset="0"/>
              </a:rPr>
              <a:t>Estimated Salary</a:t>
            </a:r>
            <a:r>
              <a:rPr lang="en-US" sz="1800" dirty="0">
                <a:latin typeface="Times New Roman" panose="02020603050405020304" pitchFamily="18" charset="0"/>
                <a:cs typeface="Times New Roman" panose="02020603050405020304" pitchFamily="18" charset="0"/>
              </a:rPr>
              <a:t>—as with balance, people with lower salaries are more likely to leave the bank compared to those with higher salaries.</a:t>
            </a:r>
          </a:p>
          <a:p>
            <a:r>
              <a:rPr lang="en-US" sz="1800" b="1" dirty="0">
                <a:latin typeface="Times New Roman" panose="02020603050405020304" pitchFamily="18" charset="0"/>
                <a:cs typeface="Times New Roman" panose="02020603050405020304" pitchFamily="18" charset="0"/>
              </a:rPr>
              <a:t>Exited</a:t>
            </a:r>
            <a:r>
              <a:rPr lang="en-US" sz="1800" dirty="0">
                <a:latin typeface="Times New Roman" panose="02020603050405020304" pitchFamily="18" charset="0"/>
                <a:cs typeface="Times New Roman" panose="02020603050405020304" pitchFamily="18" charset="0"/>
              </a:rPr>
              <a:t>—whether or not the customer left the bank.</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Acknowledgements:</a:t>
            </a:r>
          </a:p>
          <a:p>
            <a:pPr marL="0" indent="0">
              <a:buNone/>
            </a:pPr>
            <a:r>
              <a:rPr lang="en-US" sz="1800" dirty="0">
                <a:latin typeface="Times New Roman" panose="02020603050405020304" pitchFamily="18" charset="0"/>
                <a:cs typeface="Times New Roman" panose="02020603050405020304" pitchFamily="18" charset="0"/>
              </a:rPr>
              <a:t>As we know, it is much more expensive to sign in a new client than keeping an existing one. It is advantageous for banks to know what leads a client towards the decision to leave the company.</a:t>
            </a:r>
          </a:p>
          <a:p>
            <a:pPr marL="0" indent="0">
              <a:buNone/>
            </a:pPr>
            <a:r>
              <a:rPr lang="en-US" sz="1800" dirty="0">
                <a:latin typeface="Times New Roman" panose="02020603050405020304" pitchFamily="18" charset="0"/>
                <a:cs typeface="Times New Roman" panose="02020603050405020304" pitchFamily="18" charset="0"/>
              </a:rPr>
              <a:t>Churn prevention allows companies to develop loyalty programs and retention campaigns to keep as many customers as possible.</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Data Source: Kaggle.com https://www.kaggle.com/datasets/mathchi/churn-for-bank-customers</a:t>
            </a:r>
          </a:p>
          <a:p>
            <a:pPr marL="0" indent="0">
              <a:buNone/>
            </a:pPr>
            <a:endParaRPr lang="en-US" sz="1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DEA96E4-DC9A-43D9-A54A-44E2AAEC48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12918" y="246744"/>
            <a:ext cx="1087655" cy="837399"/>
          </a:xfrm>
          <a:prstGeom prst="rect">
            <a:avLst/>
          </a:prstGeom>
        </p:spPr>
      </p:pic>
    </p:spTree>
    <p:extLst>
      <p:ext uri="{BB962C8B-B14F-4D97-AF65-F5344CB8AC3E}">
        <p14:creationId xmlns:p14="http://schemas.microsoft.com/office/powerpoint/2010/main" val="4182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09AA-C8E7-4BB3-8FBB-A6BA1FA905E7}"/>
              </a:ext>
            </a:extLst>
          </p:cNvPr>
          <p:cNvSpPr>
            <a:spLocks noGrp="1"/>
          </p:cNvSpPr>
          <p:nvPr>
            <p:ph type="title"/>
          </p:nvPr>
        </p:nvSpPr>
        <p:spPr>
          <a:xfrm>
            <a:off x="304800" y="101600"/>
            <a:ext cx="11049000" cy="579437"/>
          </a:xfrm>
        </p:spPr>
        <p:txBody>
          <a:bodyPr>
            <a:normAutofit/>
          </a:bodyPr>
          <a:lstStyle/>
          <a:p>
            <a:r>
              <a:rPr lang="en-GB" sz="3200" dirty="0">
                <a:latin typeface="Times New Roman" panose="02020603050405020304" pitchFamily="18" charset="0"/>
                <a:cs typeface="Times New Roman" panose="02020603050405020304" pitchFamily="18" charset="0"/>
              </a:rPr>
              <a:t>Dashboard Overview</a:t>
            </a:r>
            <a:endParaRPr lang="en-US" sz="3200" dirty="0"/>
          </a:p>
        </p:txBody>
      </p:sp>
      <p:pic>
        <p:nvPicPr>
          <p:cNvPr id="4" name="Picture 3">
            <a:extLst>
              <a:ext uri="{FF2B5EF4-FFF2-40B4-BE49-F238E27FC236}">
                <a16:creationId xmlns:a16="http://schemas.microsoft.com/office/drawing/2014/main" id="{33A7552D-C11E-4B8A-8B6D-A96D888A40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61035" y="101600"/>
            <a:ext cx="838200" cy="693142"/>
          </a:xfrm>
          <a:prstGeom prst="rect">
            <a:avLst/>
          </a:prstGeom>
        </p:spPr>
      </p:pic>
      <p:pic>
        <p:nvPicPr>
          <p:cNvPr id="7" name="Content Placeholder 6">
            <a:extLst>
              <a:ext uri="{FF2B5EF4-FFF2-40B4-BE49-F238E27FC236}">
                <a16:creationId xmlns:a16="http://schemas.microsoft.com/office/drawing/2014/main" id="{B8B27A35-193E-4CBC-ABC9-4A22A83C0A2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0573" y="901148"/>
            <a:ext cx="10810461" cy="5855252"/>
          </a:xfrm>
        </p:spPr>
      </p:pic>
    </p:spTree>
    <p:extLst>
      <p:ext uri="{BB962C8B-B14F-4D97-AF65-F5344CB8AC3E}">
        <p14:creationId xmlns:p14="http://schemas.microsoft.com/office/powerpoint/2010/main" val="4173707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AC789-8944-427E-A9C4-420960A9C67A}"/>
              </a:ext>
            </a:extLst>
          </p:cNvPr>
          <p:cNvSpPr>
            <a:spLocks noGrp="1"/>
          </p:cNvSpPr>
          <p:nvPr>
            <p:ph type="title"/>
          </p:nvPr>
        </p:nvSpPr>
        <p:spPr>
          <a:xfrm>
            <a:off x="348343" y="130630"/>
            <a:ext cx="11005457" cy="550408"/>
          </a:xfrm>
        </p:spPr>
        <p:txBody>
          <a:bodyPr>
            <a:noAutofit/>
          </a:bodyPr>
          <a:lstStyle/>
          <a:p>
            <a:r>
              <a:rPr lang="en-GB" sz="3600" dirty="0">
                <a:latin typeface="Times New Roman" panose="02020603050405020304" pitchFamily="18" charset="0"/>
                <a:cs typeface="Times New Roman" panose="02020603050405020304" pitchFamily="18" charset="0"/>
              </a:rPr>
              <a:t>Dashboard Overview</a:t>
            </a:r>
            <a:endParaRPr lang="en-US" sz="3600" dirty="0"/>
          </a:p>
        </p:txBody>
      </p:sp>
      <p:pic>
        <p:nvPicPr>
          <p:cNvPr id="4" name="Picture 3">
            <a:extLst>
              <a:ext uri="{FF2B5EF4-FFF2-40B4-BE49-F238E27FC236}">
                <a16:creationId xmlns:a16="http://schemas.microsoft.com/office/drawing/2014/main" id="{6C72EA5B-A5D0-42E8-AE32-B45B38BD66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69053" y="246745"/>
            <a:ext cx="731520" cy="563206"/>
          </a:xfrm>
          <a:prstGeom prst="rect">
            <a:avLst/>
          </a:prstGeom>
        </p:spPr>
      </p:pic>
      <p:pic>
        <p:nvPicPr>
          <p:cNvPr id="7" name="Content Placeholder 6">
            <a:extLst>
              <a:ext uri="{FF2B5EF4-FFF2-40B4-BE49-F238E27FC236}">
                <a16:creationId xmlns:a16="http://schemas.microsoft.com/office/drawing/2014/main" id="{51520F82-DACD-4D7B-9A68-85E9E2E275D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8343" y="967408"/>
            <a:ext cx="10720709" cy="5759961"/>
          </a:xfrm>
        </p:spPr>
      </p:pic>
    </p:spTree>
    <p:extLst>
      <p:ext uri="{BB962C8B-B14F-4D97-AF65-F5344CB8AC3E}">
        <p14:creationId xmlns:p14="http://schemas.microsoft.com/office/powerpoint/2010/main" val="4178197272"/>
      </p:ext>
    </p:extLst>
  </p:cSld>
  <p:clrMapOvr>
    <a:masterClrMapping/>
  </p:clrMapOvr>
</p:sld>
</file>

<file path=ppt/theme/theme1.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Inset">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a:bevelT w="101600" h="25400" prst="softRound"/>
            <a:contourClr>
              <a:schemeClr val="phClr">
                <a:shade val="3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1353</TotalTime>
  <Words>1165</Words>
  <Application>Microsoft Office PowerPoint</Application>
  <PresentationFormat>Widescreen</PresentationFormat>
  <Paragraphs>76</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Times New Roman</vt:lpstr>
      <vt:lpstr>Wingdings</vt:lpstr>
      <vt:lpstr>Office Theme</vt:lpstr>
      <vt:lpstr>PowerPoint Presentation</vt:lpstr>
      <vt:lpstr>Table of content</vt:lpstr>
      <vt:lpstr>GROUP MEMBERS</vt:lpstr>
      <vt:lpstr> INTRODUCTION</vt:lpstr>
      <vt:lpstr>PROJECT DESCRIPTION</vt:lpstr>
      <vt:lpstr>DATA DESCRIPTION</vt:lpstr>
      <vt:lpstr>DATA DESCRIPTION</vt:lpstr>
      <vt:lpstr>Dashboard Overview</vt:lpstr>
      <vt:lpstr>Dashboard Overview</vt:lpstr>
      <vt:lpstr>Discovering and Presenting Insight</vt:lpstr>
      <vt:lpstr>PowerPoint Presentation</vt:lpstr>
      <vt:lpstr>PowerPoint Presentation</vt:lpstr>
      <vt:lpstr>PowerPoint Presentation</vt:lpstr>
      <vt:lpstr>PowerPoint Presentation</vt:lpstr>
      <vt:lpstr>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JAAFAR</dc:creator>
  <cp:lastModifiedBy>JAAFAR</cp:lastModifiedBy>
  <cp:revision>13</cp:revision>
  <dcterms:created xsi:type="dcterms:W3CDTF">2025-02-12T12:23:00Z</dcterms:created>
  <dcterms:modified xsi:type="dcterms:W3CDTF">2025-03-06T12:22:17Z</dcterms:modified>
</cp:coreProperties>
</file>