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3"/>
  </p:notesMasterIdLst>
  <p:handoutMasterIdLst>
    <p:handoutMasterId r:id="rId44"/>
  </p:handoutMasterIdLst>
  <p:sldIdLst>
    <p:sldId id="293" r:id="rId2"/>
    <p:sldId id="294" r:id="rId3"/>
    <p:sldId id="298" r:id="rId4"/>
    <p:sldId id="301" r:id="rId5"/>
    <p:sldId id="302" r:id="rId6"/>
    <p:sldId id="305" r:id="rId7"/>
    <p:sldId id="306" r:id="rId8"/>
    <p:sldId id="307" r:id="rId9"/>
    <p:sldId id="308" r:id="rId10"/>
    <p:sldId id="309" r:id="rId11"/>
    <p:sldId id="313" r:id="rId12"/>
    <p:sldId id="314" r:id="rId13"/>
    <p:sldId id="316" r:id="rId14"/>
    <p:sldId id="315" r:id="rId15"/>
    <p:sldId id="323" r:id="rId16"/>
    <p:sldId id="317" r:id="rId17"/>
    <p:sldId id="318" r:id="rId18"/>
    <p:sldId id="319" r:id="rId19"/>
    <p:sldId id="320" r:id="rId20"/>
    <p:sldId id="321" r:id="rId21"/>
    <p:sldId id="343" r:id="rId22"/>
    <p:sldId id="322" r:id="rId23"/>
    <p:sldId id="324" r:id="rId24"/>
    <p:sldId id="325" r:id="rId25"/>
    <p:sldId id="326" r:id="rId26"/>
    <p:sldId id="327" r:id="rId27"/>
    <p:sldId id="329" r:id="rId28"/>
    <p:sldId id="331" r:id="rId29"/>
    <p:sldId id="332" r:id="rId30"/>
    <p:sldId id="333" r:id="rId31"/>
    <p:sldId id="334" r:id="rId32"/>
    <p:sldId id="335" r:id="rId33"/>
    <p:sldId id="337" r:id="rId34"/>
    <p:sldId id="338" r:id="rId35"/>
    <p:sldId id="339" r:id="rId36"/>
    <p:sldId id="340" r:id="rId37"/>
    <p:sldId id="341" r:id="rId38"/>
    <p:sldId id="342" r:id="rId39"/>
    <p:sldId id="310" r:id="rId40"/>
    <p:sldId id="311" r:id="rId41"/>
    <p:sldId id="312" r:id="rId42"/>
  </p:sldIdLst>
  <p:sldSz cx="12192000" cy="6858000"/>
  <p:notesSz cx="6797675" cy="9874250"/>
  <p:embeddedFontLst>
    <p:embeddedFont>
      <p:font typeface="Arimo" panose="020B0604020202020204" charset="0"/>
      <p:regular r:id="rId45"/>
      <p:bold r:id="rId46"/>
      <p:italic r:id="rId47"/>
      <p:bold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ver Khalilov" initials="SK" lastIdx="1" clrIdx="0">
    <p:extLst>
      <p:ext uri="{19B8F6BF-5375-455C-9EA6-DF929625EA0E}">
        <p15:presenceInfo xmlns:p15="http://schemas.microsoft.com/office/powerpoint/2012/main" userId="f49169759cb46f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60282" autoAdjust="0"/>
  </p:normalViewPr>
  <p:slideViewPr>
    <p:cSldViewPr snapToGrid="0">
      <p:cViewPr varScale="1">
        <p:scale>
          <a:sx n="68" d="100"/>
          <a:sy n="68" d="100"/>
        </p:scale>
        <p:origin x="184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2F24E9-0828-4031-BED4-E6245618D7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DD08C-A57D-4F56-BF42-7B6E31D440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23551-4EEE-44E8-A2B0-0AE03A201FA7}" type="datetimeFigureOut">
              <a:rPr lang="en-US" smtClean="0"/>
              <a:t>10-Jan-19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D3DE5-9D08-46D3-B5DD-B5BF92BD7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61C7D-C9BF-4C32-B438-8378C7F997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FCB7-9009-4CA8-995D-7D6570E2B2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754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4500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replication approach infers that replicas do not exchange full states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each other, which is a positive concerning efficiency. Not always,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though, as it depends on the task. Sometimes, applying multiple operations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every replica could be costly, and this is where state-based replication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is beneficial.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9220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 other words, to calculate</a:t>
            </a:r>
          </a:p>
          <a:p>
            <a:r>
              <a:rPr lang="en-US" sz="1200" dirty="0">
                <a:solidFill>
                  <a:srgbClr val="002060"/>
                </a:solidFill>
              </a:rPr>
              <a:t>the state of the Counter, it is needed to count the number of increments</a:t>
            </a:r>
          </a:p>
          <a:p>
            <a:r>
              <a:rPr lang="en-US" sz="1200" dirty="0">
                <a:solidFill>
                  <a:srgbClr val="002060"/>
                </a:solidFill>
              </a:rPr>
              <a:t>and subtract the number of decrements.</a:t>
            </a:r>
          </a:p>
        </p:txBody>
      </p:sp>
    </p:spTree>
    <p:extLst>
      <p:ext uri="{BB962C8B-B14F-4D97-AF65-F5344CB8AC3E}">
        <p14:creationId xmlns:p14="http://schemas.microsoft.com/office/powerpoint/2010/main" val="959218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751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3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55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introduced a client and a server as black boxes, without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really explaining their internal structure. However, we have a clear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picture of what the system and its main components will look like.</a:t>
            </a:r>
            <a:endParaRPr lang="ru-RU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ru-RU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ru-RU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ru-RU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TIER ACRCHITECTURE</a:t>
            </a:r>
            <a:endParaRPr lang="ru-RU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principal</a:t>
            </a:r>
            <a:r>
              <a:rPr lang="ru-RU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distinction is that it has a clear separation between the presentation,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application, and data layers, as we can spot in </a:t>
            </a:r>
            <a:r>
              <a:rPr lang="en-US" sz="12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5.3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 we also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sketch how each JavaScript file of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WebCure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relates to these layers. Each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 is responsible for its tasks.</a:t>
            </a:r>
            <a:endParaRPr lang="ru-RU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presentation layer is implemented on a client side and is responsible for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presenting the information to the users, while it can also accept requests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them. An application layer is based on a server’s side, implements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algorithmic part of the system and answers the operations requested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the client. The last one, a data layer, manages and implements the data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 of the system. The advantages of a 3-tier architecture style are the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 and portability it provides. However, a disadvantage could be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communication overhead between the layers[36].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219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824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0900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166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182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2749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The reality is that it is not always possible to be online all the time, even 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someone wanted to. Sometimes, there is no network connection at all,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it could be that abysmal that it would be hard to do anything under such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conditions. 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250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introduced a client and a server as black boxes, without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really explaining their internal structure. However, we have a clear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picture of what the system and its main components will look like.</a:t>
            </a:r>
            <a:endParaRPr lang="ru-RU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ru-RU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ru-RU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ru-RU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TIER ACRCHITECTURE</a:t>
            </a:r>
            <a:endParaRPr lang="ru-RU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principal</a:t>
            </a:r>
            <a:r>
              <a:rPr lang="ru-RU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distinction is that it has a clear separation between the presentation,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application, and data layers, as we can spot in </a:t>
            </a:r>
            <a:r>
              <a:rPr lang="en-US" sz="12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5.3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 we also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sketch how each JavaScript file of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WebCure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relates to these layers. Each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 is responsible for its tasks.</a:t>
            </a:r>
            <a:endParaRPr lang="ru-RU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presentation layer is implemented on a client side and is responsible for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presenting the information to the users, while it can also accept requests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them. An application layer is based on a server’s side, implements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algorithmic part of the system and answers the operations requested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the client. The last one, a data layer, manages and implements the data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 of the system. The advantages of a 3-tier architecture style are the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 and portability it provides. However, a disadvantage could be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communication overhead between the layers[36].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706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3698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000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3572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screen you can see the demonstration application that we implemented.</a:t>
            </a:r>
          </a:p>
        </p:txBody>
      </p:sp>
    </p:spTree>
    <p:extLst>
      <p:ext uri="{BB962C8B-B14F-4D97-AF65-F5344CB8AC3E}">
        <p14:creationId xmlns:p14="http://schemas.microsoft.com/office/powerpoint/2010/main" val="1341895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3 point is possible due to </a:t>
            </a:r>
            <a:r>
              <a:rPr lang="en-US" sz="1200" dirty="0" err="1">
                <a:solidFill>
                  <a:srgbClr val="002060"/>
                </a:solidFill>
              </a:rPr>
              <a:t>AntidoteDB</a:t>
            </a:r>
            <a:r>
              <a:rPr lang="en-US" sz="1200" dirty="0">
                <a:solidFill>
                  <a:srgbClr val="002060"/>
                </a:solidFill>
              </a:rPr>
              <a:t>, which is a database the Calendar App is built on. 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307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3 point is possible due to </a:t>
            </a:r>
            <a:r>
              <a:rPr lang="en-US" sz="1200" dirty="0" err="1">
                <a:solidFill>
                  <a:srgbClr val="002060"/>
                </a:solidFill>
              </a:rPr>
              <a:t>AntidoteDB</a:t>
            </a:r>
            <a:r>
              <a:rPr lang="en-US" sz="1200" dirty="0">
                <a:solidFill>
                  <a:srgbClr val="002060"/>
                </a:solidFill>
              </a:rPr>
              <a:t>, which is a database the Calendar App is built on. 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024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3 point is possible due to </a:t>
            </a:r>
            <a:r>
              <a:rPr lang="en-US" sz="1200" dirty="0" err="1">
                <a:solidFill>
                  <a:srgbClr val="002060"/>
                </a:solidFill>
              </a:rPr>
              <a:t>AntidoteDB</a:t>
            </a:r>
            <a:r>
              <a:rPr lang="en-US" sz="1200" dirty="0">
                <a:solidFill>
                  <a:srgbClr val="002060"/>
                </a:solidFill>
              </a:rPr>
              <a:t>, which is a database the Calendar App is built on. 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130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3 point is possible due to </a:t>
            </a:r>
            <a:r>
              <a:rPr lang="en-US" sz="1200" dirty="0" err="1">
                <a:solidFill>
                  <a:srgbClr val="002060"/>
                </a:solidFill>
              </a:rPr>
              <a:t>AntidoteDB</a:t>
            </a:r>
            <a:r>
              <a:rPr lang="en-US" sz="1200" dirty="0">
                <a:solidFill>
                  <a:srgbClr val="002060"/>
                </a:solidFill>
              </a:rPr>
              <a:t>, which is a database the Calendar App is built on. 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897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Users tend to seek more comfortable experience of working with web applications nowadays.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9670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3 point is possible due to </a:t>
            </a:r>
            <a:r>
              <a:rPr lang="en-US" sz="1200" dirty="0" err="1">
                <a:solidFill>
                  <a:srgbClr val="002060"/>
                </a:solidFill>
              </a:rPr>
              <a:t>AntidoteDB</a:t>
            </a:r>
            <a:r>
              <a:rPr lang="en-US" sz="1200" dirty="0">
                <a:solidFill>
                  <a:srgbClr val="002060"/>
                </a:solidFill>
              </a:rPr>
              <a:t>, which is a database the Calendar App is built on. 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9406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3 point is possible due to </a:t>
            </a:r>
            <a:r>
              <a:rPr lang="en-US" sz="1200" dirty="0" err="1">
                <a:solidFill>
                  <a:srgbClr val="002060"/>
                </a:solidFill>
              </a:rPr>
              <a:t>AntidoteDB</a:t>
            </a:r>
            <a:r>
              <a:rPr lang="en-US" sz="1200" dirty="0">
                <a:solidFill>
                  <a:srgbClr val="002060"/>
                </a:solidFill>
              </a:rPr>
              <a:t>, which is a database the Calendar App is built on. 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401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3 point is possible due to </a:t>
            </a:r>
            <a:r>
              <a:rPr lang="en-US" sz="1200" dirty="0" err="1">
                <a:solidFill>
                  <a:srgbClr val="002060"/>
                </a:solidFill>
              </a:rPr>
              <a:t>AntidoteDB</a:t>
            </a:r>
            <a:r>
              <a:rPr lang="en-US" sz="1200" dirty="0">
                <a:solidFill>
                  <a:srgbClr val="002060"/>
                </a:solidFill>
              </a:rPr>
              <a:t>, which is a database the Calendar App is built on. 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9562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can see, this comparison answers our research question RQ3, as caching already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a huge difference regarding the performance and, therefore, the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experience as well.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42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POINT: 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makes it harder to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the causality rules, as operations performed offline on a client are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going to be applied on the server according to their specific timestamp,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 on a client</a:t>
            </a:r>
          </a:p>
          <a:p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extended version proved to be available and functional offline and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online, while partially replicating the data at a client side, which lets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continue working with their data. This example proves the point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WebCure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allows to build web applications, which outperform their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versions while keeping their functionality and giving users the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opportunity to work on their data while offline.</a:t>
            </a:r>
          </a:p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2859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Eventual 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consistency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is a 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consistency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model that guarantees that, if no new updates are made to a given object, eventually all accesses to that object will return the last updated value. </a:t>
            </a:r>
          </a:p>
          <a:p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97523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would allow the user for offline operation at times, when there is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internet connection available, or when it is poor. Moreover, there are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for the system such as the possibility to maintain the data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client side as well, and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synchronise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with a cloud storage server,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mode of the client switches from offline to online. Additionally,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system was designed, it was needed to be implemented, and its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feasibility and performance should have been evaluated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81545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59871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42346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 other words, to calculate</a:t>
            </a:r>
          </a:p>
          <a:p>
            <a:r>
              <a:rPr lang="en-US" sz="1200" dirty="0">
                <a:solidFill>
                  <a:srgbClr val="002060"/>
                </a:solidFill>
              </a:rPr>
              <a:t>the state of the Counter, it is needed to count the number of increments</a:t>
            </a:r>
          </a:p>
          <a:p>
            <a:r>
              <a:rPr lang="en-US" sz="1200" dirty="0">
                <a:solidFill>
                  <a:srgbClr val="002060"/>
                </a:solidFill>
              </a:rPr>
              <a:t>and subtract the number of decrements.</a:t>
            </a:r>
          </a:p>
        </p:txBody>
      </p:sp>
    </p:spTree>
    <p:extLst>
      <p:ext uri="{BB962C8B-B14F-4D97-AF65-F5344CB8AC3E}">
        <p14:creationId xmlns:p14="http://schemas.microsoft.com/office/powerpoint/2010/main" val="59850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 transform a consistent database state to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consistent database state.</a:t>
            </a:r>
          </a:p>
          <a:p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transaction is considered to be correct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obeys the rules, specified on the database. As long as each transaction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correct, a database guarantees that concurrent execution of user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 will not violate database consistency [2]. Consistency requires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 to change the data only according to the specified rules. An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a consistency rule can be the following: imagine that in a bank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the bank account number should only consist of integer numbers.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 employee tries to create an account that contains something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Theoretical background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than integer numbers in it, then the database consistency rule will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disallow it. Consistency rules are important as they control the incoming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reject the information, which does not fit.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49256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 other words, to calculate</a:t>
            </a:r>
          </a:p>
          <a:p>
            <a:r>
              <a:rPr lang="en-US" sz="1200" dirty="0">
                <a:solidFill>
                  <a:srgbClr val="002060"/>
                </a:solidFill>
              </a:rPr>
              <a:t>the state of the Counter, it is needed to count the number of increments</a:t>
            </a:r>
          </a:p>
          <a:p>
            <a:r>
              <a:rPr lang="en-US" sz="1200" dirty="0">
                <a:solidFill>
                  <a:srgbClr val="002060"/>
                </a:solidFill>
              </a:rPr>
              <a:t>and subtract the number of decrements.</a:t>
            </a:r>
          </a:p>
        </p:txBody>
      </p:sp>
    </p:spTree>
    <p:extLst>
      <p:ext uri="{BB962C8B-B14F-4D97-AF65-F5344CB8AC3E}">
        <p14:creationId xmlns:p14="http://schemas.microsoft.com/office/powerpoint/2010/main" val="13384814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 other words, to calculate</a:t>
            </a:r>
          </a:p>
          <a:p>
            <a:r>
              <a:rPr lang="en-US" sz="1200" dirty="0">
                <a:solidFill>
                  <a:srgbClr val="002060"/>
                </a:solidFill>
              </a:rPr>
              <a:t>the state of the Counter, it is needed to count the number of increments</a:t>
            </a:r>
          </a:p>
          <a:p>
            <a:r>
              <a:rPr lang="en-US" sz="1200" dirty="0">
                <a:solidFill>
                  <a:srgbClr val="002060"/>
                </a:solidFill>
              </a:rPr>
              <a:t>and subtract the number of decrements.</a:t>
            </a:r>
          </a:p>
        </p:txBody>
      </p:sp>
    </p:spTree>
    <p:extLst>
      <p:ext uri="{BB962C8B-B14F-4D97-AF65-F5344CB8AC3E}">
        <p14:creationId xmlns:p14="http://schemas.microsoft.com/office/powerpoint/2010/main" val="175064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example of a consistency rule can be the following: imagine that in a bank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the bank account number should only consist of integer numbers.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 employee tries to create an account that contains something other than integer numbers in it, then the database consistency rule will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disallow it. Consistency rules are important as they control the incoming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reject the information, which does not fit.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738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CONSISTENCY:</a:t>
            </a:r>
          </a:p>
          <a:p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advantage of strong consistency is that the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is always in a consistent state and to disadvantages, we can add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latency, as there is a delay for making sure that all the replicas are in a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state before any other read / write requests could be processed</a:t>
            </a:r>
          </a:p>
          <a:p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CAUSAL CONSISTENCY:</a:t>
            </a:r>
          </a:p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causal ordering is respected,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makes it easier for programmers to reason, as it gives the guarantee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related events are visible in the order of occurrence, while the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events, which have no relation to each other, can be in a different order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different replicas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14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There, a reply to a wall post happens after the original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is published. Thus, users should not see the reply before the original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is observable. This type of guarantees is provided by causal consistency.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Looking at </a:t>
            </a:r>
            <a:r>
              <a:rPr lang="en-US" sz="12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2.1 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see that on the left subfigure, the user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see the original wall post as well as the reply, while on the right subfigure,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causal consistency, the user sees only the reply, while the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wall post is missing. Such kind of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behaviour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social networks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 create misunderstanding between people.</a:t>
            </a:r>
          </a:p>
          <a:p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 panose="020F0502020204030204" pitchFamily="34" charset="0"/>
                <a:sym typeface="Calibri"/>
              </a:rPr>
              <a:t>creating an appointment </a:t>
            </a:r>
            <a:r>
              <a:rPr lang="en-US" sz="12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2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 panose="020F0502020204030204" pitchFamily="34" charset="0"/>
                <a:sym typeface="Calibri"/>
              </a:rPr>
              <a:t> editing the appointment. Not vice versa!</a:t>
            </a:r>
          </a:p>
          <a:p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892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Timestamps are considered to be unique,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totally ordered, and consistent with causal order, which means that if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1 happened before operation 2, then the timestamp related to the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2 is greater than the one related to the operation 1[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908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Timestamps are considered to be unique,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totally ordered, and consistent with causal order, which means that if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1 happened before operation 2, then the timestamp related to the</a:t>
            </a:r>
          </a:p>
          <a:p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2 is greater than the one related to the operation 1[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28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 userDrawn="1">
  <p:cSld name="1_Titel und Inhal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527381" y="1161192"/>
            <a:ext cx="11329259" cy="507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670720" y="116632"/>
            <a:ext cx="8689643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ourier New"/>
              <a:buNone/>
              <a:defRPr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/>
          <p:nvPr/>
        </p:nvSpPr>
        <p:spPr>
          <a:xfrm>
            <a:off x="10512491" y="6435218"/>
            <a:ext cx="134414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335360" y="6364455"/>
            <a:ext cx="100558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None/>
            </a:pPr>
            <a:r>
              <a:rPr lang="en-US" sz="12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Server Khalilov</a:t>
            </a:r>
            <a:endParaRPr sz="12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Master Thesis   |      Offline caching in web applications for AntidoteDB		|    11.01.2019</a:t>
            </a:r>
            <a:endParaRPr sz="12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3"/>
          </p:nvPr>
        </p:nvSpPr>
        <p:spPr>
          <a:xfrm>
            <a:off x="670720" y="602471"/>
            <a:ext cx="8689643" cy="45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urier New"/>
              <a:buNone/>
              <a:defRPr sz="2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8" name="Google Shape;178;p2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9" name="Google Shape;179;p2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87" name="Google Shape;187;p2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4" name="Google Shape;194;p3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5" name="Google Shape;195;p3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31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 rot="5400000">
            <a:off x="7133430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3" name="Google Shape;213;p3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4" name="Google Shape;214;p3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Google Shape;15;p1"/>
          <p:cNvSpPr/>
          <p:nvPr/>
        </p:nvSpPr>
        <p:spPr>
          <a:xfrm>
            <a:off x="1" y="6309321"/>
            <a:ext cx="12192001" cy="54868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467672" y="235573"/>
            <a:ext cx="2724328" cy="577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5400000">
            <a:off x="-511726" y="340331"/>
            <a:ext cx="1512169" cy="48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4463819" y="6017331"/>
            <a:ext cx="3456384" cy="383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u="none" dirty="0">
              <a:solidFill>
                <a:srgbClr val="3F3F3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9" name="Google Shape;19;p1"/>
          <p:cNvCxnSpPr/>
          <p:nvPr/>
        </p:nvCxnSpPr>
        <p:spPr>
          <a:xfrm rot="10800000">
            <a:off x="0" y="6309321"/>
            <a:ext cx="12192000" cy="0"/>
          </a:xfrm>
          <a:prstGeom prst="straightConnector1">
            <a:avLst/>
          </a:prstGeom>
          <a:noFill/>
          <a:ln w="22225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2" r:id="rId2"/>
    <p:sldLayoutId id="2147483673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body" idx="1"/>
          </p:nvPr>
        </p:nvSpPr>
        <p:spPr>
          <a:xfrm>
            <a:off x="2855640" y="4361439"/>
            <a:ext cx="6264696" cy="1141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SzPts val="2000"/>
              <a:buNone/>
            </a:pPr>
            <a:r>
              <a:rPr lang="en-US" sz="2000" dirty="0"/>
              <a:t>Presenter: 	Server Khalilov</a:t>
            </a:r>
            <a:endParaRPr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SzPts val="2000"/>
              <a:buNone/>
            </a:pPr>
            <a:r>
              <a:rPr lang="en-US" sz="2000" dirty="0"/>
              <a:t>Leader:		Prof. Dr. Arnd Poetzsch-Heffter</a:t>
            </a:r>
            <a:endParaRPr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SzPts val="2000"/>
              <a:buNone/>
            </a:pPr>
            <a:r>
              <a:rPr lang="en-US" sz="2000" dirty="0"/>
              <a:t>Supervisor: 	</a:t>
            </a:r>
            <a:r>
              <a:rPr lang="de-DE" sz="2000" dirty="0"/>
              <a:t>Dr. rer. nat. Annette Bieniusa</a:t>
            </a:r>
            <a:endParaRPr dirty="0"/>
          </a:p>
        </p:txBody>
      </p:sp>
      <p:sp>
        <p:nvSpPr>
          <p:cNvPr id="235" name="Google Shape;235;p36"/>
          <p:cNvSpPr txBox="1">
            <a:spLocks noGrp="1"/>
          </p:cNvSpPr>
          <p:nvPr>
            <p:ph type="title" idx="4294967295"/>
          </p:nvPr>
        </p:nvSpPr>
        <p:spPr>
          <a:xfrm>
            <a:off x="1524001" y="1628775"/>
            <a:ext cx="9144000" cy="140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3600"/>
            </a:pPr>
            <a:br>
              <a:rPr lang="en-US" sz="3600" b="1" dirty="0">
                <a:solidFill>
                  <a:srgbClr val="00206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3700" b="1" dirty="0">
                <a:solidFill>
                  <a:srgbClr val="002060"/>
                </a:solidFill>
              </a:rPr>
              <a:t>Offline caching in </a:t>
            </a:r>
            <a:r>
              <a:rPr lang="en-US" sz="4000" b="1" dirty="0">
                <a:solidFill>
                  <a:srgbClr val="002060"/>
                </a:solidFill>
              </a:rPr>
              <a:t>web</a:t>
            </a:r>
            <a:r>
              <a:rPr lang="en-US" sz="3700" b="1" dirty="0">
                <a:solidFill>
                  <a:srgbClr val="002060"/>
                </a:solidFill>
              </a:rPr>
              <a:t> applications for AntidoteDB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sz="2800" b="1" dirty="0">
              <a:solidFill>
                <a:srgbClr val="002060"/>
              </a:solidFill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1524000" y="3257201"/>
            <a:ext cx="9144000" cy="9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Department of Computer Science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Software Engineering</a:t>
            </a:r>
          </a:p>
        </p:txBody>
      </p:sp>
      <p:sp>
        <p:nvSpPr>
          <p:cNvPr id="237" name="Google Shape;237;p36"/>
          <p:cNvSpPr txBox="1"/>
          <p:nvPr/>
        </p:nvSpPr>
        <p:spPr>
          <a:xfrm>
            <a:off x="4871864" y="5832424"/>
            <a:ext cx="2448272" cy="390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accent1"/>
              </a:buClr>
              <a:buSzPts val="1800"/>
            </a:pPr>
            <a:r>
              <a:rPr lang="en-US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US" sz="2000" baseline="30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January 2019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30118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concepts – Operation-based approach of replication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BD010-48C2-4391-B93A-A73C68859AB0}"/>
              </a:ext>
            </a:extLst>
          </p:cNvPr>
          <p:cNvSpPr txBox="1"/>
          <p:nvPr/>
        </p:nvSpPr>
        <p:spPr>
          <a:xfrm>
            <a:off x="838200" y="1685933"/>
            <a:ext cx="422617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Replicas converge by propagating operations to every other replica.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Once an operation is received in a replica, it is applied locally. Afterwards, all replicas would possess all of the updates.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91E8D4-76BF-4329-85C8-CE408C5C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548" y="1598181"/>
            <a:ext cx="5921252" cy="2136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F4A08B-F866-4916-98AB-2F0CB62F4CE9}"/>
              </a:ext>
            </a:extLst>
          </p:cNvPr>
          <p:cNvSpPr txBox="1"/>
          <p:nvPr/>
        </p:nvSpPr>
        <p:spPr>
          <a:xfrm>
            <a:off x="6647542" y="3865633"/>
            <a:ext cx="513805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>
              <a:buClr>
                <a:srgbClr val="595959"/>
              </a:buClr>
              <a:buSzPts val="1200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«S» stands for source replicas</a:t>
            </a:r>
          </a:p>
          <a:p>
            <a:pPr>
              <a:buClr>
                <a:srgbClr val="595959"/>
              </a:buClr>
              <a:buSzPts val="1200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and «D» for downstream replicas.</a:t>
            </a:r>
          </a:p>
        </p:txBody>
      </p:sp>
    </p:spTree>
    <p:extLst>
      <p:ext uri="{BB962C8B-B14F-4D97-AF65-F5344CB8AC3E}">
        <p14:creationId xmlns:p14="http://schemas.microsoft.com/office/powerpoint/2010/main" val="288511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BD010-48C2-4391-B93A-A73C68859AB0}"/>
              </a:ext>
            </a:extLst>
          </p:cNvPr>
          <p:cNvSpPr txBox="1"/>
          <p:nvPr/>
        </p:nvSpPr>
        <p:spPr>
          <a:xfrm>
            <a:off x="838199" y="1685934"/>
            <a:ext cx="525780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Initially, we consider a server and a client as black boxes.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78893C-3885-4883-B57C-F6FB4BEBE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06" y="1499190"/>
            <a:ext cx="5207273" cy="19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</a:t>
            </a:r>
            <a:r>
              <a:rPr lang="ru-RU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Client receives an update from the server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BD010-48C2-4391-B93A-A73C68859AB0}"/>
              </a:ext>
            </a:extLst>
          </p:cNvPr>
          <p:cNvSpPr txBox="1"/>
          <p:nvPr/>
        </p:nvSpPr>
        <p:spPr>
          <a:xfrm>
            <a:off x="1740253" y="3962148"/>
            <a:ext cx="871149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The communication between a client and a server for the </a:t>
            </a:r>
            <a:r>
              <a:rPr lang="en-US" sz="2000" i="1" dirty="0">
                <a:solidFill>
                  <a:srgbClr val="002060"/>
                </a:solidFill>
              </a:rPr>
              <a:t>read</a:t>
            </a:r>
            <a:r>
              <a:rPr lang="en-US" sz="2000" dirty="0">
                <a:solidFill>
                  <a:srgbClr val="002060"/>
                </a:solidFill>
              </a:rPr>
              <a:t> function.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D5834-5334-49BC-915B-4E2289416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8" y="1545747"/>
            <a:ext cx="88487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4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</a:t>
            </a:r>
            <a:r>
              <a:rPr lang="ru-RU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client sends an update to the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A7BF3-B2DF-4FAF-A484-E4074EEA71AD}"/>
              </a:ext>
            </a:extLst>
          </p:cNvPr>
          <p:cNvSpPr txBox="1"/>
          <p:nvPr/>
        </p:nvSpPr>
        <p:spPr>
          <a:xfrm>
            <a:off x="1740253" y="3962148"/>
            <a:ext cx="871149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The communication between a client and a server for the </a:t>
            </a:r>
            <a:r>
              <a:rPr lang="en-US" sz="2000" i="1" dirty="0">
                <a:solidFill>
                  <a:srgbClr val="002060"/>
                </a:solidFill>
              </a:rPr>
              <a:t>update</a:t>
            </a:r>
            <a:r>
              <a:rPr lang="ru-RU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function.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D6AB8E-3CE0-4737-B4E9-967C08BC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253" y="1690690"/>
            <a:ext cx="86868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0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</a:t>
            </a:r>
            <a:r>
              <a:rPr lang="ru-RU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Offline work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BD010-48C2-4391-B93A-A73C68859AB0}"/>
              </a:ext>
            </a:extLst>
          </p:cNvPr>
          <p:cNvSpPr txBox="1"/>
          <p:nvPr/>
        </p:nvSpPr>
        <p:spPr>
          <a:xfrm>
            <a:off x="1740253" y="3962148"/>
            <a:ext cx="87114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The communication between a client and a server while offline</a:t>
            </a:r>
            <a:r>
              <a:rPr lang="ru-RU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with a transition to online.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99219-1948-471B-9310-71FF70066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253" y="1248089"/>
            <a:ext cx="8294810" cy="23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8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– Main Components of the system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64D5FF-FC91-4E50-9E19-C96DFBA90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292" y="1149906"/>
            <a:ext cx="7983416" cy="45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3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Technologies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BD010-48C2-4391-B93A-A73C68859AB0}"/>
              </a:ext>
            </a:extLst>
          </p:cNvPr>
          <p:cNvSpPr txBox="1"/>
          <p:nvPr/>
        </p:nvSpPr>
        <p:spPr>
          <a:xfrm>
            <a:off x="838199" y="1685934"/>
            <a:ext cx="8882575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Service worker</a:t>
            </a:r>
            <a:r>
              <a:rPr lang="en-US" sz="2000" dirty="0">
                <a:solidFill>
                  <a:srgbClr val="002060"/>
                </a:solidFill>
              </a:rPr>
              <a:t>, in order to manage requests coming from the client;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Cache API</a:t>
            </a:r>
            <a:r>
              <a:rPr lang="en-US" sz="2000" dirty="0">
                <a:solidFill>
                  <a:srgbClr val="002060"/>
                </a:solidFill>
              </a:rPr>
              <a:t> to store HTML, CSS, JavaScript files, and any static files[18] to make the application available offline;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Database</a:t>
            </a:r>
            <a:r>
              <a:rPr lang="en-US" sz="2000" dirty="0">
                <a:solidFill>
                  <a:srgbClr val="002060"/>
                </a:solidFill>
              </a:rPr>
              <a:t> to store the data locally;</a:t>
            </a:r>
            <a:endParaRPr lang="ru-RU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Background Sync </a:t>
            </a:r>
            <a:r>
              <a:rPr lang="en-US" sz="2000" dirty="0">
                <a:solidFill>
                  <a:srgbClr val="002060"/>
                </a:solidFill>
              </a:rPr>
              <a:t>for deferring the actions conducted offline until</a:t>
            </a:r>
            <a:r>
              <a:rPr lang="ru-RU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the connection is stable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6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Technologies</a:t>
            </a:r>
            <a:r>
              <a:rPr lang="ru-RU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Worker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BD010-48C2-4391-B93A-A73C68859AB0}"/>
              </a:ext>
            </a:extLst>
          </p:cNvPr>
          <p:cNvSpPr txBox="1"/>
          <p:nvPr/>
        </p:nvSpPr>
        <p:spPr>
          <a:xfrm>
            <a:off x="838199" y="1685934"/>
            <a:ext cx="594242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Service worker</a:t>
            </a:r>
            <a:r>
              <a:rPr lang="en-US" sz="2000" dirty="0">
                <a:solidFill>
                  <a:srgbClr val="002060"/>
                </a:solidFill>
              </a:rPr>
              <a:t> is a JavaScript file, which serves as a proxy.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590F17-AC33-4C7E-81BD-5B7E533B0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618" y="1463040"/>
            <a:ext cx="5870521" cy="370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5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Technologies</a:t>
            </a:r>
            <a:r>
              <a:rPr lang="ru-RU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API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BD010-48C2-4391-B93A-A73C68859AB0}"/>
              </a:ext>
            </a:extLst>
          </p:cNvPr>
          <p:cNvSpPr txBox="1"/>
          <p:nvPr/>
        </p:nvSpPr>
        <p:spPr>
          <a:xfrm>
            <a:off x="838199" y="1685933"/>
            <a:ext cx="909359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For the best offline experience, the web application should store somewhere HTML, CSS, JavaScript code, as well as images, fonts. That is what Cache API used for.</a:t>
            </a:r>
          </a:p>
        </p:txBody>
      </p:sp>
    </p:spTree>
    <p:extLst>
      <p:ext uri="{BB962C8B-B14F-4D97-AF65-F5344CB8AC3E}">
        <p14:creationId xmlns:p14="http://schemas.microsoft.com/office/powerpoint/2010/main" val="299126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Technologies</a:t>
            </a:r>
            <a:r>
              <a:rPr lang="ru-RU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IndexedDB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BD010-48C2-4391-B93A-A73C68859AB0}"/>
              </a:ext>
            </a:extLst>
          </p:cNvPr>
          <p:cNvSpPr txBox="1"/>
          <p:nvPr/>
        </p:nvSpPr>
        <p:spPr>
          <a:xfrm>
            <a:off x="838199" y="1685933"/>
            <a:ext cx="9093592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It is database, which lets us store any data in the user’s browser.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Each </a:t>
            </a:r>
            <a:r>
              <a:rPr lang="en-US" sz="2000" dirty="0" err="1">
                <a:solidFill>
                  <a:srgbClr val="002060"/>
                </a:solidFill>
              </a:rPr>
              <a:t>IndexedDB</a:t>
            </a:r>
            <a:r>
              <a:rPr lang="en-US" sz="2000" dirty="0">
                <a:solidFill>
                  <a:srgbClr val="002060"/>
                </a:solidFill>
              </a:rPr>
              <a:t> database contains </a:t>
            </a:r>
            <a:r>
              <a:rPr lang="en-US" sz="2000" i="1" dirty="0">
                <a:solidFill>
                  <a:srgbClr val="002060"/>
                </a:solidFill>
              </a:rPr>
              <a:t>Object stores</a:t>
            </a:r>
            <a:r>
              <a:rPr lang="en-US" sz="2000" dirty="0">
                <a:solidFill>
                  <a:srgbClr val="002060"/>
                </a:solidFill>
              </a:rPr>
              <a:t>. Those object stores, in its turn, are similar to tables in traditional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Usually, the practice is to have one object store for each type of data. This data could be anything: custom objects, strings, numbers, arrays, and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All read and write operations in </a:t>
            </a:r>
            <a:r>
              <a:rPr lang="en-US" sz="2000" dirty="0" err="1">
                <a:solidFill>
                  <a:srgbClr val="002060"/>
                </a:solidFill>
              </a:rPr>
              <a:t>IndexedDB</a:t>
            </a:r>
            <a:r>
              <a:rPr lang="en-US" sz="2000" dirty="0">
                <a:solidFill>
                  <a:srgbClr val="002060"/>
                </a:solidFill>
              </a:rPr>
              <a:t> should be wrapped into a </a:t>
            </a:r>
            <a:r>
              <a:rPr lang="en-US" sz="2000" i="1" dirty="0">
                <a:solidFill>
                  <a:srgbClr val="002060"/>
                </a:solidFill>
              </a:rPr>
              <a:t>transaction</a:t>
            </a:r>
            <a:r>
              <a:rPr lang="en-US" sz="2000" dirty="0">
                <a:solidFill>
                  <a:srgbClr val="002060"/>
                </a:solidFill>
              </a:rPr>
              <a:t>. if one operation within a transaction fails, then none of the other operations are going to be applied.</a:t>
            </a:r>
          </a:p>
        </p:txBody>
      </p:sp>
    </p:spTree>
    <p:extLst>
      <p:ext uri="{BB962C8B-B14F-4D97-AF65-F5344CB8AC3E}">
        <p14:creationId xmlns:p14="http://schemas.microsoft.com/office/powerpoint/2010/main" val="244261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 idx="4294967295"/>
          </p:nvPr>
        </p:nvSpPr>
        <p:spPr>
          <a:xfrm>
            <a:off x="1415988" y="0"/>
            <a:ext cx="9144000" cy="140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3600"/>
            </a:pPr>
            <a:r>
              <a:rPr lang="en-US" sz="2800" b="1" dirty="0">
                <a:solidFill>
                  <a:srgbClr val="002060"/>
                </a:solidFill>
              </a:rPr>
              <a:t>Outline</a:t>
            </a:r>
            <a:endParaRPr sz="28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D3D1B-05FD-45CE-83B5-5103B9F78747}"/>
              </a:ext>
            </a:extLst>
          </p:cNvPr>
          <p:cNvSpPr txBox="1"/>
          <p:nvPr/>
        </p:nvSpPr>
        <p:spPr>
          <a:xfrm>
            <a:off x="1415988" y="1485900"/>
            <a:ext cx="9442938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rtlCol="0" anchor="t" anchorCtr="0">
            <a:noAutofit/>
          </a:bodyPr>
          <a:lstStyle/>
          <a:p>
            <a:pPr marL="342900" marR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342900" marR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Main Concepts</a:t>
            </a:r>
          </a:p>
          <a:p>
            <a:pPr marL="342900" marR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Protocol</a:t>
            </a:r>
          </a:p>
          <a:p>
            <a:pPr marL="342900" marR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Key Technologies</a:t>
            </a:r>
          </a:p>
          <a:p>
            <a:pPr marL="342900" marR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</a:p>
          <a:p>
            <a:pPr marL="342900" marR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</a:p>
          <a:p>
            <a:pPr marL="342900" marR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</a:p>
          <a:p>
            <a:pPr marL="342900" marR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  <a:p>
            <a:pPr marL="342900" marR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73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Technologies</a:t>
            </a:r>
            <a:r>
              <a:rPr lang="ru-RU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Sync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BD010-48C2-4391-B93A-A73C68859AB0}"/>
              </a:ext>
            </a:extLst>
          </p:cNvPr>
          <p:cNvSpPr txBox="1"/>
          <p:nvPr/>
        </p:nvSpPr>
        <p:spPr>
          <a:xfrm>
            <a:off x="838199" y="1685933"/>
            <a:ext cx="9093592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This feature is beneficial for the use case, when the offline work should be immediately sent to the server, once the connection is established again.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In our case, in </a:t>
            </a:r>
            <a:r>
              <a:rPr lang="en-US" sz="2000" dirty="0" err="1">
                <a:solidFill>
                  <a:srgbClr val="002060"/>
                </a:solidFill>
              </a:rPr>
              <a:t>WebCure</a:t>
            </a:r>
            <a:r>
              <a:rPr lang="en-US" sz="2000" dirty="0">
                <a:solidFill>
                  <a:srgbClr val="002060"/>
                </a:solidFill>
              </a:rPr>
              <a:t> we are going to use it for sending the operations conducted offline back to the </a:t>
            </a:r>
            <a:r>
              <a:rPr lang="en-US" sz="2000" dirty="0" err="1">
                <a:solidFill>
                  <a:srgbClr val="002060"/>
                </a:solidFill>
              </a:rPr>
              <a:t>AntidoteDB</a:t>
            </a:r>
            <a:r>
              <a:rPr lang="en-US" sz="2000" dirty="0">
                <a:solidFill>
                  <a:srgbClr val="002060"/>
                </a:solidFill>
              </a:rPr>
              <a:t> server for further </a:t>
            </a:r>
            <a:r>
              <a:rPr lang="en-US" sz="2000" dirty="0" err="1">
                <a:solidFill>
                  <a:srgbClr val="002060"/>
                </a:solidFill>
              </a:rPr>
              <a:t>synchronisation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105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– Main Components of the system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64D5FF-FC91-4E50-9E19-C96DFBA90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292" y="1149906"/>
            <a:ext cx="7983416" cy="4558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08D704-DEAB-4080-B499-8D9105D5BBE2}"/>
              </a:ext>
            </a:extLst>
          </p:cNvPr>
          <p:cNvSpPr txBox="1"/>
          <p:nvPr/>
        </p:nvSpPr>
        <p:spPr>
          <a:xfrm>
            <a:off x="2841672" y="5314435"/>
            <a:ext cx="1730325" cy="3936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None/>
            </a:pPr>
            <a:r>
              <a:rPr lang="en-US" sz="2000" b="1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IndexedDB</a:t>
            </a:r>
            <a:endParaRPr lang="en-US" sz="20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3A9C5-C016-474C-9046-F860AC00BD43}"/>
              </a:ext>
            </a:extLst>
          </p:cNvPr>
          <p:cNvSpPr txBox="1"/>
          <p:nvPr/>
        </p:nvSpPr>
        <p:spPr>
          <a:xfrm>
            <a:off x="4967066" y="1872533"/>
            <a:ext cx="3872134" cy="344235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dk1">
                <a:shade val="95000"/>
                <a:satMod val="10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None/>
            </a:pPr>
            <a:r>
              <a:rPr lang="en-US" sz="20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Service Worker + background sync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38FB8-1EC4-4916-BB43-41403502DA2C}"/>
              </a:ext>
            </a:extLst>
          </p:cNvPr>
          <p:cNvSpPr txBox="1"/>
          <p:nvPr/>
        </p:nvSpPr>
        <p:spPr>
          <a:xfrm>
            <a:off x="2446604" y="3548257"/>
            <a:ext cx="2520462" cy="344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None/>
            </a:pPr>
            <a:r>
              <a:rPr lang="en-US" sz="20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Service worker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A31E9-93C8-4D09-9625-9388E63B568E}"/>
              </a:ext>
            </a:extLst>
          </p:cNvPr>
          <p:cNvSpPr txBox="1"/>
          <p:nvPr/>
        </p:nvSpPr>
        <p:spPr>
          <a:xfrm>
            <a:off x="1541973" y="1872532"/>
            <a:ext cx="1334607" cy="344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None/>
            </a:pPr>
            <a:r>
              <a:rPr lang="en-US" sz="20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Cache API</a:t>
            </a:r>
          </a:p>
        </p:txBody>
      </p:sp>
    </p:spTree>
    <p:extLst>
      <p:ext uri="{BB962C8B-B14F-4D97-AF65-F5344CB8AC3E}">
        <p14:creationId xmlns:p14="http://schemas.microsoft.com/office/powerpoint/2010/main" val="3748346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BD010-48C2-4391-B93A-A73C68859AB0}"/>
              </a:ext>
            </a:extLst>
          </p:cNvPr>
          <p:cNvSpPr txBox="1"/>
          <p:nvPr/>
        </p:nvSpPr>
        <p:spPr>
          <a:xfrm>
            <a:off x="838199" y="1685933"/>
            <a:ext cx="909359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To demonstrate the functionality of </a:t>
            </a:r>
            <a:r>
              <a:rPr lang="en-US" sz="2000" dirty="0" err="1">
                <a:solidFill>
                  <a:srgbClr val="002060"/>
                </a:solidFill>
              </a:rPr>
              <a:t>WebCure</a:t>
            </a:r>
            <a:r>
              <a:rPr lang="en-US" sz="2000" dirty="0">
                <a:solidFill>
                  <a:srgbClr val="002060"/>
                </a:solidFill>
              </a:rPr>
              <a:t>, we implemented three different types of CRDTs used in </a:t>
            </a:r>
            <a:r>
              <a:rPr lang="en-US" sz="2000" dirty="0" err="1">
                <a:solidFill>
                  <a:srgbClr val="002060"/>
                </a:solidFill>
              </a:rPr>
              <a:t>AntidoteDB</a:t>
            </a:r>
            <a:r>
              <a:rPr lang="en-US" sz="2000" dirty="0">
                <a:solidFill>
                  <a:srgbClr val="002060"/>
                </a:solidFill>
              </a:rPr>
              <a:t>: a counter, a set and a multi-value-register.</a:t>
            </a:r>
          </a:p>
        </p:txBody>
      </p:sp>
    </p:spTree>
    <p:extLst>
      <p:ext uri="{BB962C8B-B14F-4D97-AF65-F5344CB8AC3E}">
        <p14:creationId xmlns:p14="http://schemas.microsoft.com/office/powerpoint/2010/main" val="142321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– Database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CE583-1C2B-487A-87BA-21AF1CD91A84}"/>
              </a:ext>
            </a:extLst>
          </p:cNvPr>
          <p:cNvSpPr txBox="1"/>
          <p:nvPr/>
        </p:nvSpPr>
        <p:spPr>
          <a:xfrm>
            <a:off x="838199" y="1685933"/>
            <a:ext cx="909359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This layer includes an </a:t>
            </a:r>
            <a:r>
              <a:rPr lang="en-US" sz="2000" dirty="0" err="1">
                <a:solidFill>
                  <a:srgbClr val="002060"/>
                </a:solidFill>
              </a:rPr>
              <a:t>AntidoteDB</a:t>
            </a:r>
            <a:r>
              <a:rPr lang="en-US" sz="2000" dirty="0">
                <a:solidFill>
                  <a:srgbClr val="002060"/>
                </a:solidFill>
              </a:rPr>
              <a:t> database, which is used to store and handle CRDT-objects.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To be able to work with the database, we are going to use a JavaScript Client for </a:t>
            </a:r>
            <a:r>
              <a:rPr lang="en-US" sz="2000" dirty="0" err="1">
                <a:solidFill>
                  <a:srgbClr val="002060"/>
                </a:solidFill>
              </a:rPr>
              <a:t>AntidoteDB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0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– Server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CE583-1C2B-487A-87BA-21AF1CD91A84}"/>
              </a:ext>
            </a:extLst>
          </p:cNvPr>
          <p:cNvSpPr txBox="1"/>
          <p:nvPr/>
        </p:nvSpPr>
        <p:spPr>
          <a:xfrm>
            <a:off x="838199" y="1685933"/>
            <a:ext cx="9093592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To implement a server we used a </a:t>
            </a:r>
            <a:r>
              <a:rPr lang="en-US" sz="2000" b="1" dirty="0">
                <a:solidFill>
                  <a:srgbClr val="002060"/>
                </a:solidFill>
              </a:rPr>
              <a:t>Node.js </a:t>
            </a:r>
            <a:r>
              <a:rPr lang="en-US" sz="2000" dirty="0">
                <a:solidFill>
                  <a:srgbClr val="002060"/>
                </a:solidFill>
              </a:rPr>
              <a:t>framework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called </a:t>
            </a:r>
            <a:r>
              <a:rPr lang="en-US" sz="2000" b="1" dirty="0">
                <a:solidFill>
                  <a:srgbClr val="002060"/>
                </a:solidFill>
              </a:rPr>
              <a:t>Express.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Taking </a:t>
            </a:r>
            <a:r>
              <a:rPr lang="en-US" sz="2000" b="1" dirty="0">
                <a:solidFill>
                  <a:srgbClr val="002060"/>
                </a:solidFill>
              </a:rPr>
              <a:t>Set CRDT </a:t>
            </a:r>
            <a:r>
              <a:rPr lang="en-US" sz="2000" dirty="0">
                <a:solidFill>
                  <a:srgbClr val="002060"/>
                </a:solidFill>
              </a:rPr>
              <a:t>as an example, we will now discuss the methods the server implements: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• Sending back either the latest state of a set CRDT or, if a timestamp was provided, then the state at a specific timestamp;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• Adding/removing elements from a set CRDT;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• Applying a list of operations, which were performed at the client while offline.</a:t>
            </a:r>
          </a:p>
        </p:txBody>
      </p:sp>
    </p:spTree>
    <p:extLst>
      <p:ext uri="{BB962C8B-B14F-4D97-AF65-F5344CB8AC3E}">
        <p14:creationId xmlns:p14="http://schemas.microsoft.com/office/powerpoint/2010/main" val="2006047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– Client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CE583-1C2B-487A-87BA-21AF1CD91A84}"/>
              </a:ext>
            </a:extLst>
          </p:cNvPr>
          <p:cNvSpPr txBox="1"/>
          <p:nvPr/>
        </p:nvSpPr>
        <p:spPr>
          <a:xfrm>
            <a:off x="838199" y="1685933"/>
            <a:ext cx="442311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 presentation app runs in the web-browser, supports various commands from the user and sits on top of the local database layer.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59C8DC-1304-409A-BF28-7739BE82D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05" y="1027908"/>
            <a:ext cx="4423118" cy="49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59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CE583-1C2B-487A-87BA-21AF1CD91A84}"/>
              </a:ext>
            </a:extLst>
          </p:cNvPr>
          <p:cNvSpPr txBox="1"/>
          <p:nvPr/>
        </p:nvSpPr>
        <p:spPr>
          <a:xfrm>
            <a:off x="838199" y="1685932"/>
            <a:ext cx="4746676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It is time to demonstrate the applicability of </a:t>
            </a:r>
            <a:r>
              <a:rPr lang="en-US" sz="2000" dirty="0" err="1">
                <a:solidFill>
                  <a:srgbClr val="002060"/>
                </a:solidFill>
              </a:rPr>
              <a:t>WebCure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For that, we are going to take the </a:t>
            </a:r>
            <a:r>
              <a:rPr lang="en-US" sz="2000" dirty="0" err="1">
                <a:solidFill>
                  <a:srgbClr val="002060"/>
                </a:solidFill>
              </a:rPr>
              <a:t>Calender</a:t>
            </a:r>
            <a:r>
              <a:rPr lang="en-US" sz="2000" dirty="0">
                <a:solidFill>
                  <a:srgbClr val="002060"/>
                </a:solidFill>
              </a:rPr>
              <a:t> App designed and built in the work of Tim </a:t>
            </a:r>
            <a:r>
              <a:rPr lang="en-US" sz="2000" dirty="0" err="1">
                <a:solidFill>
                  <a:srgbClr val="002060"/>
                </a:solidFill>
              </a:rPr>
              <a:t>Dellmann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In the implementation of the Calendar App, the next types of CRDTs were used: maps, multi-value registers and sets.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A6450-AD39-4C7A-863C-93214DF07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14" y="1047042"/>
            <a:ext cx="4753564" cy="4760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AC58E0-B733-4B29-8F0E-9CF33B4D6B72}"/>
              </a:ext>
            </a:extLst>
          </p:cNvPr>
          <p:cNvSpPr txBox="1"/>
          <p:nvPr/>
        </p:nvSpPr>
        <p:spPr>
          <a:xfrm>
            <a:off x="6096000" y="5807416"/>
            <a:ext cx="51217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 view at the interface of the Calendar App</a:t>
            </a:r>
          </a:p>
        </p:txBody>
      </p:sp>
    </p:spTree>
    <p:extLst>
      <p:ext uri="{BB962C8B-B14F-4D97-AF65-F5344CB8AC3E}">
        <p14:creationId xmlns:p14="http://schemas.microsoft.com/office/powerpoint/2010/main" val="521287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– Calendar based on </a:t>
            </a: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WebCure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9DBFA-5611-49E0-87DF-F64B8757D36E}"/>
              </a:ext>
            </a:extLst>
          </p:cNvPr>
          <p:cNvSpPr txBox="1"/>
          <p:nvPr/>
        </p:nvSpPr>
        <p:spPr>
          <a:xfrm>
            <a:off x="838198" y="1685932"/>
            <a:ext cx="10781715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We restructured the Calendar App, so the integration with </a:t>
            </a:r>
            <a:r>
              <a:rPr lang="en-US" sz="2000" dirty="0" err="1">
                <a:solidFill>
                  <a:srgbClr val="002060"/>
                </a:solidFill>
              </a:rPr>
              <a:t>WebCure</a:t>
            </a:r>
            <a:r>
              <a:rPr lang="en-US" sz="2000" dirty="0">
                <a:solidFill>
                  <a:srgbClr val="002060"/>
                </a:solidFill>
              </a:rPr>
              <a:t> would be possible.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In the original Calendar App, the feature of having users was implemented with set CRDTs. Therefore, we extended the application to have our abstract </a:t>
            </a:r>
            <a:r>
              <a:rPr lang="en-US" sz="2000" dirty="0" err="1">
                <a:solidFill>
                  <a:srgbClr val="002060"/>
                </a:solidFill>
              </a:rPr>
              <a:t>SetCRDT</a:t>
            </a:r>
            <a:r>
              <a:rPr lang="en-US" sz="2000" dirty="0">
                <a:solidFill>
                  <a:srgbClr val="002060"/>
                </a:solidFill>
              </a:rPr>
              <a:t> class on a client side, while also making the additional features of the application to work offline.</a:t>
            </a:r>
          </a:p>
        </p:txBody>
      </p:sp>
    </p:spTree>
    <p:extLst>
      <p:ext uri="{BB962C8B-B14F-4D97-AF65-F5344CB8AC3E}">
        <p14:creationId xmlns:p14="http://schemas.microsoft.com/office/powerpoint/2010/main" val="901221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– Calendar based on </a:t>
            </a: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WebCure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9DBFA-5611-49E0-87DF-F64B8757D36E}"/>
              </a:ext>
            </a:extLst>
          </p:cNvPr>
          <p:cNvSpPr txBox="1"/>
          <p:nvPr/>
        </p:nvSpPr>
        <p:spPr>
          <a:xfrm>
            <a:off x="838199" y="1685931"/>
            <a:ext cx="7772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Consider a situation where we added two users with names John and Jennie to the first Calendar App: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48EDA2-2DAB-4262-9231-105B9BAB5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29000"/>
            <a:ext cx="77724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95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– Calendar based on </a:t>
            </a: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WebCure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9DBFA-5611-49E0-87DF-F64B8757D36E}"/>
              </a:ext>
            </a:extLst>
          </p:cNvPr>
          <p:cNvSpPr txBox="1"/>
          <p:nvPr/>
        </p:nvSpPr>
        <p:spPr>
          <a:xfrm>
            <a:off x="2787556" y="5589121"/>
            <a:ext cx="691244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 view reflecting the addition of two users: John, Jennie.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0489B-E70F-4147-8988-3B0F629A3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905" y="886232"/>
            <a:ext cx="4722190" cy="47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4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5D3D1B-05FD-45CE-83B5-5103B9F78747}"/>
              </a:ext>
            </a:extLst>
          </p:cNvPr>
          <p:cNvSpPr txBox="1"/>
          <p:nvPr/>
        </p:nvSpPr>
        <p:spPr>
          <a:xfrm>
            <a:off x="1415988" y="1485900"/>
            <a:ext cx="9442938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rtlCol="0" anchor="t" anchorCtr="0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None/>
            </a:pPr>
            <a:endParaRPr lang="en-US" sz="1200" b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F7336-9145-4C67-A84C-7D798ACCC771}"/>
              </a:ext>
            </a:extLst>
          </p:cNvPr>
          <p:cNvSpPr txBox="1"/>
          <p:nvPr/>
        </p:nvSpPr>
        <p:spPr>
          <a:xfrm>
            <a:off x="838201" y="1690689"/>
            <a:ext cx="5811977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rtlCol="0" anchor="t" anchorCtr="0">
            <a:spAutoFit/>
          </a:bodyPr>
          <a:lstStyle/>
          <a:p>
            <a:pPr marL="285750" marR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 be available in offline periods, the system should replicate its data on the client machine.</a:t>
            </a:r>
          </a:p>
          <a:p>
            <a:pPr marL="285750" marR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Having the data locally allows to work on it while being offline or under poor network conditions.</a:t>
            </a:r>
            <a:endParaRPr lang="ru-RU"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Local updates should be sent back to the server for further synchronization.</a:t>
            </a:r>
          </a:p>
          <a:p>
            <a:pPr marL="285750" indent="-285750"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All of it is possible with </a:t>
            </a:r>
            <a:r>
              <a:rPr lang="en-US" sz="2000" b="1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WebCure</a:t>
            </a:r>
            <a:r>
              <a:rPr lang="en-US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5184F1E7-1FBC-4F57-A799-6C000DF6E6C6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935DB-66AA-4660-A485-C1B7FE27F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615" y="963378"/>
            <a:ext cx="4951059" cy="4624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059E13-8191-42A7-95BD-EACECACAB9CB}"/>
              </a:ext>
            </a:extLst>
          </p:cNvPr>
          <p:cNvSpPr txBox="1"/>
          <p:nvPr/>
        </p:nvSpPr>
        <p:spPr>
          <a:xfrm>
            <a:off x="6897615" y="5578473"/>
            <a:ext cx="4848744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rtlCol="0" anchor="t" anchorCtr="0">
            <a:noAutofit/>
          </a:bodyPr>
          <a:lstStyle/>
          <a:p>
            <a:pPr>
              <a:buClr>
                <a:srgbClr val="595959"/>
              </a:buClr>
              <a:buSzPts val="1200"/>
            </a:pPr>
            <a:r>
              <a:rPr lang="en-US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view at the interface of the Calendar App.</a:t>
            </a:r>
          </a:p>
        </p:txBody>
      </p:sp>
    </p:spTree>
    <p:extLst>
      <p:ext uri="{BB962C8B-B14F-4D97-AF65-F5344CB8AC3E}">
        <p14:creationId xmlns:p14="http://schemas.microsoft.com/office/powerpoint/2010/main" val="623030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– Calendar based on </a:t>
            </a: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WebCure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9DBFA-5611-49E0-87DF-F64B8757D36E}"/>
              </a:ext>
            </a:extLst>
          </p:cNvPr>
          <p:cNvSpPr txBox="1"/>
          <p:nvPr/>
        </p:nvSpPr>
        <p:spPr>
          <a:xfrm>
            <a:off x="838198" y="1685931"/>
            <a:ext cx="3888547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Next, we turn off the network for both calendar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Then, we firstly locally remove the user </a:t>
            </a:r>
            <a:r>
              <a:rPr lang="en-US" sz="2000" i="1" dirty="0">
                <a:solidFill>
                  <a:srgbClr val="002060"/>
                </a:solidFill>
              </a:rPr>
              <a:t>John</a:t>
            </a:r>
            <a:r>
              <a:rPr lang="en-US" sz="2000" dirty="0">
                <a:solidFill>
                  <a:srgbClr val="002060"/>
                </a:solidFill>
              </a:rPr>
              <a:t> through the interface of the first Calendar App and, afterwards, we add a user </a:t>
            </a:r>
            <a:r>
              <a:rPr lang="en-US" sz="2000" i="1" dirty="0">
                <a:solidFill>
                  <a:srgbClr val="002060"/>
                </a:solidFill>
              </a:rPr>
              <a:t>Wayne</a:t>
            </a:r>
            <a:r>
              <a:rPr lang="en-US" sz="2000" dirty="0">
                <a:solidFill>
                  <a:srgbClr val="002060"/>
                </a:solidFill>
              </a:rPr>
              <a:t> at the second Calendar App.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6F1EA5-C1D3-4C2C-9E52-C17AC7B7BC89}"/>
              </a:ext>
            </a:extLst>
          </p:cNvPr>
          <p:cNvGrpSpPr/>
          <p:nvPr/>
        </p:nvGrpSpPr>
        <p:grpSpPr>
          <a:xfrm>
            <a:off x="4945965" y="1479947"/>
            <a:ext cx="6884965" cy="1949053"/>
            <a:chOff x="838199" y="3429000"/>
            <a:chExt cx="7772400" cy="22002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CC27069-4790-4440-A54A-9F637444F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3429000"/>
              <a:ext cx="7772400" cy="22002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BD7736-E018-46F6-9B17-8787104BB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470" y="4107766"/>
              <a:ext cx="6096000" cy="1268288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C7D7A9F-C292-4F98-A7C7-F92D774ED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965" y="3819523"/>
            <a:ext cx="6884965" cy="194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61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– Calendar based on </a:t>
            </a: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WebCure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9DBFA-5611-49E0-87DF-F64B8757D36E}"/>
              </a:ext>
            </a:extLst>
          </p:cNvPr>
          <p:cNvSpPr txBox="1"/>
          <p:nvPr/>
        </p:nvSpPr>
        <p:spPr>
          <a:xfrm>
            <a:off x="838198" y="1685931"/>
            <a:ext cx="7772399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As we are working offline, the changes will be applied straight away.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After we turn the connection back on, all the offline performed operations are sent to the server immediately.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19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– Calendar based on </a:t>
            </a: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WebCure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9DBFA-5611-49E0-87DF-F64B8757D36E}"/>
              </a:ext>
            </a:extLst>
          </p:cNvPr>
          <p:cNvSpPr txBox="1"/>
          <p:nvPr/>
        </p:nvSpPr>
        <p:spPr>
          <a:xfrm>
            <a:off x="542777" y="1685931"/>
            <a:ext cx="460599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Finally, both calendars will reach the same state, as the servers converged having applied all the provided operations.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DEA94-10D4-4C13-83C2-BC8CAFD1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775" y="1865663"/>
            <a:ext cx="6967077" cy="188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71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– Summary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9DBFA-5611-49E0-87DF-F64B8757D36E}"/>
              </a:ext>
            </a:extLst>
          </p:cNvPr>
          <p:cNvSpPr txBox="1"/>
          <p:nvPr/>
        </p:nvSpPr>
        <p:spPr>
          <a:xfrm>
            <a:off x="838200" y="3440876"/>
            <a:ext cx="414176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002060"/>
                </a:solidFill>
              </a:rPr>
              <a:t>Respose</a:t>
            </a:r>
            <a:r>
              <a:rPr lang="en-US" sz="2000" i="1" dirty="0">
                <a:solidFill>
                  <a:srgbClr val="002060"/>
                </a:solidFill>
              </a:rPr>
              <a:t> time </a:t>
            </a:r>
            <a:r>
              <a:rPr lang="en-US" sz="2000" dirty="0">
                <a:solidFill>
                  <a:srgbClr val="002060"/>
                </a:solidFill>
              </a:rPr>
              <a:t>indicates the time needed until the main page of the application loads, as well as all the styles, images, and JavaScript libraries.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</a:rPr>
              <a:t>N – </a:t>
            </a:r>
            <a:r>
              <a:rPr lang="en-US" sz="2000" dirty="0">
                <a:solidFill>
                  <a:srgbClr val="002060"/>
                </a:solidFill>
              </a:rPr>
              <a:t>number of trials.</a:t>
            </a:r>
            <a:endParaRPr lang="en-US" sz="2000" i="1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2C0C94-668E-44DE-A0A8-E66B54AC5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08868"/>
              </p:ext>
            </p:extLst>
          </p:nvPr>
        </p:nvGraphicFramePr>
        <p:xfrm>
          <a:off x="1969282" y="1798473"/>
          <a:ext cx="8253435" cy="112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1145">
                  <a:extLst>
                    <a:ext uri="{9D8B030D-6E8A-4147-A177-3AD203B41FA5}">
                      <a16:colId xmlns:a16="http://schemas.microsoft.com/office/drawing/2014/main" val="4127420676"/>
                    </a:ext>
                  </a:extLst>
                </a:gridCol>
                <a:gridCol w="2751145">
                  <a:extLst>
                    <a:ext uri="{9D8B030D-6E8A-4147-A177-3AD203B41FA5}">
                      <a16:colId xmlns:a16="http://schemas.microsoft.com/office/drawing/2014/main" val="4264532446"/>
                    </a:ext>
                  </a:extLst>
                </a:gridCol>
                <a:gridCol w="2751145">
                  <a:extLst>
                    <a:ext uri="{9D8B030D-6E8A-4147-A177-3AD203B41FA5}">
                      <a16:colId xmlns:a16="http://schemas.microsoft.com/office/drawing/2014/main" val="3846699913"/>
                    </a:ext>
                  </a:extLst>
                </a:gridCol>
              </a:tblGrid>
              <a:tr h="1791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Calendar + </a:t>
                      </a:r>
                      <a:r>
                        <a:rPr lang="en-US" dirty="0" err="1"/>
                        <a:t>WebCure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957021"/>
                  </a:ext>
                </a:extLst>
              </a:tr>
              <a:tr h="2503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 (N=20)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316.35ms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2.06ms (+ 300ms once for the initial load)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29736"/>
                  </a:ext>
                </a:extLst>
              </a:tr>
              <a:tr h="179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400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9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763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– Summary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9DBFA-5611-49E0-87DF-F64B8757D36E}"/>
              </a:ext>
            </a:extLst>
          </p:cNvPr>
          <p:cNvSpPr txBox="1"/>
          <p:nvPr/>
        </p:nvSpPr>
        <p:spPr>
          <a:xfrm>
            <a:off x="838198" y="1685931"/>
            <a:ext cx="7772399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 extended version of the Calendar works offline and online;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WebCure</a:t>
            </a:r>
            <a:r>
              <a:rPr lang="en-US" sz="2000" dirty="0">
                <a:solidFill>
                  <a:srgbClr val="002060"/>
                </a:solidFill>
              </a:rPr>
              <a:t> enables the extended version of the application to have the logic only on a client-side, which allows avoiding the replication of logic.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 extended version of the Calendar is more efficient. </a:t>
            </a:r>
          </a:p>
        </p:txBody>
      </p:sp>
    </p:spTree>
    <p:extLst>
      <p:ext uri="{BB962C8B-B14F-4D97-AF65-F5344CB8AC3E}">
        <p14:creationId xmlns:p14="http://schemas.microsoft.com/office/powerpoint/2010/main" val="281183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– Related Work</a:t>
            </a:r>
            <a:r>
              <a:rPr lang="ru-RU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Competitor Products	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414DF1-563B-4F70-A42F-BFC94637C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826273"/>
              </p:ext>
            </p:extLst>
          </p:nvPr>
        </p:nvGraphicFramePr>
        <p:xfrm>
          <a:off x="1084386" y="1690690"/>
          <a:ext cx="10023228" cy="2635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807">
                  <a:extLst>
                    <a:ext uri="{9D8B030D-6E8A-4147-A177-3AD203B41FA5}">
                      <a16:colId xmlns:a16="http://schemas.microsoft.com/office/drawing/2014/main" val="1242817302"/>
                    </a:ext>
                  </a:extLst>
                </a:gridCol>
                <a:gridCol w="2505807">
                  <a:extLst>
                    <a:ext uri="{9D8B030D-6E8A-4147-A177-3AD203B41FA5}">
                      <a16:colId xmlns:a16="http://schemas.microsoft.com/office/drawing/2014/main" val="1602527007"/>
                    </a:ext>
                  </a:extLst>
                </a:gridCol>
                <a:gridCol w="2555632">
                  <a:extLst>
                    <a:ext uri="{9D8B030D-6E8A-4147-A177-3AD203B41FA5}">
                      <a16:colId xmlns:a16="http://schemas.microsoft.com/office/drawing/2014/main" val="534644744"/>
                    </a:ext>
                  </a:extLst>
                </a:gridCol>
                <a:gridCol w="2455982">
                  <a:extLst>
                    <a:ext uri="{9D8B030D-6E8A-4147-A177-3AD203B41FA5}">
                      <a16:colId xmlns:a16="http://schemas.microsoft.com/office/drawing/2014/main" val="3087489624"/>
                    </a:ext>
                  </a:extLst>
                </a:gridCol>
              </a:tblGrid>
              <a:tr h="798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WebCure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CouchDB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Realm Mobile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2352"/>
                  </a:ext>
                </a:extLst>
              </a:tr>
              <a:tr h="5406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Concurrent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62166"/>
                  </a:ext>
                </a:extLst>
              </a:tr>
              <a:tr h="755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Consistency </a:t>
                      </a:r>
                    </a:p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Causal 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Eventual 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Eventual Consistency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214729"/>
                  </a:ext>
                </a:extLst>
              </a:tr>
              <a:tr h="5406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Offline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9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275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	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9DBFA-5611-49E0-87DF-F64B8757D36E}"/>
              </a:ext>
            </a:extLst>
          </p:cNvPr>
          <p:cNvSpPr txBox="1"/>
          <p:nvPr/>
        </p:nvSpPr>
        <p:spPr>
          <a:xfrm>
            <a:off x="838198" y="1685931"/>
            <a:ext cx="105156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Designed a stable protocol for the communication between a client with a local storage and a server, and supporting the offline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Made a research on available technologies, which allowed us to implement the design.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Developed a presentation application for Counters, Sets, Multi-Value Registers, which demonstrates the work of </a:t>
            </a:r>
            <a:r>
              <a:rPr lang="en-US" sz="2000" dirty="0" err="1">
                <a:solidFill>
                  <a:srgbClr val="002060"/>
                </a:solidFill>
              </a:rPr>
              <a:t>WebCure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Extended the Calendar application with </a:t>
            </a:r>
            <a:r>
              <a:rPr lang="en-US" sz="2000" dirty="0" err="1">
                <a:solidFill>
                  <a:srgbClr val="002060"/>
                </a:solidFill>
              </a:rPr>
              <a:t>WebCure</a:t>
            </a:r>
            <a:r>
              <a:rPr lang="en-US" sz="2000" dirty="0">
                <a:solidFill>
                  <a:srgbClr val="002060"/>
                </a:solidFill>
              </a:rPr>
              <a:t> and proved its efficiency.</a:t>
            </a:r>
          </a:p>
        </p:txBody>
      </p:sp>
    </p:spTree>
    <p:extLst>
      <p:ext uri="{BB962C8B-B14F-4D97-AF65-F5344CB8AC3E}">
        <p14:creationId xmlns:p14="http://schemas.microsoft.com/office/powerpoint/2010/main" val="3877641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	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9DBFA-5611-49E0-87DF-F64B8757D36E}"/>
              </a:ext>
            </a:extLst>
          </p:cNvPr>
          <p:cNvSpPr txBox="1"/>
          <p:nvPr/>
        </p:nvSpPr>
        <p:spPr>
          <a:xfrm>
            <a:off x="838200" y="2923888"/>
            <a:ext cx="10515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Thank you for your attention! 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95834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Appendix	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9DBFA-5611-49E0-87DF-F64B8757D36E}"/>
              </a:ext>
            </a:extLst>
          </p:cNvPr>
          <p:cNvSpPr txBox="1"/>
          <p:nvPr/>
        </p:nvSpPr>
        <p:spPr>
          <a:xfrm>
            <a:off x="838200" y="2143954"/>
            <a:ext cx="387817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CRDTs: Counter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CRDTs: Add-wins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CRDTs: Multi-value register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15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concepts – CRDTs: Counter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BD010-48C2-4391-B93A-A73C68859AB0}"/>
              </a:ext>
            </a:extLst>
          </p:cNvPr>
          <p:cNvSpPr txBox="1"/>
          <p:nvPr/>
        </p:nvSpPr>
        <p:spPr>
          <a:xfrm>
            <a:off x="838199" y="1685934"/>
            <a:ext cx="8882575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Counter </a:t>
            </a:r>
            <a:r>
              <a:rPr lang="en-US" sz="2000" dirty="0">
                <a:solidFill>
                  <a:srgbClr val="002060"/>
                </a:solidFill>
              </a:rPr>
              <a:t>is a CRDT, which keeps track on its state, which is an integer</a:t>
            </a:r>
          </a:p>
          <a:p>
            <a:r>
              <a:rPr lang="en-US" sz="2000" dirty="0">
                <a:solidFill>
                  <a:srgbClr val="002060"/>
                </a:solidFill>
              </a:rPr>
              <a:t>number.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Operations: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</a:rPr>
              <a:t>Inc() – </a:t>
            </a:r>
            <a:r>
              <a:rPr lang="en-US" sz="2000" dirty="0">
                <a:solidFill>
                  <a:srgbClr val="002060"/>
                </a:solidFill>
              </a:rPr>
              <a:t>increases the state by one unit.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</a:rPr>
              <a:t>Dec() – </a:t>
            </a:r>
            <a:r>
              <a:rPr lang="en-US" sz="2000" dirty="0">
                <a:solidFill>
                  <a:srgbClr val="002060"/>
                </a:solidFill>
              </a:rPr>
              <a:t>decreases the state by one unit.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The concurrency semantics for this data type is that a final state of the object</a:t>
            </a:r>
          </a:p>
          <a:p>
            <a:r>
              <a:rPr lang="en-US" sz="2000" dirty="0">
                <a:solidFill>
                  <a:srgbClr val="002060"/>
                </a:solidFill>
              </a:rPr>
              <a:t>reflects all the performed operations on it. </a:t>
            </a:r>
          </a:p>
        </p:txBody>
      </p:sp>
    </p:spTree>
    <p:extLst>
      <p:ext uri="{BB962C8B-B14F-4D97-AF65-F5344CB8AC3E}">
        <p14:creationId xmlns:p14="http://schemas.microsoft.com/office/powerpoint/2010/main" val="333001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concepts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BD010-48C2-4391-B93A-A73C68859AB0}"/>
              </a:ext>
            </a:extLst>
          </p:cNvPr>
          <p:cNvSpPr txBox="1"/>
          <p:nvPr/>
        </p:nvSpPr>
        <p:spPr>
          <a:xfrm>
            <a:off x="838200" y="1685934"/>
            <a:ext cx="105156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Geo-distributed database </a:t>
            </a:r>
            <a:r>
              <a:rPr lang="en-US" sz="2000" dirty="0">
                <a:solidFill>
                  <a:srgbClr val="002060"/>
                </a:solidFill>
              </a:rPr>
              <a:t>- a database, which is spread across two or more geographically distinct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Transaction</a:t>
            </a:r>
            <a:r>
              <a:rPr lang="en-US" sz="2000" dirty="0">
                <a:solidFill>
                  <a:srgbClr val="002060"/>
                </a:solidFill>
              </a:rPr>
              <a:t> - a basic unit of computing, which consists of a sequence of operations that are applied on a database independently. A </a:t>
            </a:r>
            <a:r>
              <a:rPr lang="en-US" sz="2000" i="1" dirty="0">
                <a:solidFill>
                  <a:srgbClr val="002060"/>
                </a:solidFill>
              </a:rPr>
              <a:t>correct transaction </a:t>
            </a:r>
            <a:r>
              <a:rPr lang="en-US" sz="2000" dirty="0">
                <a:solidFill>
                  <a:srgbClr val="002060"/>
                </a:solidFill>
              </a:rPr>
              <a:t>obeys rules, specified on the database. 				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06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06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5374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concepts – CRDTs: Add-wins Set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BD010-48C2-4391-B93A-A73C68859AB0}"/>
              </a:ext>
            </a:extLst>
          </p:cNvPr>
          <p:cNvSpPr txBox="1"/>
          <p:nvPr/>
        </p:nvSpPr>
        <p:spPr>
          <a:xfrm>
            <a:off x="838199" y="1685934"/>
            <a:ext cx="8882575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Add-wins Set </a:t>
            </a:r>
            <a:r>
              <a:rPr lang="en-US" sz="2000" dirty="0">
                <a:solidFill>
                  <a:srgbClr val="002060"/>
                </a:solidFill>
              </a:rPr>
              <a:t>represents a collection of objects with a specific handling of concurrent updates performed over them.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Operations: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</a:rPr>
              <a:t>add() – </a:t>
            </a:r>
            <a:r>
              <a:rPr lang="en-US" sz="2000" dirty="0">
                <a:solidFill>
                  <a:srgbClr val="002060"/>
                </a:solidFill>
              </a:rPr>
              <a:t>adds an element to the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</a:rPr>
              <a:t>remove() – </a:t>
            </a:r>
            <a:r>
              <a:rPr lang="en-US" sz="2000" dirty="0">
                <a:solidFill>
                  <a:srgbClr val="002060"/>
                </a:solidFill>
              </a:rPr>
              <a:t>removes an element from the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002060"/>
              </a:solidFill>
            </a:endParaRPr>
          </a:p>
          <a:p>
            <a:r>
              <a:rPr lang="en-US" sz="2000" i="1" dirty="0">
                <a:solidFill>
                  <a:srgbClr val="002060"/>
                </a:solidFill>
              </a:rPr>
              <a:t>Example: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</a:rPr>
              <a:t>{} // A: </a:t>
            </a:r>
            <a:r>
              <a:rPr lang="en-US" sz="2000" b="1" i="1" dirty="0">
                <a:solidFill>
                  <a:srgbClr val="002060"/>
                </a:solidFill>
              </a:rPr>
              <a:t>add(a)</a:t>
            </a:r>
            <a:r>
              <a:rPr lang="en-US" sz="2000" i="1" dirty="0">
                <a:solidFill>
                  <a:srgbClr val="002060"/>
                </a:solidFill>
              </a:rPr>
              <a:t>; B: </a:t>
            </a:r>
            <a:r>
              <a:rPr lang="en-US" sz="2000" b="1" i="1" dirty="0">
                <a:solidFill>
                  <a:srgbClr val="002060"/>
                </a:solidFill>
              </a:rPr>
              <a:t>remove(a)</a:t>
            </a:r>
            <a:r>
              <a:rPr lang="en-US" sz="2000" i="1" dirty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</a:rPr>
              <a:t>{a}</a:t>
            </a:r>
          </a:p>
        </p:txBody>
      </p:sp>
    </p:spTree>
    <p:extLst>
      <p:ext uri="{BB962C8B-B14F-4D97-AF65-F5344CB8AC3E}">
        <p14:creationId xmlns:p14="http://schemas.microsoft.com/office/powerpoint/2010/main" val="1692608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concepts – CRDTs: Multi-value Register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BD010-48C2-4391-B93A-A73C68859AB0}"/>
              </a:ext>
            </a:extLst>
          </p:cNvPr>
          <p:cNvSpPr txBox="1"/>
          <p:nvPr/>
        </p:nvSpPr>
        <p:spPr>
          <a:xfrm>
            <a:off x="838199" y="1685934"/>
            <a:ext cx="8882575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This data type maintains a value and provides a </a:t>
            </a:r>
            <a:r>
              <a:rPr lang="en-US" sz="2000" i="1" dirty="0">
                <a:solidFill>
                  <a:srgbClr val="002060"/>
                </a:solidFill>
              </a:rPr>
              <a:t>write </a:t>
            </a:r>
            <a:r>
              <a:rPr lang="en-US" sz="2000" dirty="0">
                <a:solidFill>
                  <a:srgbClr val="002060"/>
                </a:solidFill>
              </a:rPr>
              <a:t>operation of updating that value.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Operations: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</a:rPr>
              <a:t>read() – </a:t>
            </a:r>
            <a:r>
              <a:rPr lang="en-US" sz="2000" dirty="0">
                <a:solidFill>
                  <a:srgbClr val="002060"/>
                </a:solidFill>
              </a:rPr>
              <a:t>returns the state of the Multi-value register.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</a:rPr>
              <a:t>write(x) – </a:t>
            </a:r>
            <a:r>
              <a:rPr lang="en-US" sz="2000" dirty="0">
                <a:solidFill>
                  <a:srgbClr val="002060"/>
                </a:solidFill>
              </a:rPr>
              <a:t>changes the state of it, by adding an element </a:t>
            </a:r>
            <a:r>
              <a:rPr lang="en-US" sz="2000" i="1" dirty="0">
                <a:solidFill>
                  <a:srgbClr val="002060"/>
                </a:solidFill>
              </a:rPr>
              <a:t>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</a:rPr>
              <a:t>reset() – resets the state of the register.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The concurrency semantics for this data type is that the register will consist of all the concurrently written updates for further processing. However, any </a:t>
            </a:r>
            <a:r>
              <a:rPr lang="en-US" sz="2000" i="1" dirty="0">
                <a:solidFill>
                  <a:srgbClr val="002060"/>
                </a:solidFill>
              </a:rPr>
              <a:t>write </a:t>
            </a:r>
            <a:r>
              <a:rPr lang="en-US" sz="2000" dirty="0">
                <a:solidFill>
                  <a:srgbClr val="002060"/>
                </a:solidFill>
              </a:rPr>
              <a:t>operation overwrites the previous state of the register.</a:t>
            </a:r>
          </a:p>
        </p:txBody>
      </p:sp>
    </p:spTree>
    <p:extLst>
      <p:ext uri="{BB962C8B-B14F-4D97-AF65-F5344CB8AC3E}">
        <p14:creationId xmlns:p14="http://schemas.microsoft.com/office/powerpoint/2010/main" val="182070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concepts – Consistency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BD010-48C2-4391-B93A-A73C68859AB0}"/>
              </a:ext>
            </a:extLst>
          </p:cNvPr>
          <p:cNvSpPr txBox="1"/>
          <p:nvPr/>
        </p:nvSpPr>
        <p:spPr>
          <a:xfrm>
            <a:off x="838199" y="1685934"/>
            <a:ext cx="8882575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As long as transaction is correct, a database guarantees that </a:t>
            </a:r>
            <a:r>
              <a:rPr lang="en-US" sz="2000" i="1" dirty="0">
                <a:solidFill>
                  <a:srgbClr val="002060"/>
                </a:solidFill>
              </a:rPr>
              <a:t>concurrent</a:t>
            </a:r>
            <a:r>
              <a:rPr lang="en-US" sz="2000" dirty="0">
                <a:solidFill>
                  <a:srgbClr val="002060"/>
                </a:solidFill>
              </a:rPr>
              <a:t> execution of transactions guarantees </a:t>
            </a:r>
            <a:r>
              <a:rPr lang="en-US" sz="2000" b="1" dirty="0">
                <a:solidFill>
                  <a:srgbClr val="002060"/>
                </a:solidFill>
              </a:rPr>
              <a:t>database consistency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Consistency </a:t>
            </a:r>
            <a:r>
              <a:rPr lang="en-US" sz="2000" dirty="0">
                <a:solidFill>
                  <a:srgbClr val="002060"/>
                </a:solidFill>
              </a:rPr>
              <a:t>requires transactions to change the data only according to the specified rules.			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06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06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114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concepts – Consistency Models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BD010-48C2-4391-B93A-A73C68859AB0}"/>
              </a:ext>
            </a:extLst>
          </p:cNvPr>
          <p:cNvSpPr txBox="1"/>
          <p:nvPr/>
        </p:nvSpPr>
        <p:spPr>
          <a:xfrm>
            <a:off x="838199" y="1685934"/>
            <a:ext cx="8882575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Strong consistency: </a:t>
            </a:r>
            <a:r>
              <a:rPr lang="en-US" sz="2000" dirty="0">
                <a:solidFill>
                  <a:srgbClr val="002060"/>
                </a:solidFill>
              </a:rPr>
              <a:t>there is a total order of update and every </a:t>
            </a:r>
            <a:r>
              <a:rPr lang="en-US" sz="2000" i="1" dirty="0">
                <a:solidFill>
                  <a:srgbClr val="002060"/>
                </a:solidFill>
              </a:rPr>
              <a:t>read </a:t>
            </a:r>
            <a:r>
              <a:rPr lang="en-US" sz="2000" dirty="0">
                <a:solidFill>
                  <a:srgbClr val="002060"/>
                </a:solidFill>
              </a:rPr>
              <a:t>returns the latest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Causal consistency: </a:t>
            </a:r>
            <a:r>
              <a:rPr lang="en-US" sz="2000" dirty="0">
                <a:solidFill>
                  <a:srgbClr val="002060"/>
                </a:solidFill>
              </a:rPr>
              <a:t>every process observes a monotonically non-decreasing set of updates in an order that respects the causality between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06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06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38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concepts – Example of Causal consistency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DA28B-0ED2-4B1D-B32C-0DC174C43154}"/>
              </a:ext>
            </a:extLst>
          </p:cNvPr>
          <p:cNvSpPr txBox="1"/>
          <p:nvPr/>
        </p:nvSpPr>
        <p:spPr>
          <a:xfrm>
            <a:off x="1179341" y="5043904"/>
            <a:ext cx="983331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rtlCol="0" anchor="t" anchorCtr="0">
            <a:no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 example of causal consistency. 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 appointment can be edited only after it was created.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5FE0D-C67C-49B5-B201-5FFAC0D09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41" y="1413569"/>
            <a:ext cx="3856893" cy="316923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399AF0-71BA-42E3-820B-042080A1AEFD}"/>
              </a:ext>
            </a:extLst>
          </p:cNvPr>
          <p:cNvCxnSpPr>
            <a:stCxn id="3" idx="3"/>
          </p:cNvCxnSpPr>
          <p:nvPr/>
        </p:nvCxnSpPr>
        <p:spPr>
          <a:xfrm>
            <a:off x="5036234" y="2998184"/>
            <a:ext cx="19694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8FF6199-399F-4454-ACEB-9092DCB06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711" y="1431400"/>
            <a:ext cx="4368367" cy="315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63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concepts – </a:t>
            </a: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AntidoteDB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BD010-48C2-4391-B93A-A73C68859AB0}"/>
              </a:ext>
            </a:extLst>
          </p:cNvPr>
          <p:cNvSpPr txBox="1"/>
          <p:nvPr/>
        </p:nvSpPr>
        <p:spPr>
          <a:xfrm>
            <a:off x="838199" y="1685934"/>
            <a:ext cx="888257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One of the core parts of </a:t>
            </a:r>
            <a:r>
              <a:rPr lang="en-US" sz="2000" dirty="0" err="1">
                <a:solidFill>
                  <a:srgbClr val="002060"/>
                </a:solidFill>
              </a:rPr>
              <a:t>WebCure</a:t>
            </a:r>
            <a:r>
              <a:rPr lang="en-US" sz="2000" dirty="0">
                <a:solidFill>
                  <a:srgbClr val="002060"/>
                </a:solidFill>
              </a:rPr>
              <a:t> is </a:t>
            </a:r>
            <a:r>
              <a:rPr lang="en-US" sz="2000" b="1" dirty="0" err="1">
                <a:solidFill>
                  <a:srgbClr val="002060"/>
                </a:solidFill>
              </a:rPr>
              <a:t>AntidoteDB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database. It is: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Geo-distributed;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groups operations into independent transactions;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delivers updates in a causal order and merges concurrent operations (which is possible due to CRDTs).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To ensure the guarantees it offers, </a:t>
            </a:r>
            <a:r>
              <a:rPr lang="en-US" sz="2000" dirty="0" err="1">
                <a:solidFill>
                  <a:srgbClr val="002060"/>
                </a:solidFill>
              </a:rPr>
              <a:t>AntidoteDB</a:t>
            </a:r>
            <a:r>
              <a:rPr lang="en-US" sz="2000" dirty="0">
                <a:solidFill>
                  <a:srgbClr val="002060"/>
                </a:solidFill>
              </a:rPr>
              <a:t> uses </a:t>
            </a:r>
            <a:r>
              <a:rPr lang="en-US" sz="2000" b="1" i="1" dirty="0">
                <a:solidFill>
                  <a:srgbClr val="002060"/>
                </a:solidFill>
              </a:rPr>
              <a:t>timestamps</a:t>
            </a:r>
            <a:r>
              <a:rPr lang="en-US" sz="2000" dirty="0">
                <a:solidFill>
                  <a:srgbClr val="002060"/>
                </a:solidFill>
              </a:rPr>
              <a:t>, indicating</a:t>
            </a:r>
          </a:p>
          <a:p>
            <a:r>
              <a:rPr lang="en-US" sz="2000" dirty="0">
                <a:solidFill>
                  <a:srgbClr val="002060"/>
                </a:solidFill>
              </a:rPr>
              <a:t>the time after the transaction.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FBAC50-703F-4FE4-8FDB-349431296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098" y="1685934"/>
            <a:ext cx="2663370" cy="6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91543F75-54D9-4B57-98F3-EFFDC5011F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concepts – CRDTs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BD010-48C2-4391-B93A-A73C68859AB0}"/>
              </a:ext>
            </a:extLst>
          </p:cNvPr>
          <p:cNvSpPr txBox="1"/>
          <p:nvPr/>
        </p:nvSpPr>
        <p:spPr>
          <a:xfrm>
            <a:off x="838199" y="1685934"/>
            <a:ext cx="8882575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CRDT</a:t>
            </a:r>
            <a:r>
              <a:rPr lang="en-US" sz="2000" dirty="0">
                <a:solidFill>
                  <a:srgbClr val="002060"/>
                </a:solidFill>
              </a:rPr>
              <a:t> is an abstract data type, which possesses the properties: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 data at any replica can be modified independently of other replicas;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Replicas deterministically </a:t>
            </a:r>
            <a:r>
              <a:rPr lang="en-US" sz="2000" u="sng" dirty="0">
                <a:solidFill>
                  <a:srgbClr val="002060"/>
                </a:solidFill>
              </a:rPr>
              <a:t>converge to the same state </a:t>
            </a:r>
            <a:r>
              <a:rPr lang="en-US" sz="2000" dirty="0">
                <a:solidFill>
                  <a:srgbClr val="002060"/>
                </a:solidFill>
              </a:rPr>
              <a:t>when they received the same updates.</a:t>
            </a:r>
          </a:p>
        </p:txBody>
      </p:sp>
    </p:spTree>
    <p:extLst>
      <p:ext uri="{BB962C8B-B14F-4D97-AF65-F5344CB8AC3E}">
        <p14:creationId xmlns:p14="http://schemas.microsoft.com/office/powerpoint/2010/main" val="174982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45700" rIns="91425" bIns="45700" anchor="t" anchorCtr="0">
        <a:noAutofit/>
      </a:bodyPr>
      <a:lstStyle>
        <a:defPPr marL="0" marR="0" indent="0" algn="l" rtl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595959"/>
          </a:buClr>
          <a:buSzPts val="1200"/>
          <a:buFont typeface="Calibri"/>
          <a:buNone/>
          <a:defRPr sz="1200" b="1" dirty="0" smtClean="0">
            <a:solidFill>
              <a:srgbClr val="595959"/>
            </a:solidFill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3671</TotalTime>
  <Words>3286</Words>
  <Application>Microsoft Office PowerPoint</Application>
  <PresentationFormat>Widescreen</PresentationFormat>
  <Paragraphs>375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Courier New</vt:lpstr>
      <vt:lpstr>Arimo</vt:lpstr>
      <vt:lpstr>Calibri</vt:lpstr>
      <vt:lpstr>Arial</vt:lpstr>
      <vt:lpstr>Office</vt:lpstr>
      <vt:lpstr> Offline caching in web applications for AntidoteDB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Approaches for Competitor Analysis to Smart Ecosystem Domain</dc:title>
  <dc:creator>electroard@gmail.com</dc:creator>
  <cp:lastModifiedBy>Server Khalilov</cp:lastModifiedBy>
  <cp:revision>137</cp:revision>
  <dcterms:modified xsi:type="dcterms:W3CDTF">2019-01-11T07:12:04Z</dcterms:modified>
</cp:coreProperties>
</file>