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22"/>
  </p:notesMasterIdLst>
  <p:sldIdLst>
    <p:sldId id="289" r:id="rId2"/>
    <p:sldId id="290" r:id="rId3"/>
    <p:sldId id="325" r:id="rId4"/>
    <p:sldId id="263" r:id="rId5"/>
    <p:sldId id="330" r:id="rId6"/>
    <p:sldId id="331" r:id="rId7"/>
    <p:sldId id="333" r:id="rId8"/>
    <p:sldId id="340" r:id="rId9"/>
    <p:sldId id="341" r:id="rId10"/>
    <p:sldId id="332" r:id="rId11"/>
    <p:sldId id="327" r:id="rId12"/>
    <p:sldId id="335" r:id="rId13"/>
    <p:sldId id="342" r:id="rId14"/>
    <p:sldId id="343" r:id="rId15"/>
    <p:sldId id="328" r:id="rId16"/>
    <p:sldId id="337" r:id="rId17"/>
    <p:sldId id="338" r:id="rId18"/>
    <p:sldId id="344" r:id="rId19"/>
    <p:sldId id="346" r:id="rId20"/>
    <p:sldId id="345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辉 夜" initials="辉" lastIdx="3" clrIdx="0">
    <p:extLst>
      <p:ext uri="{19B8F6BF-5375-455C-9EA6-DF929625EA0E}">
        <p15:presenceInfo xmlns:p15="http://schemas.microsoft.com/office/powerpoint/2012/main" userId="f7eaf97e8edc6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6F9"/>
    <a:srgbClr val="E53238"/>
    <a:srgbClr val="B21E23"/>
    <a:srgbClr val="8C181B"/>
    <a:srgbClr val="1B829F"/>
    <a:srgbClr val="615E61"/>
    <a:srgbClr val="DCD8E4"/>
    <a:srgbClr val="146176"/>
    <a:srgbClr val="EDEBF1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014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637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2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1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58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31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71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03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20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03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3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93B2F-67F1-4FEC-A176-4BDA1A3036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01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24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42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4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69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8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7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8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 userDrawn="1"/>
        </p:nvGrpSpPr>
        <p:grpSpPr>
          <a:xfrm>
            <a:off x="11743043" y="5728774"/>
            <a:ext cx="209913" cy="905779"/>
            <a:chOff x="4543952" y="3416300"/>
            <a:chExt cx="183336" cy="905779"/>
          </a:xfrm>
        </p:grpSpPr>
        <p:sp>
          <p:nvSpPr>
            <p:cNvPr id="3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5697-C900-44E3-B898-88887B612FB7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70126-4519-4651-972A-3F8E264C9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2829" y="0"/>
            <a:ext cx="9699171" cy="6858434"/>
          </a:xfrm>
          <a:custGeom>
            <a:avLst/>
            <a:gdLst>
              <a:gd name="connsiteX0" fmla="*/ 7284550 w 9698557"/>
              <a:gd name="connsiteY0" fmla="*/ 245611 h 6858000"/>
              <a:gd name="connsiteX1" fmla="*/ 7199197 w 9698557"/>
              <a:gd name="connsiteY1" fmla="*/ 259080 h 6858000"/>
              <a:gd name="connsiteX2" fmla="*/ 6574833 w 9698557"/>
              <a:gd name="connsiteY2" fmla="*/ 851654 h 6858000"/>
              <a:gd name="connsiteX3" fmla="*/ 6559672 w 9698557"/>
              <a:gd name="connsiteY3" fmla="*/ 870201 h 6858000"/>
              <a:gd name="connsiteX4" fmla="*/ 6544145 w 9698557"/>
              <a:gd name="connsiteY4" fmla="*/ 883712 h 6858000"/>
              <a:gd name="connsiteX5" fmla="*/ 5888557 w 9698557"/>
              <a:gd name="connsiteY5" fmla="*/ 1478280 h 6858000"/>
              <a:gd name="connsiteX6" fmla="*/ 5309437 w 9698557"/>
              <a:gd name="connsiteY6" fmla="*/ 2026920 h 6858000"/>
              <a:gd name="connsiteX7" fmla="*/ 6010477 w 9698557"/>
              <a:gd name="connsiteY7" fmla="*/ 2956560 h 6858000"/>
              <a:gd name="connsiteX8" fmla="*/ 6452437 w 9698557"/>
              <a:gd name="connsiteY8" fmla="*/ 3749040 h 6858000"/>
              <a:gd name="connsiteX9" fmla="*/ 7397317 w 9698557"/>
              <a:gd name="connsiteY9" fmla="*/ 4465320 h 6858000"/>
              <a:gd name="connsiteX10" fmla="*/ 7763077 w 9698557"/>
              <a:gd name="connsiteY10" fmla="*/ 3764280 h 6858000"/>
              <a:gd name="connsiteX11" fmla="*/ 8631757 w 9698557"/>
              <a:gd name="connsiteY11" fmla="*/ 2941320 h 6858000"/>
              <a:gd name="connsiteX12" fmla="*/ 9180397 w 9698557"/>
              <a:gd name="connsiteY12" fmla="*/ 2087880 h 6858000"/>
              <a:gd name="connsiteX13" fmla="*/ 8326957 w 9698557"/>
              <a:gd name="connsiteY13" fmla="*/ 1264920 h 6858000"/>
              <a:gd name="connsiteX14" fmla="*/ 7839277 w 9698557"/>
              <a:gd name="connsiteY14" fmla="*/ 396240 h 6858000"/>
              <a:gd name="connsiteX15" fmla="*/ 7635442 w 9698557"/>
              <a:gd name="connsiteY15" fmla="*/ 297180 h 6858000"/>
              <a:gd name="connsiteX16" fmla="*/ 7536382 w 9698557"/>
              <a:gd name="connsiteY16" fmla="*/ 310515 h 6858000"/>
              <a:gd name="connsiteX17" fmla="*/ 7506990 w 9698557"/>
              <a:gd name="connsiteY17" fmla="*/ 317219 h 6858000"/>
              <a:gd name="connsiteX18" fmla="*/ 7462757 w 9698557"/>
              <a:gd name="connsiteY18" fmla="*/ 291897 h 6858000"/>
              <a:gd name="connsiteX19" fmla="*/ 7284550 w 9698557"/>
              <a:gd name="connsiteY19" fmla="*/ 245611 h 6858000"/>
              <a:gd name="connsiteX20" fmla="*/ 0 w 9698557"/>
              <a:gd name="connsiteY20" fmla="*/ 0 h 6858000"/>
              <a:gd name="connsiteX21" fmla="*/ 9698557 w 9698557"/>
              <a:gd name="connsiteY21" fmla="*/ 0 h 6858000"/>
              <a:gd name="connsiteX22" fmla="*/ 9698557 w 9698557"/>
              <a:gd name="connsiteY22" fmla="*/ 6858000 h 6858000"/>
              <a:gd name="connsiteX23" fmla="*/ 0 w 9698557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698557" h="6858000">
                <a:moveTo>
                  <a:pt x="7284550" y="245611"/>
                </a:moveTo>
                <a:cubicBezTo>
                  <a:pt x="7255196" y="245388"/>
                  <a:pt x="7226502" y="249555"/>
                  <a:pt x="7199197" y="259080"/>
                </a:cubicBezTo>
                <a:cubicBezTo>
                  <a:pt x="7035367" y="316230"/>
                  <a:pt x="6754380" y="634841"/>
                  <a:pt x="6574833" y="851654"/>
                </a:cubicBezTo>
                <a:lnTo>
                  <a:pt x="6559672" y="870201"/>
                </a:lnTo>
                <a:lnTo>
                  <a:pt x="6544145" y="883712"/>
                </a:lnTo>
                <a:cubicBezTo>
                  <a:pt x="6312221" y="1088350"/>
                  <a:pt x="6055245" y="1327468"/>
                  <a:pt x="5888557" y="1478280"/>
                </a:cubicBezTo>
                <a:cubicBezTo>
                  <a:pt x="5621857" y="1719580"/>
                  <a:pt x="5289117" y="1780540"/>
                  <a:pt x="5309437" y="2026920"/>
                </a:cubicBezTo>
                <a:cubicBezTo>
                  <a:pt x="5329757" y="2273300"/>
                  <a:pt x="5819977" y="2669540"/>
                  <a:pt x="6010477" y="2956560"/>
                </a:cubicBezTo>
                <a:cubicBezTo>
                  <a:pt x="6200977" y="3243580"/>
                  <a:pt x="6221297" y="3497580"/>
                  <a:pt x="6452437" y="3749040"/>
                </a:cubicBezTo>
                <a:cubicBezTo>
                  <a:pt x="6683577" y="4000500"/>
                  <a:pt x="7178877" y="4462780"/>
                  <a:pt x="7397317" y="4465320"/>
                </a:cubicBezTo>
                <a:cubicBezTo>
                  <a:pt x="7615757" y="4467860"/>
                  <a:pt x="7557337" y="4018280"/>
                  <a:pt x="7763077" y="3764280"/>
                </a:cubicBezTo>
                <a:cubicBezTo>
                  <a:pt x="7968817" y="3510280"/>
                  <a:pt x="8395537" y="3220720"/>
                  <a:pt x="8631757" y="2941320"/>
                </a:cubicBezTo>
                <a:cubicBezTo>
                  <a:pt x="8867977" y="2661920"/>
                  <a:pt x="9231197" y="2367280"/>
                  <a:pt x="9180397" y="2087880"/>
                </a:cubicBezTo>
                <a:cubicBezTo>
                  <a:pt x="9129597" y="1808480"/>
                  <a:pt x="8550477" y="1546860"/>
                  <a:pt x="8326957" y="1264920"/>
                </a:cubicBezTo>
                <a:cubicBezTo>
                  <a:pt x="8103437" y="982980"/>
                  <a:pt x="7989137" y="548640"/>
                  <a:pt x="7839277" y="396240"/>
                </a:cubicBezTo>
                <a:cubicBezTo>
                  <a:pt x="7764347" y="320040"/>
                  <a:pt x="7700212" y="297180"/>
                  <a:pt x="7635442" y="297180"/>
                </a:cubicBezTo>
                <a:cubicBezTo>
                  <a:pt x="7603057" y="297180"/>
                  <a:pt x="7570513" y="302895"/>
                  <a:pt x="7536382" y="310515"/>
                </a:cubicBezTo>
                <a:lnTo>
                  <a:pt x="7506990" y="317219"/>
                </a:lnTo>
                <a:lnTo>
                  <a:pt x="7462757" y="291897"/>
                </a:lnTo>
                <a:cubicBezTo>
                  <a:pt x="7404605" y="264066"/>
                  <a:pt x="7343258" y="246058"/>
                  <a:pt x="7284550" y="245611"/>
                </a:cubicBezTo>
                <a:close/>
                <a:moveTo>
                  <a:pt x="0" y="0"/>
                </a:moveTo>
                <a:lnTo>
                  <a:pt x="9698557" y="0"/>
                </a:lnTo>
                <a:lnTo>
                  <a:pt x="969855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1FC83E27-7583-4532-B89B-DD35DEA391A3}"/>
              </a:ext>
            </a:extLst>
          </p:cNvPr>
          <p:cNvSpPr txBox="1"/>
          <p:nvPr/>
        </p:nvSpPr>
        <p:spPr>
          <a:xfrm>
            <a:off x="810465" y="2757520"/>
            <a:ext cx="7756485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600" b="1" dirty="0">
                <a:solidFill>
                  <a:srgbClr val="B21E23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毕业设计答辩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906002" y="4243913"/>
            <a:ext cx="648478" cy="0"/>
          </a:xfrm>
          <a:prstGeom prst="line">
            <a:avLst/>
          </a:prstGeom>
          <a:ln w="101600">
            <a:solidFill>
              <a:srgbClr val="B21E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5991044" y="5848152"/>
            <a:ext cx="209913" cy="905779"/>
            <a:chOff x="4543952" y="3416300"/>
            <a:chExt cx="183336" cy="905779"/>
          </a:xfrm>
        </p:grpSpPr>
        <p:sp>
          <p:nvSpPr>
            <p:cNvPr id="9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9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9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80" name="任意多边形 79"/>
          <p:cNvSpPr/>
          <p:nvPr/>
        </p:nvSpPr>
        <p:spPr>
          <a:xfrm>
            <a:off x="7874758" y="346643"/>
            <a:ext cx="3646102" cy="3650167"/>
          </a:xfrm>
          <a:custGeom>
            <a:avLst/>
            <a:gdLst>
              <a:gd name="connsiteX0" fmla="*/ 1716934 w 3646102"/>
              <a:gd name="connsiteY0" fmla="*/ 36016 h 3650167"/>
              <a:gd name="connsiteX1" fmla="*/ 1718045 w 3646102"/>
              <a:gd name="connsiteY1" fmla="*/ 37127 h 3650167"/>
              <a:gd name="connsiteX2" fmla="*/ 1711227 w 3646102"/>
              <a:gd name="connsiteY2" fmla="*/ 41723 h 3650167"/>
              <a:gd name="connsiteX3" fmla="*/ 1930345 w 3646102"/>
              <a:gd name="connsiteY3" fmla="*/ 34839 h 3650167"/>
              <a:gd name="connsiteX4" fmla="*/ 1937229 w 3646102"/>
              <a:gd name="connsiteY4" fmla="*/ 41723 h 3650167"/>
              <a:gd name="connsiteX5" fmla="*/ 1929005 w 3646102"/>
              <a:gd name="connsiteY5" fmla="*/ 36179 h 3650167"/>
              <a:gd name="connsiteX6" fmla="*/ 1826342 w 3646102"/>
              <a:gd name="connsiteY6" fmla="*/ 0 h 3650167"/>
              <a:gd name="connsiteX7" fmla="*/ 1945101 w 3646102"/>
              <a:gd name="connsiteY7" fmla="*/ 49192 h 3650167"/>
              <a:gd name="connsiteX8" fmla="*/ 1979111 w 3646102"/>
              <a:gd name="connsiteY8" fmla="*/ 99635 h 3650167"/>
              <a:gd name="connsiteX9" fmla="*/ 1978981 w 3646102"/>
              <a:gd name="connsiteY9" fmla="*/ 98991 h 3650167"/>
              <a:gd name="connsiteX10" fmla="*/ 1946870 w 3646102"/>
              <a:gd name="connsiteY10" fmla="*/ 51364 h 3650167"/>
              <a:gd name="connsiteX11" fmla="*/ 3584742 w 3646102"/>
              <a:gd name="connsiteY11" fmla="*/ 1689237 h 3650167"/>
              <a:gd name="connsiteX12" fmla="*/ 3578180 w 3646102"/>
              <a:gd name="connsiteY12" fmla="*/ 1695799 h 3650167"/>
              <a:gd name="connsiteX13" fmla="*/ 3575744 w 3646102"/>
              <a:gd name="connsiteY13" fmla="*/ 1694157 h 3650167"/>
              <a:gd name="connsiteX14" fmla="*/ 3577538 w 3646102"/>
              <a:gd name="connsiteY14" fmla="*/ 1697527 h 3650167"/>
              <a:gd name="connsiteX15" fmla="*/ 3596910 w 3646102"/>
              <a:gd name="connsiteY15" fmla="*/ 1710588 h 3650167"/>
              <a:gd name="connsiteX16" fmla="*/ 3646102 w 3646102"/>
              <a:gd name="connsiteY16" fmla="*/ 1829347 h 3650167"/>
              <a:gd name="connsiteX17" fmla="*/ 3596910 w 3646102"/>
              <a:gd name="connsiteY17" fmla="*/ 1948107 h 3650167"/>
              <a:gd name="connsiteX18" fmla="*/ 3581173 w 3646102"/>
              <a:gd name="connsiteY18" fmla="*/ 1958717 h 3650167"/>
              <a:gd name="connsiteX19" fmla="*/ 3584742 w 3646102"/>
              <a:gd name="connsiteY19" fmla="*/ 1962286 h 3650167"/>
              <a:gd name="connsiteX20" fmla="*/ 1950361 w 3646102"/>
              <a:gd name="connsiteY20" fmla="*/ 3596668 h 3650167"/>
              <a:gd name="connsiteX21" fmla="*/ 1948954 w 3646102"/>
              <a:gd name="connsiteY21" fmla="*/ 3595261 h 3650167"/>
              <a:gd name="connsiteX22" fmla="*/ 1972085 w 3646102"/>
              <a:gd name="connsiteY22" fmla="*/ 3560953 h 3650167"/>
              <a:gd name="connsiteX23" fmla="*/ 1971451 w 3646102"/>
              <a:gd name="connsiteY23" fmla="*/ 3561392 h 3650167"/>
              <a:gd name="connsiteX24" fmla="*/ 1948752 w 3646102"/>
              <a:gd name="connsiteY24" fmla="*/ 3595059 h 3650167"/>
              <a:gd name="connsiteX25" fmla="*/ 1948954 w 3646102"/>
              <a:gd name="connsiteY25" fmla="*/ 3595261 h 3650167"/>
              <a:gd name="connsiteX26" fmla="*/ 1945101 w 3646102"/>
              <a:gd name="connsiteY26" fmla="*/ 3600975 h 3650167"/>
              <a:gd name="connsiteX27" fmla="*/ 1826342 w 3646102"/>
              <a:gd name="connsiteY27" fmla="*/ 3650167 h 3650167"/>
              <a:gd name="connsiteX28" fmla="*/ 1707583 w 3646102"/>
              <a:gd name="connsiteY28" fmla="*/ 3600975 h 3650167"/>
              <a:gd name="connsiteX29" fmla="*/ 1692355 w 3646102"/>
              <a:gd name="connsiteY29" fmla="*/ 3578390 h 3650167"/>
              <a:gd name="connsiteX30" fmla="*/ 1688150 w 3646102"/>
              <a:gd name="connsiteY30" fmla="*/ 3577923 h 3650167"/>
              <a:gd name="connsiteX31" fmla="*/ 1698756 w 3646102"/>
              <a:gd name="connsiteY31" fmla="*/ 3593653 h 3650167"/>
              <a:gd name="connsiteX32" fmla="*/ 1696919 w 3646102"/>
              <a:gd name="connsiteY32" fmla="*/ 3595491 h 3650167"/>
              <a:gd name="connsiteX33" fmla="*/ 61360 w 3646102"/>
              <a:gd name="connsiteY33" fmla="*/ 1959932 h 3650167"/>
              <a:gd name="connsiteX34" fmla="*/ 63523 w 3646102"/>
              <a:gd name="connsiteY34" fmla="*/ 1957769 h 3650167"/>
              <a:gd name="connsiteX35" fmla="*/ 49192 w 3646102"/>
              <a:gd name="connsiteY35" fmla="*/ 1948107 h 3650167"/>
              <a:gd name="connsiteX36" fmla="*/ 0 w 3646102"/>
              <a:gd name="connsiteY36" fmla="*/ 1829347 h 3650167"/>
              <a:gd name="connsiteX37" fmla="*/ 49192 w 3646102"/>
              <a:gd name="connsiteY37" fmla="*/ 1710588 h 3650167"/>
              <a:gd name="connsiteX38" fmla="*/ 57201 w 3646102"/>
              <a:gd name="connsiteY38" fmla="*/ 1705188 h 3650167"/>
              <a:gd name="connsiteX39" fmla="*/ 65823 w 3646102"/>
              <a:gd name="connsiteY39" fmla="*/ 1694364 h 3650167"/>
              <a:gd name="connsiteX40" fmla="*/ 64814 w 3646102"/>
              <a:gd name="connsiteY40" fmla="*/ 1695044 h 3650167"/>
              <a:gd name="connsiteX41" fmla="*/ 61360 w 3646102"/>
              <a:gd name="connsiteY41" fmla="*/ 1691590 h 3650167"/>
              <a:gd name="connsiteX42" fmla="*/ 1701586 w 3646102"/>
              <a:gd name="connsiteY42" fmla="*/ 51364 h 3650167"/>
              <a:gd name="connsiteX43" fmla="*/ 1695013 w 3646102"/>
              <a:gd name="connsiteY43" fmla="*/ 61113 h 3650167"/>
              <a:gd name="connsiteX44" fmla="*/ 1698926 w 3646102"/>
              <a:gd name="connsiteY44" fmla="*/ 57689 h 3650167"/>
              <a:gd name="connsiteX45" fmla="*/ 1703961 w 3646102"/>
              <a:gd name="connsiteY45" fmla="*/ 54563 h 3650167"/>
              <a:gd name="connsiteX46" fmla="*/ 1707583 w 3646102"/>
              <a:gd name="connsiteY46" fmla="*/ 49192 h 3650167"/>
              <a:gd name="connsiteX47" fmla="*/ 1826342 w 3646102"/>
              <a:gd name="connsiteY47" fmla="*/ 0 h 365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646102" h="3650167">
                <a:moveTo>
                  <a:pt x="1716934" y="36016"/>
                </a:moveTo>
                <a:lnTo>
                  <a:pt x="1718045" y="37127"/>
                </a:lnTo>
                <a:lnTo>
                  <a:pt x="1711227" y="41723"/>
                </a:lnTo>
                <a:close/>
                <a:moveTo>
                  <a:pt x="1930345" y="34839"/>
                </a:moveTo>
                <a:lnTo>
                  <a:pt x="1937229" y="41723"/>
                </a:lnTo>
                <a:lnTo>
                  <a:pt x="1929005" y="36179"/>
                </a:lnTo>
                <a:close/>
                <a:moveTo>
                  <a:pt x="1826342" y="0"/>
                </a:moveTo>
                <a:cubicBezTo>
                  <a:pt x="1872721" y="0"/>
                  <a:pt x="1914708" y="18799"/>
                  <a:pt x="1945101" y="49192"/>
                </a:cubicBezTo>
                <a:lnTo>
                  <a:pt x="1979111" y="99635"/>
                </a:lnTo>
                <a:lnTo>
                  <a:pt x="1978981" y="98991"/>
                </a:lnTo>
                <a:lnTo>
                  <a:pt x="1946870" y="51364"/>
                </a:lnTo>
                <a:lnTo>
                  <a:pt x="3584742" y="1689237"/>
                </a:lnTo>
                <a:lnTo>
                  <a:pt x="3578180" y="1695799"/>
                </a:lnTo>
                <a:lnTo>
                  <a:pt x="3575744" y="1694157"/>
                </a:lnTo>
                <a:lnTo>
                  <a:pt x="3577538" y="1697527"/>
                </a:lnTo>
                <a:lnTo>
                  <a:pt x="3596910" y="1710588"/>
                </a:lnTo>
                <a:cubicBezTo>
                  <a:pt x="3627303" y="1740981"/>
                  <a:pt x="3646102" y="1782969"/>
                  <a:pt x="3646102" y="1829347"/>
                </a:cubicBezTo>
                <a:cubicBezTo>
                  <a:pt x="3646102" y="1875726"/>
                  <a:pt x="3627304" y="1917713"/>
                  <a:pt x="3596910" y="1948107"/>
                </a:cubicBezTo>
                <a:lnTo>
                  <a:pt x="3581173" y="1958717"/>
                </a:lnTo>
                <a:lnTo>
                  <a:pt x="3584742" y="1962286"/>
                </a:lnTo>
                <a:lnTo>
                  <a:pt x="1950361" y="3596668"/>
                </a:lnTo>
                <a:lnTo>
                  <a:pt x="1948954" y="3595261"/>
                </a:lnTo>
                <a:lnTo>
                  <a:pt x="1972085" y="3560953"/>
                </a:lnTo>
                <a:lnTo>
                  <a:pt x="1971451" y="3561392"/>
                </a:lnTo>
                <a:lnTo>
                  <a:pt x="1948752" y="3595059"/>
                </a:lnTo>
                <a:lnTo>
                  <a:pt x="1948954" y="3595261"/>
                </a:lnTo>
                <a:lnTo>
                  <a:pt x="1945101" y="3600975"/>
                </a:lnTo>
                <a:cubicBezTo>
                  <a:pt x="1914708" y="3631369"/>
                  <a:pt x="1872720" y="3650167"/>
                  <a:pt x="1826342" y="3650167"/>
                </a:cubicBezTo>
                <a:cubicBezTo>
                  <a:pt x="1779964" y="3650167"/>
                  <a:pt x="1737976" y="3631369"/>
                  <a:pt x="1707583" y="3600975"/>
                </a:cubicBezTo>
                <a:lnTo>
                  <a:pt x="1692355" y="3578390"/>
                </a:lnTo>
                <a:lnTo>
                  <a:pt x="1688150" y="3577923"/>
                </a:lnTo>
                <a:lnTo>
                  <a:pt x="1698756" y="3593653"/>
                </a:lnTo>
                <a:lnTo>
                  <a:pt x="1696919" y="3595491"/>
                </a:lnTo>
                <a:lnTo>
                  <a:pt x="61360" y="1959932"/>
                </a:lnTo>
                <a:lnTo>
                  <a:pt x="63523" y="1957769"/>
                </a:lnTo>
                <a:lnTo>
                  <a:pt x="49192" y="1948107"/>
                </a:lnTo>
                <a:cubicBezTo>
                  <a:pt x="18799" y="1917713"/>
                  <a:pt x="0" y="1875726"/>
                  <a:pt x="0" y="1829347"/>
                </a:cubicBezTo>
                <a:cubicBezTo>
                  <a:pt x="0" y="1782969"/>
                  <a:pt x="18798" y="1740981"/>
                  <a:pt x="49192" y="1710588"/>
                </a:cubicBezTo>
                <a:lnTo>
                  <a:pt x="57201" y="1705188"/>
                </a:lnTo>
                <a:lnTo>
                  <a:pt x="65823" y="1694364"/>
                </a:lnTo>
                <a:lnTo>
                  <a:pt x="64814" y="1695044"/>
                </a:lnTo>
                <a:lnTo>
                  <a:pt x="61360" y="1691590"/>
                </a:lnTo>
                <a:lnTo>
                  <a:pt x="1701586" y="51364"/>
                </a:lnTo>
                <a:lnTo>
                  <a:pt x="1695013" y="61113"/>
                </a:lnTo>
                <a:lnTo>
                  <a:pt x="1698926" y="57689"/>
                </a:lnTo>
                <a:lnTo>
                  <a:pt x="1703961" y="54563"/>
                </a:lnTo>
                <a:lnTo>
                  <a:pt x="1707583" y="49192"/>
                </a:lnTo>
                <a:cubicBezTo>
                  <a:pt x="1737976" y="18799"/>
                  <a:pt x="1779964" y="0"/>
                  <a:pt x="1826342" y="0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3" y="1484276"/>
            <a:ext cx="3216463" cy="10125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6DA876-F62A-4FF1-88C1-4556E1FC0E24}"/>
              </a:ext>
            </a:extLst>
          </p:cNvPr>
          <p:cNvSpPr txBox="1"/>
          <p:nvPr/>
        </p:nvSpPr>
        <p:spPr>
          <a:xfrm>
            <a:off x="824113" y="4563686"/>
            <a:ext cx="8265295" cy="39587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zh-CN" b="1" dirty="0"/>
              <a:t>基于</a:t>
            </a:r>
            <a:r>
              <a:rPr lang="en-US" altLang="zh-CN" b="1" dirty="0"/>
              <a:t>Bert</a:t>
            </a:r>
            <a:r>
              <a:rPr lang="zh-CN" altLang="zh-CN" b="1" dirty="0"/>
              <a:t>模型的金融新闻分类模型</a:t>
            </a:r>
            <a:endParaRPr lang="en-US" altLang="zh-CN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60EF696-2F6D-4ABF-B5AE-A0B2CF260C27}"/>
              </a:ext>
            </a:extLst>
          </p:cNvPr>
          <p:cNvGrpSpPr/>
          <p:nvPr/>
        </p:nvGrpSpPr>
        <p:grpSpPr>
          <a:xfrm>
            <a:off x="906002" y="5182815"/>
            <a:ext cx="2210060" cy="276952"/>
            <a:chOff x="6416934" y="1790609"/>
            <a:chExt cx="1480390" cy="34653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E0065BC-A3DB-4773-8D45-2F6268103EA9}"/>
                </a:ext>
              </a:extLst>
            </p:cNvPr>
            <p:cNvSpPr/>
            <p:nvPr/>
          </p:nvSpPr>
          <p:spPr>
            <a:xfrm>
              <a:off x="6416934" y="1799021"/>
              <a:ext cx="1289382" cy="338118"/>
            </a:xfrm>
            <a:prstGeom prst="rect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591FFF5-3471-4048-81A4-F82419294C20}"/>
                </a:ext>
              </a:extLst>
            </p:cNvPr>
            <p:cNvSpPr txBox="1"/>
            <p:nvPr/>
          </p:nvSpPr>
          <p:spPr>
            <a:xfrm>
              <a:off x="6416934" y="1790609"/>
              <a:ext cx="1480390" cy="3465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汇报人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/18</a:t>
              </a:r>
              <a:r>
                <a:rPr lang="zh-CN" altLang="en-US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级大数据 汪超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 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BFDF9DE-9B6B-43C5-E784-8B8D9D9307D8}"/>
              </a:ext>
            </a:extLst>
          </p:cNvPr>
          <p:cNvGrpSpPr/>
          <p:nvPr/>
        </p:nvGrpSpPr>
        <p:grpSpPr>
          <a:xfrm>
            <a:off x="906002" y="5182815"/>
            <a:ext cx="3586099" cy="276999"/>
            <a:chOff x="6416934" y="1790609"/>
            <a:chExt cx="1480390" cy="34658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29733F8-3284-5B20-F780-7246AD0DC182}"/>
                </a:ext>
              </a:extLst>
            </p:cNvPr>
            <p:cNvSpPr/>
            <p:nvPr/>
          </p:nvSpPr>
          <p:spPr>
            <a:xfrm>
              <a:off x="6416934" y="1799021"/>
              <a:ext cx="1289382" cy="338118"/>
            </a:xfrm>
            <a:prstGeom prst="rect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56566A-6C7F-D504-07C2-C17E910BCDA2}"/>
                </a:ext>
              </a:extLst>
            </p:cNvPr>
            <p:cNvSpPr txBox="1"/>
            <p:nvPr/>
          </p:nvSpPr>
          <p:spPr>
            <a:xfrm>
              <a:off x="6416934" y="1790609"/>
              <a:ext cx="1480390" cy="3465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汇报人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/18</a:t>
              </a:r>
              <a:r>
                <a:rPr lang="zh-CN" altLang="en-US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级大数据 汪超</a:t>
              </a:r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     </a:t>
              </a:r>
              <a:r>
                <a:rPr lang="zh-CN" altLang="en-US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指导老师 刘卫国</a:t>
              </a:r>
              <a:endPara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4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0" y="666499"/>
            <a:ext cx="50818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工作内容</a:t>
            </a:r>
            <a:r>
              <a:rPr lang="en-US" altLang="zh-CN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——</a:t>
            </a: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文章分类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750405" y="1533978"/>
            <a:ext cx="1038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一、摘要数据预处理</a:t>
            </a:r>
            <a:endParaRPr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F07971-962F-4C5A-A17D-16698F600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5" y="1995643"/>
            <a:ext cx="8562271" cy="2832135"/>
          </a:xfrm>
          <a:prstGeom prst="rect">
            <a:avLst/>
          </a:prstGeom>
        </p:spPr>
      </p:pic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A121890-AF90-48CB-AD4A-F1244A6C2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08495"/>
              </p:ext>
            </p:extLst>
          </p:nvPr>
        </p:nvGraphicFramePr>
        <p:xfrm>
          <a:off x="830303" y="5120769"/>
          <a:ext cx="5002326" cy="7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163">
                  <a:extLst>
                    <a:ext uri="{9D8B030D-6E8A-4147-A177-3AD203B41FA5}">
                      <a16:colId xmlns:a16="http://schemas.microsoft.com/office/drawing/2014/main" val="1688179254"/>
                    </a:ext>
                  </a:extLst>
                </a:gridCol>
                <a:gridCol w="2501163">
                  <a:extLst>
                    <a:ext uri="{9D8B030D-6E8A-4147-A177-3AD203B41FA5}">
                      <a16:colId xmlns:a16="http://schemas.microsoft.com/office/drawing/2014/main" val="798218225"/>
                    </a:ext>
                  </a:extLst>
                </a:gridCol>
              </a:tblGrid>
              <a:tr h="267800">
                <a:tc>
                  <a:txBody>
                    <a:bodyPr/>
                    <a:lstStyle/>
                    <a:p>
                      <a:r>
                        <a:rPr lang="en-US" altLang="zh-CN" dirty="0"/>
                        <a:t>Documents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Unique tokens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020554"/>
                  </a:ext>
                </a:extLst>
              </a:tr>
              <a:tr h="3730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139119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22484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0002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1B541CF-01D0-4DD2-A8BA-806F73F94054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14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1" y="666499"/>
            <a:ext cx="351729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主要内容</a:t>
            </a:r>
            <a:endParaRPr lang="en-US" altLang="zh-CN" spc="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706016" y="1541086"/>
            <a:ext cx="1126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二、利用</a:t>
            </a:r>
            <a:r>
              <a:rPr lang="en-US" altLang="zh-CN" sz="2400" dirty="0"/>
              <a:t>LDA</a:t>
            </a:r>
            <a:r>
              <a:rPr lang="zh-CN" altLang="en-US" sz="2400" dirty="0"/>
              <a:t>主题模型进行分类</a:t>
            </a:r>
            <a:endParaRPr lang="en-US" altLang="zh-CN" sz="2400" b="1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AC47F0-9D52-49DB-8B31-F9C9D00F042E}"/>
              </a:ext>
            </a:extLst>
          </p:cNvPr>
          <p:cNvSpPr txBox="1"/>
          <p:nvPr/>
        </p:nvSpPr>
        <p:spPr>
          <a:xfrm>
            <a:off x="706016" y="2230816"/>
            <a:ext cx="97809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kern="100" dirty="0">
                <a:effectLst/>
                <a:latin typeface="+mj-ea"/>
                <a:ea typeface="+mj-ea"/>
              </a:rPr>
              <a:t>LDA</a:t>
            </a:r>
            <a:r>
              <a:rPr lang="zh-CN" altLang="en-US" kern="100" dirty="0">
                <a:effectLst/>
                <a:latin typeface="+mj-ea"/>
                <a:ea typeface="+mj-ea"/>
              </a:rPr>
              <a:t>由是一种可以将文档集中每篇文档的主题以概率分布的形式给出，从而通过分析一些文档抽取出它们的主题（分布）出来后，便可以根据主题（分布）进行主题聚类或文本分类的主题模型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C5B82D8-BF24-DF60-AB0B-784CDDE1A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87" y="3390713"/>
            <a:ext cx="2686685" cy="30556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850201B-59A2-9B06-00E3-63B10FF6B4E3}"/>
                  </a:ext>
                </a:extLst>
              </p:cNvPr>
              <p:cNvSpPr txBox="1"/>
              <p:nvPr/>
            </p:nvSpPr>
            <p:spPr>
              <a:xfrm>
                <a:off x="4133180" y="3572812"/>
                <a:ext cx="6576245" cy="1904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8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1.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从狄利克雷分布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中取样生成文档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的主题分布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</m:t>
                        </m:r>
                      </m:sub>
                    </m:sSub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8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2.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从主题的多项式分布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中取样生成文档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第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个词的主题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8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3.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从狄利克雷分布中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𝛽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取样生成主题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对应的词语分布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Φ</m:t>
                        </m:r>
                      </m:e>
                      <m:sub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8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4.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从词语的多项式分布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Φ</m:t>
                        </m:r>
                      </m:e>
                      <m:sub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中采样最终生成词语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850201B-59A2-9B06-00E3-63B10FF6B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180" y="3572812"/>
                <a:ext cx="6576245" cy="1904712"/>
              </a:xfrm>
              <a:prstGeom prst="rect">
                <a:avLst/>
              </a:prstGeom>
              <a:blipFill>
                <a:blip r:embed="rId5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78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1" y="666499"/>
            <a:ext cx="351729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主要内容</a:t>
            </a:r>
            <a:endParaRPr lang="en-US" altLang="zh-CN" spc="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706016" y="1541086"/>
            <a:ext cx="1126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二、利用</a:t>
            </a:r>
            <a:r>
              <a:rPr lang="en-US" altLang="zh-CN" sz="2400" dirty="0"/>
              <a:t>LDA</a:t>
            </a:r>
            <a:r>
              <a:rPr lang="zh-CN" altLang="en-US" sz="2400" dirty="0"/>
              <a:t>主题模型进行分类</a:t>
            </a:r>
            <a:endParaRPr lang="en-US" altLang="zh-CN" sz="2400" b="1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AC47F0-9D52-49DB-8B31-F9C9D00F042E}"/>
              </a:ext>
            </a:extLst>
          </p:cNvPr>
          <p:cNvSpPr txBox="1"/>
          <p:nvPr/>
        </p:nvSpPr>
        <p:spPr>
          <a:xfrm>
            <a:off x="525115" y="2230816"/>
            <a:ext cx="1112791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kern="100" dirty="0">
                <a:latin typeface="+mj-ea"/>
                <a:ea typeface="+mj-ea"/>
              </a:rPr>
              <a:t>	</a:t>
            </a:r>
            <a:r>
              <a:rPr lang="zh-CN" altLang="en-US" b="1" kern="100" dirty="0">
                <a:latin typeface="+mj-ea"/>
                <a:ea typeface="+mj-ea"/>
              </a:rPr>
              <a:t>确定最佳主题数</a:t>
            </a:r>
            <a:r>
              <a:rPr lang="zh-CN" altLang="en-US" kern="100" dirty="0">
                <a:latin typeface="+mj-ea"/>
                <a:ea typeface="+mj-ea"/>
              </a:rPr>
              <a:t>，</a:t>
            </a: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由于原始数据集不存在标签，只知道与金融相关，故无法确定最终需要分类的主题数量，为此将通过</a:t>
            </a:r>
            <a:r>
              <a:rPr lang="zh-CN" altLang="en-US" kern="100" dirty="0">
                <a:latin typeface="+mj-ea"/>
                <a:ea typeface="+mj-ea"/>
                <a:cs typeface="Times New Roman" panose="02020603050405020304" pitchFamily="18" charset="0"/>
              </a:rPr>
              <a:t>迭代</a:t>
            </a: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的方式探索最佳的主题数量。设置初始值为</a:t>
            </a:r>
            <a:r>
              <a:rPr lang="zh-CN" altLang="zh-CN" sz="1800" kern="100" dirty="0">
                <a:effectLst/>
                <a:latin typeface="+mj-ea"/>
                <a:ea typeface="+mj-ea"/>
              </a:rPr>
              <a:t> </a:t>
            </a:r>
            <a:r>
              <a:rPr lang="en-US" altLang="zh-CN" sz="1800" kern="100" dirty="0">
                <a:effectLst/>
                <a:latin typeface="+mj-ea"/>
                <a:ea typeface="+mj-ea"/>
              </a:rPr>
              <a:t>4 </a:t>
            </a: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个主题，间隔为</a:t>
            </a:r>
            <a:r>
              <a:rPr lang="en-US" altLang="zh-CN" sz="1800" kern="100" dirty="0">
                <a:effectLst/>
                <a:latin typeface="+mj-ea"/>
                <a:ea typeface="+mj-ea"/>
              </a:rPr>
              <a:t>2</a:t>
            </a: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，最大的主题数目为</a:t>
            </a:r>
            <a:r>
              <a:rPr lang="en-US" altLang="zh-CN" sz="1800" kern="100" dirty="0">
                <a:effectLst/>
                <a:latin typeface="+mj-ea"/>
                <a:ea typeface="+mj-ea"/>
              </a:rPr>
              <a:t>30</a:t>
            </a: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，这个数字不可以太大以防止分类出的主题含义不够清晰明确。</a:t>
            </a:r>
            <a:endParaRPr lang="en-US" altLang="zh-CN" kern="100" dirty="0">
              <a:latin typeface="+mj-ea"/>
              <a:ea typeface="+mj-ea"/>
            </a:endParaRPr>
          </a:p>
          <a:p>
            <a:pPr algn="just"/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38DD19-6EB0-4494-92B3-27F95A4A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15" y="3551128"/>
            <a:ext cx="4331757" cy="289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1" y="666499"/>
            <a:ext cx="351729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主要内容</a:t>
            </a:r>
            <a:endParaRPr lang="en-US" altLang="zh-CN" spc="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706016" y="1541086"/>
            <a:ext cx="1126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二、利用</a:t>
            </a:r>
            <a:r>
              <a:rPr lang="en-US" altLang="zh-CN" sz="2400" dirty="0"/>
              <a:t>LDA</a:t>
            </a:r>
            <a:r>
              <a:rPr lang="zh-CN" altLang="en-US" sz="2400" dirty="0"/>
              <a:t>主题模型进行分类</a:t>
            </a:r>
            <a:endParaRPr lang="en-US" altLang="zh-CN" sz="2400" b="1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AC47F0-9D52-49DB-8B31-F9C9D00F042E}"/>
              </a:ext>
            </a:extLst>
          </p:cNvPr>
          <p:cNvSpPr txBox="1"/>
          <p:nvPr/>
        </p:nvSpPr>
        <p:spPr>
          <a:xfrm>
            <a:off x="706016" y="2230817"/>
            <a:ext cx="111279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2E329D-FFC4-4C96-8E18-ACB8C392D7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948"/>
          <a:stretch/>
        </p:blipFill>
        <p:spPr>
          <a:xfrm>
            <a:off x="2371284" y="2354118"/>
            <a:ext cx="7871913" cy="422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1" y="666499"/>
            <a:ext cx="351729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主要内容</a:t>
            </a:r>
            <a:endParaRPr lang="en-US" altLang="zh-CN" spc="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706016" y="1541086"/>
            <a:ext cx="1126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二、利用</a:t>
            </a:r>
            <a:r>
              <a:rPr lang="en-US" altLang="zh-CN" sz="2400" dirty="0"/>
              <a:t>LDA</a:t>
            </a:r>
            <a:r>
              <a:rPr lang="zh-CN" altLang="en-US" sz="2400" dirty="0"/>
              <a:t>主题模型进行分类</a:t>
            </a:r>
            <a:endParaRPr lang="en-US" altLang="zh-CN" sz="2400" b="1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AC47F0-9D52-49DB-8B31-F9C9D00F042E}"/>
              </a:ext>
            </a:extLst>
          </p:cNvPr>
          <p:cNvSpPr txBox="1"/>
          <p:nvPr/>
        </p:nvSpPr>
        <p:spPr>
          <a:xfrm>
            <a:off x="706016" y="2230817"/>
            <a:ext cx="111279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文本标注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574771-DBE6-7E5D-0C01-31282BC0C7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685" b="345"/>
          <a:stretch/>
        </p:blipFill>
        <p:spPr bwMode="auto">
          <a:xfrm>
            <a:off x="620863" y="3056828"/>
            <a:ext cx="5189220" cy="2385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2B30993-16E9-BE3D-F4FA-17360DC9B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523" y="3056828"/>
            <a:ext cx="5899564" cy="23850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524235B-7B92-C5E7-4685-154052BED406}"/>
              </a:ext>
            </a:extLst>
          </p:cNvPr>
          <p:cNvSpPr txBox="1"/>
          <p:nvPr/>
        </p:nvSpPr>
        <p:spPr>
          <a:xfrm>
            <a:off x="-60661" y="5354441"/>
            <a:ext cx="6094520" cy="460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52400" algn="ctr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前</a:t>
            </a:r>
            <a:r>
              <a:rPr lang="en-US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个文档的标注信息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28D767-3663-4F17-F24A-E404AEDA3F63}"/>
              </a:ext>
            </a:extLst>
          </p:cNvPr>
          <p:cNvSpPr txBox="1"/>
          <p:nvPr/>
        </p:nvSpPr>
        <p:spPr>
          <a:xfrm>
            <a:off x="6062571" y="5354441"/>
            <a:ext cx="6094520" cy="460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52400" algn="ctr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前</a:t>
            </a:r>
            <a:r>
              <a:rPr lang="en-US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个主题的关键词，最佳新闻以及对应得分</a:t>
            </a:r>
          </a:p>
        </p:txBody>
      </p:sp>
    </p:spTree>
    <p:extLst>
      <p:ext uri="{BB962C8B-B14F-4D97-AF65-F5344CB8AC3E}">
        <p14:creationId xmlns:p14="http://schemas.microsoft.com/office/powerpoint/2010/main" val="304066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1" y="666499"/>
            <a:ext cx="351729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主要内容</a:t>
            </a:r>
            <a:endParaRPr lang="en-US" altLang="zh-CN" spc="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706016" y="1541086"/>
            <a:ext cx="1126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三、利用</a:t>
            </a:r>
            <a:r>
              <a:rPr lang="en-US" altLang="zh-CN" sz="2400" dirty="0"/>
              <a:t>K-means</a:t>
            </a:r>
            <a:r>
              <a:rPr lang="zh-CN" altLang="en-US" sz="2400" dirty="0"/>
              <a:t>算法进行文本聚类</a:t>
            </a:r>
            <a:endParaRPr lang="en-US" altLang="zh-CN" sz="2400" b="1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52859D-7D46-4153-9017-87EBF7E068E5}"/>
              </a:ext>
            </a:extLst>
          </p:cNvPr>
          <p:cNvSpPr txBox="1"/>
          <p:nvPr/>
        </p:nvSpPr>
        <p:spPr>
          <a:xfrm>
            <a:off x="731584" y="2321128"/>
            <a:ext cx="10728829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K-means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是我们最常用的基于欧式距离的聚类算法，其认为两个目标的距离越近，相似度越大。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TF-IDF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构建进行文本的向量化，主要思想是如果某个单词在一篇文章中出现的频率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TF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高，并且在其他文章中很少出现，则认为此词或者短语具有很好的类别区分能力，相应的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TF-IDF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值较高，适合用来分类。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使用截断式</a:t>
            </a:r>
            <a:r>
              <a:rPr lang="en-US" altLang="zh-CN" dirty="0">
                <a:latin typeface="+mn-ea"/>
              </a:rPr>
              <a:t>SVD</a:t>
            </a:r>
            <a:r>
              <a:rPr lang="zh-CN" altLang="en-US" dirty="0">
                <a:latin typeface="+mn-ea"/>
              </a:rPr>
              <a:t>进行降维处理，</a:t>
            </a:r>
            <a:r>
              <a:rPr lang="zh-CN" altLang="en-US" i="0" dirty="0">
                <a:effectLst/>
                <a:latin typeface="+mn-ea"/>
              </a:rPr>
              <a:t>提取到我们想保留的最重要的特征维度，舍弃不需要的数据，提升计算性能</a:t>
            </a:r>
            <a:endParaRPr lang="en-US" altLang="zh-CN" i="0" dirty="0"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i="0" dirty="0"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+mn-ea"/>
              </a:rPr>
              <a:t>使用更具扩展性的 </a:t>
            </a:r>
            <a:r>
              <a:rPr lang="en-US" altLang="zh-CN" i="0" dirty="0" err="1">
                <a:effectLst/>
                <a:latin typeface="+mn-ea"/>
              </a:rPr>
              <a:t>MiniBatch</a:t>
            </a:r>
            <a:r>
              <a:rPr lang="en-US" altLang="zh-CN" i="0" dirty="0">
                <a:effectLst/>
                <a:latin typeface="+mn-ea"/>
              </a:rPr>
              <a:t> K-Means </a:t>
            </a:r>
            <a:r>
              <a:rPr lang="zh-CN" altLang="en-US" i="0" dirty="0">
                <a:effectLst/>
                <a:latin typeface="+mn-ea"/>
              </a:rPr>
              <a:t>算法做最终的比较</a:t>
            </a:r>
            <a:endParaRPr lang="en-US" altLang="zh-CN" i="0" dirty="0"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FC0180-926A-0860-8C70-E2E1E017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23" y="4673390"/>
            <a:ext cx="4658007" cy="151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2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1" y="666499"/>
            <a:ext cx="351729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主要内容</a:t>
            </a:r>
            <a:endParaRPr lang="en-US" altLang="zh-CN" spc="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706016" y="1541086"/>
            <a:ext cx="1126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三、利用</a:t>
            </a:r>
            <a:r>
              <a:rPr lang="en-US" altLang="zh-CN" sz="2400" dirty="0"/>
              <a:t>K-means</a:t>
            </a:r>
            <a:r>
              <a:rPr lang="zh-CN" altLang="en-US" sz="2400" dirty="0"/>
              <a:t>算法进行文本聚类</a:t>
            </a:r>
            <a:endParaRPr lang="en-US" altLang="zh-CN" sz="2400" b="1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52859D-7D46-4153-9017-87EBF7E068E5}"/>
              </a:ext>
            </a:extLst>
          </p:cNvPr>
          <p:cNvSpPr txBox="1"/>
          <p:nvPr/>
        </p:nvSpPr>
        <p:spPr>
          <a:xfrm>
            <a:off x="731584" y="2321128"/>
            <a:ext cx="1072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绘制采用不同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K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值结果的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SSE(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簇类均方差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，再利用“手肘法”确定最佳的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K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值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D884B4-C288-49E0-A768-E46C00E7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62" y="2968448"/>
            <a:ext cx="4911199" cy="334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2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679"/>
    </mc:Choice>
    <mc:Fallback xmlns="">
      <p:transition advTm="1567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1" y="666499"/>
            <a:ext cx="351729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主要内容</a:t>
            </a:r>
            <a:endParaRPr lang="en-US" altLang="zh-CN" spc="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706016" y="1541086"/>
            <a:ext cx="1126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三、利用</a:t>
            </a:r>
            <a:r>
              <a:rPr lang="en-US" altLang="zh-CN" sz="2400" dirty="0"/>
              <a:t>K-means</a:t>
            </a:r>
            <a:r>
              <a:rPr lang="zh-CN" altLang="en-US" sz="2400" dirty="0"/>
              <a:t>算法进行文本聚类</a:t>
            </a:r>
            <a:endParaRPr lang="en-US" altLang="zh-CN" sz="2400" b="1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52859D-7D46-4153-9017-87EBF7E068E5}"/>
              </a:ext>
            </a:extLst>
          </p:cNvPr>
          <p:cNvSpPr txBox="1"/>
          <p:nvPr/>
        </p:nvSpPr>
        <p:spPr>
          <a:xfrm>
            <a:off x="731584" y="2321128"/>
            <a:ext cx="1072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结果展示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60DC03D-0129-4E85-8E07-632A7AE12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74935"/>
              </p:ext>
            </p:extLst>
          </p:nvPr>
        </p:nvGraphicFramePr>
        <p:xfrm>
          <a:off x="1028823" y="2877338"/>
          <a:ext cx="7810377" cy="192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459">
                  <a:extLst>
                    <a:ext uri="{9D8B030D-6E8A-4147-A177-3AD203B41FA5}">
                      <a16:colId xmlns:a16="http://schemas.microsoft.com/office/drawing/2014/main" val="2635456515"/>
                    </a:ext>
                  </a:extLst>
                </a:gridCol>
                <a:gridCol w="2603459">
                  <a:extLst>
                    <a:ext uri="{9D8B030D-6E8A-4147-A177-3AD203B41FA5}">
                      <a16:colId xmlns:a16="http://schemas.microsoft.com/office/drawing/2014/main" val="3895538769"/>
                    </a:ext>
                  </a:extLst>
                </a:gridCol>
                <a:gridCol w="2603459">
                  <a:extLst>
                    <a:ext uri="{9D8B030D-6E8A-4147-A177-3AD203B41FA5}">
                      <a16:colId xmlns:a16="http://schemas.microsoft.com/office/drawing/2014/main" val="1360714866"/>
                    </a:ext>
                  </a:extLst>
                </a:gridCol>
              </a:tblGrid>
              <a:tr h="439749">
                <a:tc>
                  <a:txBody>
                    <a:bodyPr/>
                    <a:lstStyle/>
                    <a:p>
                      <a:r>
                        <a:rPr lang="en-US" altLang="zh-CN" dirty="0"/>
                        <a:t>Kind of K-means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Silhouette Coefficient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Davies-Bouldin Index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4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K-</a:t>
                      </a:r>
                      <a:r>
                        <a:rPr lang="en-US" altLang="zh-CN" dirty="0" err="1"/>
                        <a:t>means_svd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48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MinibatchK_svd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5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K-means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95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Minibatch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6087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DE38824-1D8C-D2C0-1B1D-2F6586975678}"/>
              </a:ext>
            </a:extLst>
          </p:cNvPr>
          <p:cNvSpPr txBox="1"/>
          <p:nvPr/>
        </p:nvSpPr>
        <p:spPr>
          <a:xfrm>
            <a:off x="958878" y="5051471"/>
            <a:ext cx="10755357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+mj-ea"/>
                <a:ea typeface="+mj-ea"/>
              </a:rPr>
              <a:t>数据降维可以让最后的聚类效果变得更好，同时使用了</a:t>
            </a:r>
            <a:r>
              <a:rPr lang="en-US" altLang="zh-CN" sz="1800" kern="100" dirty="0">
                <a:effectLst/>
                <a:latin typeface="+mj-ea"/>
                <a:ea typeface="+mj-ea"/>
              </a:rPr>
              <a:t>Mini-Batch K-means</a:t>
            </a:r>
            <a:r>
              <a:rPr lang="zh-CN" altLang="zh-CN" sz="1800" kern="100" dirty="0">
                <a:effectLst/>
                <a:latin typeface="+mj-ea"/>
                <a:ea typeface="+mj-ea"/>
              </a:rPr>
              <a:t>的实验尽管效果不及</a:t>
            </a:r>
            <a:r>
              <a:rPr lang="en-US" altLang="zh-CN" sz="1800" kern="100" dirty="0">
                <a:effectLst/>
                <a:latin typeface="+mj-ea"/>
                <a:ea typeface="+mj-ea"/>
              </a:rPr>
              <a:t>K-means</a:t>
            </a:r>
            <a:r>
              <a:rPr lang="zh-CN" altLang="zh-CN" sz="1800" kern="100" dirty="0">
                <a:effectLst/>
                <a:latin typeface="+mj-ea"/>
                <a:ea typeface="+mj-ea"/>
              </a:rPr>
              <a:t>，但是差距并不是很多且它的训练速度很快，在大数据集上还是有一定的意义，在最后的效果最好的实验中轮廓系数大于</a:t>
            </a:r>
            <a:r>
              <a:rPr lang="en-US" altLang="zh-CN" sz="1800" kern="100" dirty="0">
                <a:effectLst/>
                <a:latin typeface="+mj-ea"/>
                <a:ea typeface="+mj-ea"/>
              </a:rPr>
              <a:t>0.55</a:t>
            </a:r>
            <a:r>
              <a:rPr lang="zh-CN" altLang="zh-CN" sz="1800" kern="100" dirty="0">
                <a:effectLst/>
                <a:latin typeface="+mj-ea"/>
                <a:ea typeface="+mj-ea"/>
              </a:rPr>
              <a:t>，</a:t>
            </a:r>
            <a:r>
              <a:rPr lang="en-US" altLang="zh-CN" sz="1800" kern="100" dirty="0">
                <a:effectLst/>
                <a:latin typeface="+mj-ea"/>
                <a:ea typeface="+mj-ea"/>
              </a:rPr>
              <a:t>DB</a:t>
            </a:r>
            <a:r>
              <a:rPr lang="zh-CN" altLang="zh-CN" sz="1800" kern="100" dirty="0">
                <a:effectLst/>
                <a:latin typeface="+mj-ea"/>
                <a:ea typeface="+mj-ea"/>
              </a:rPr>
              <a:t>指数小于</a:t>
            </a:r>
            <a:r>
              <a:rPr lang="en-US" altLang="zh-CN" sz="1800" kern="100" dirty="0">
                <a:effectLst/>
                <a:latin typeface="+mj-ea"/>
                <a:ea typeface="+mj-ea"/>
              </a:rPr>
              <a:t>1</a:t>
            </a:r>
            <a:r>
              <a:rPr lang="zh-CN" altLang="zh-CN" sz="1800" kern="100" dirty="0">
                <a:effectLst/>
                <a:latin typeface="+mj-ea"/>
                <a:ea typeface="+mj-ea"/>
              </a:rPr>
              <a:t>，可以说最终聚类的结果还是比较不错的。</a:t>
            </a:r>
          </a:p>
        </p:txBody>
      </p:sp>
    </p:spTree>
    <p:extLst>
      <p:ext uri="{BB962C8B-B14F-4D97-AF65-F5344CB8AC3E}">
        <p14:creationId xmlns:p14="http://schemas.microsoft.com/office/powerpoint/2010/main" val="402300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679"/>
    </mc:Choice>
    <mc:Fallback xmlns="">
      <p:transition advTm="1567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1" y="666499"/>
            <a:ext cx="351729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主要内容</a:t>
            </a:r>
            <a:endParaRPr lang="en-US" altLang="zh-CN" spc="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706016" y="1541086"/>
            <a:ext cx="1126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三、利用</a:t>
            </a:r>
            <a:r>
              <a:rPr lang="en-US" altLang="zh-CN" sz="2400" dirty="0"/>
              <a:t>K-means</a:t>
            </a:r>
            <a:r>
              <a:rPr lang="zh-CN" altLang="en-US" sz="2400" dirty="0"/>
              <a:t>算法进行文本聚类</a:t>
            </a:r>
            <a:endParaRPr lang="en-US" altLang="zh-CN" sz="2400" b="1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52859D-7D46-4153-9017-87EBF7E068E5}"/>
              </a:ext>
            </a:extLst>
          </p:cNvPr>
          <p:cNvSpPr txBox="1"/>
          <p:nvPr/>
        </p:nvSpPr>
        <p:spPr>
          <a:xfrm>
            <a:off x="731584" y="2321128"/>
            <a:ext cx="1072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文本标注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9833F3A-1FDC-47C1-F30C-B61D3A326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60" y="2877338"/>
            <a:ext cx="6913587" cy="19573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477A143-BC4F-14E8-C5CD-6586EC90BE31}"/>
              </a:ext>
            </a:extLst>
          </p:cNvPr>
          <p:cNvSpPr txBox="1"/>
          <p:nvPr/>
        </p:nvSpPr>
        <p:spPr>
          <a:xfrm>
            <a:off x="845597" y="4941805"/>
            <a:ext cx="8165238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+mn-ea"/>
              </a:rPr>
              <a:t>简单的观察就可以发现类群</a:t>
            </a:r>
            <a:r>
              <a:rPr lang="en-US" altLang="zh-CN" sz="1800" kern="100" dirty="0">
                <a:effectLst/>
                <a:latin typeface="+mn-ea"/>
              </a:rPr>
              <a:t>4</a:t>
            </a:r>
            <a:r>
              <a:rPr lang="zh-CN" altLang="zh-CN" sz="1800" kern="100" dirty="0">
                <a:effectLst/>
                <a:latin typeface="+mn-ea"/>
              </a:rPr>
              <a:t>可以看出与苹果公司相关，类群</a:t>
            </a:r>
            <a:r>
              <a:rPr lang="en-US" altLang="zh-CN" kern="100" dirty="0">
                <a:latin typeface="+mn-ea"/>
              </a:rPr>
              <a:t>1</a:t>
            </a:r>
            <a:r>
              <a:rPr lang="zh-CN" altLang="zh-CN" sz="1800" kern="100" dirty="0">
                <a:effectLst/>
                <a:latin typeface="+mn-ea"/>
              </a:rPr>
              <a:t>则与</a:t>
            </a:r>
            <a:r>
              <a:rPr lang="en-US" altLang="zh-CN" sz="1800" kern="100" dirty="0">
                <a:effectLst/>
                <a:latin typeface="+mn-ea"/>
              </a:rPr>
              <a:t>amazon</a:t>
            </a:r>
            <a:r>
              <a:rPr lang="zh-CN" altLang="zh-CN" sz="1800" kern="100" dirty="0">
                <a:effectLst/>
                <a:latin typeface="+mn-ea"/>
              </a:rPr>
              <a:t>公司以及会员活动相关等等，通过这些关键词可以对某个类群中的所有文本进行关键词注释，以达到金融新闻摘要标注的效果。</a:t>
            </a:r>
          </a:p>
        </p:txBody>
      </p:sp>
    </p:spTree>
    <p:extLst>
      <p:ext uri="{BB962C8B-B14F-4D97-AF65-F5344CB8AC3E}">
        <p14:creationId xmlns:p14="http://schemas.microsoft.com/office/powerpoint/2010/main" val="29175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679"/>
    </mc:Choice>
    <mc:Fallback xmlns="">
      <p:transition advTm="1567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817422" y="666499"/>
            <a:ext cx="351729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工作总结</a:t>
            </a:r>
            <a:endParaRPr lang="en-US" altLang="zh-CN" spc="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52859D-7D46-4153-9017-87EBF7E068E5}"/>
              </a:ext>
            </a:extLst>
          </p:cNvPr>
          <p:cNvSpPr txBox="1"/>
          <p:nvPr/>
        </p:nvSpPr>
        <p:spPr>
          <a:xfrm>
            <a:off x="731585" y="2102149"/>
            <a:ext cx="24466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文章摘要代码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文章分类代码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2A95A-D7B5-36A6-25EA-F23F8AA32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71" y="2625369"/>
            <a:ext cx="4153260" cy="1272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2BAB06-9913-9AD7-C860-70ECB925D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70" y="4737616"/>
            <a:ext cx="4192419" cy="14538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530EA2-E702-6391-20D6-77E5326D1B7D}"/>
              </a:ext>
            </a:extLst>
          </p:cNvPr>
          <p:cNvSpPr txBox="1"/>
          <p:nvPr/>
        </p:nvSpPr>
        <p:spPr>
          <a:xfrm>
            <a:off x="6294337" y="2545470"/>
            <a:ext cx="45592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可以尝试网上爬虫的方法来寻找更多的与金融新闻数据，以此来训练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摘要模型，可以在摘要信息的提取工作上更进一步。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LDA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主题模型的最终结果中，主题之间存在一定的关键词重合，我将试着找出其中原因，并在最终对模型的评估中采用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更多的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评价指标来全面的衡量最终分类的结果。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49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679"/>
    </mc:Choice>
    <mc:Fallback xmlns="">
      <p:transition advTm="156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1776" y="1281551"/>
            <a:ext cx="384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i="1" dirty="0">
                <a:solidFill>
                  <a:srgbClr val="B21E23"/>
                </a:solidFill>
                <a:latin typeface="Century Gothic" panose="020B0502020202020204" pitchFamily="34" charset="0"/>
              </a:rPr>
              <a:t>CONTENTS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096000" y="681110"/>
            <a:ext cx="3636000" cy="72000"/>
            <a:chOff x="4717143" y="1103086"/>
            <a:chExt cx="3483428" cy="108000"/>
          </a:xfrm>
        </p:grpSpPr>
        <p:sp>
          <p:nvSpPr>
            <p:cNvPr id="7" name="矩形 6"/>
            <p:cNvSpPr/>
            <p:nvPr/>
          </p:nvSpPr>
          <p:spPr>
            <a:xfrm>
              <a:off x="4717143" y="1103086"/>
              <a:ext cx="1741714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458857" y="1103086"/>
              <a:ext cx="1741714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6270167" y="2069593"/>
            <a:ext cx="55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20970" y="3149955"/>
            <a:ext cx="55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371999" y="4204007"/>
            <a:ext cx="55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301047" y="1281551"/>
            <a:ext cx="5778554" cy="707886"/>
            <a:chOff x="6270168" y="1940504"/>
            <a:chExt cx="5778554" cy="707886"/>
          </a:xfrm>
        </p:grpSpPr>
        <p:sp>
          <p:nvSpPr>
            <p:cNvPr id="10" name="文本框 9"/>
            <p:cNvSpPr txBox="1"/>
            <p:nvPr/>
          </p:nvSpPr>
          <p:spPr>
            <a:xfrm>
              <a:off x="6270168" y="1940504"/>
              <a:ext cx="957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sz="40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197231" y="2062538"/>
              <a:ext cx="4851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工作背景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70168" y="2262840"/>
            <a:ext cx="5809434" cy="707886"/>
            <a:chOff x="6270168" y="3124799"/>
            <a:chExt cx="5809434" cy="707886"/>
          </a:xfrm>
        </p:grpSpPr>
        <p:sp>
          <p:nvSpPr>
            <p:cNvPr id="11" name="文本框 10"/>
            <p:cNvSpPr txBox="1"/>
            <p:nvPr/>
          </p:nvSpPr>
          <p:spPr>
            <a:xfrm>
              <a:off x="6270168" y="3124799"/>
              <a:ext cx="957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sz="40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28111" y="3248720"/>
              <a:ext cx="4851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工作内容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38170" y="3354102"/>
            <a:ext cx="5841430" cy="707886"/>
            <a:chOff x="6270168" y="4309094"/>
            <a:chExt cx="5841430" cy="707886"/>
          </a:xfrm>
        </p:grpSpPr>
        <p:sp>
          <p:nvSpPr>
            <p:cNvPr id="12" name="文本框 11"/>
            <p:cNvSpPr txBox="1"/>
            <p:nvPr/>
          </p:nvSpPr>
          <p:spPr>
            <a:xfrm>
              <a:off x="6270168" y="4309094"/>
              <a:ext cx="957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sz="40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260107" y="4388639"/>
              <a:ext cx="4851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工作总结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248686" y="5828094"/>
            <a:ext cx="209913" cy="905779"/>
            <a:chOff x="4543952" y="3416300"/>
            <a:chExt cx="183336" cy="905779"/>
          </a:xfrm>
        </p:grpSpPr>
        <p:sp>
          <p:nvSpPr>
            <p:cNvPr id="31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2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E94EF2-65CC-9BB4-69FF-8D2312E74703}"/>
              </a:ext>
            </a:extLst>
          </p:cNvPr>
          <p:cNvCxnSpPr/>
          <p:nvPr/>
        </p:nvCxnSpPr>
        <p:spPr>
          <a:xfrm>
            <a:off x="6371999" y="5244174"/>
            <a:ext cx="55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964B00B-3C81-F75A-06FA-48266554F463}"/>
              </a:ext>
            </a:extLst>
          </p:cNvPr>
          <p:cNvGrpSpPr/>
          <p:nvPr/>
        </p:nvGrpSpPr>
        <p:grpSpPr>
          <a:xfrm>
            <a:off x="6238170" y="4373088"/>
            <a:ext cx="5872311" cy="707886"/>
            <a:chOff x="6270168" y="4309094"/>
            <a:chExt cx="5872311" cy="707886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0FFC424-CD57-6CD9-5FDA-0E0594AC5AEF}"/>
                </a:ext>
              </a:extLst>
            </p:cNvPr>
            <p:cNvSpPr txBox="1"/>
            <p:nvPr/>
          </p:nvSpPr>
          <p:spPr>
            <a:xfrm>
              <a:off x="6270168" y="4309094"/>
              <a:ext cx="957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sz="40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2C635AE-8B8D-5F7B-1940-3AB3E70DAC18}"/>
                </a:ext>
              </a:extLst>
            </p:cNvPr>
            <p:cNvSpPr txBox="1"/>
            <p:nvPr/>
          </p:nvSpPr>
          <p:spPr>
            <a:xfrm>
              <a:off x="7290988" y="4409820"/>
              <a:ext cx="4851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rPr>
                <a:t>致谢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38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1" y="666499"/>
            <a:ext cx="351729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致谢</a:t>
            </a:r>
            <a:endParaRPr lang="en-US" altLang="zh-CN" spc="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4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52859D-7D46-4153-9017-87EBF7E068E5}"/>
              </a:ext>
            </a:extLst>
          </p:cNvPr>
          <p:cNvSpPr txBox="1"/>
          <p:nvPr/>
        </p:nvSpPr>
        <p:spPr>
          <a:xfrm>
            <a:off x="731585" y="2102148"/>
            <a:ext cx="1033467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kern="0" dirty="0">
                <a:effectLst/>
                <a:latin typeface="+mj-ea"/>
                <a:ea typeface="+mj-ea"/>
              </a:rPr>
              <a:t>	</a:t>
            </a:r>
            <a:r>
              <a:rPr lang="zh-CN" altLang="zh-CN" sz="1800" kern="0" dirty="0">
                <a:effectLst/>
                <a:latin typeface="+mj-ea"/>
                <a:ea typeface="+mj-ea"/>
              </a:rPr>
              <a:t>在此次毕业设计过程中</a:t>
            </a:r>
            <a:r>
              <a:rPr lang="zh-CN" altLang="en-US" sz="1800" kern="0" dirty="0">
                <a:effectLst/>
                <a:latin typeface="+mj-ea"/>
                <a:ea typeface="+mj-ea"/>
              </a:rPr>
              <a:t>，从</a:t>
            </a:r>
            <a:r>
              <a:rPr lang="zh-CN" altLang="zh-CN" sz="1800" kern="0" dirty="0">
                <a:effectLst/>
                <a:latin typeface="+mj-ea"/>
                <a:ea typeface="+mj-ea"/>
              </a:rPr>
              <a:t>耐心</a:t>
            </a:r>
            <a:r>
              <a:rPr lang="zh-CN" altLang="en-US" sz="1800" kern="0" dirty="0">
                <a:effectLst/>
                <a:latin typeface="+mj-ea"/>
                <a:ea typeface="+mj-ea"/>
              </a:rPr>
              <a:t>商量</a:t>
            </a:r>
            <a:r>
              <a:rPr lang="zh-CN" altLang="zh-CN" sz="1800" kern="0" dirty="0">
                <a:effectLst/>
                <a:latin typeface="+mj-ea"/>
                <a:ea typeface="+mj-ea"/>
              </a:rPr>
              <a:t>选题，</a:t>
            </a:r>
            <a:r>
              <a:rPr lang="zh-CN" altLang="en-US" sz="1800" kern="0" dirty="0">
                <a:effectLst/>
                <a:latin typeface="+mj-ea"/>
                <a:ea typeface="+mj-ea"/>
              </a:rPr>
              <a:t>到</a:t>
            </a:r>
            <a:r>
              <a:rPr lang="zh-CN" altLang="zh-CN" sz="1800" kern="0" dirty="0">
                <a:effectLst/>
                <a:latin typeface="+mj-ea"/>
                <a:ea typeface="+mj-ea"/>
              </a:rPr>
              <a:t>交流进展与提供服务器设施等等</a:t>
            </a:r>
            <a:r>
              <a:rPr lang="zh-CN" altLang="en-US" kern="0" dirty="0">
                <a:latin typeface="+mj-ea"/>
                <a:ea typeface="+mj-ea"/>
              </a:rPr>
              <a:t>，</a:t>
            </a:r>
            <a:r>
              <a:rPr lang="zh-CN" altLang="en-US" sz="1800" kern="0" dirty="0">
                <a:effectLst/>
                <a:latin typeface="+mj-ea"/>
                <a:ea typeface="+mj-ea"/>
              </a:rPr>
              <a:t>非常这一路下来感谢刘</a:t>
            </a:r>
            <a:r>
              <a:rPr lang="zh-CN" altLang="zh-CN" sz="1800" kern="0" dirty="0">
                <a:effectLst/>
                <a:latin typeface="+mj-ea"/>
                <a:ea typeface="+mj-ea"/>
              </a:rPr>
              <a:t>老师</a:t>
            </a:r>
            <a:r>
              <a:rPr lang="zh-CN" altLang="en-US" sz="1800" kern="0" dirty="0">
                <a:effectLst/>
                <a:latin typeface="+mj-ea"/>
                <a:ea typeface="+mj-ea"/>
              </a:rPr>
              <a:t>的帮助，</a:t>
            </a:r>
            <a:r>
              <a:rPr lang="zh-CN" altLang="zh-CN" sz="1800" kern="0" dirty="0">
                <a:effectLst/>
                <a:latin typeface="+mj-ea"/>
                <a:ea typeface="+mj-ea"/>
              </a:rPr>
              <a:t>同时也要感谢实验室的张晨学姐在毕业设计过程中的</a:t>
            </a:r>
            <a:r>
              <a:rPr lang="zh-CN" altLang="en-US" sz="1800" kern="0" dirty="0">
                <a:effectLst/>
                <a:latin typeface="+mj-ea"/>
                <a:ea typeface="+mj-ea"/>
              </a:rPr>
              <a:t>指导</a:t>
            </a:r>
            <a:r>
              <a:rPr lang="zh-CN" altLang="zh-CN" sz="1800" kern="0" dirty="0">
                <a:effectLst/>
                <a:latin typeface="+mj-ea"/>
                <a:ea typeface="+mj-ea"/>
              </a:rPr>
              <a:t>，能让我在遇到困难时不会手足无措</a:t>
            </a:r>
            <a:r>
              <a:rPr lang="zh-CN" altLang="en-US" sz="1800" kern="0" dirty="0">
                <a:effectLst/>
                <a:latin typeface="+mj-ea"/>
                <a:ea typeface="+mj-ea"/>
              </a:rPr>
              <a:t>。</a:t>
            </a:r>
            <a:endParaRPr lang="zh-CN" altLang="zh-CN" sz="1800" kern="100" dirty="0">
              <a:effectLst/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648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679"/>
    </mc:Choice>
    <mc:Fallback xmlns="">
      <p:transition advTm="156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157166" y="684210"/>
            <a:ext cx="351729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背景</a:t>
            </a:r>
            <a:endParaRPr lang="en-US" altLang="zh-CN" spc="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4068281" y="560908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1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7922DA-EF0B-4B15-A6D3-246C2A5B24EC}"/>
              </a:ext>
            </a:extLst>
          </p:cNvPr>
          <p:cNvSpPr txBox="1"/>
          <p:nvPr/>
        </p:nvSpPr>
        <p:spPr>
          <a:xfrm>
            <a:off x="871706" y="1642627"/>
            <a:ext cx="10088217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kern="100" dirty="0">
                <a:effectLst/>
                <a:latin typeface="+mn-ea"/>
              </a:rPr>
              <a:t>目前的金融</a:t>
            </a:r>
            <a:r>
              <a:rPr lang="zh-CN" altLang="en-US" kern="100" dirty="0">
                <a:latin typeface="+mn-ea"/>
              </a:rPr>
              <a:t>类</a:t>
            </a:r>
            <a:r>
              <a:rPr lang="zh-CN" altLang="zh-CN" kern="100" dirty="0">
                <a:effectLst/>
                <a:latin typeface="+mn-ea"/>
              </a:rPr>
              <a:t>新闻的的数量繁多但质量良莠不齐，想要挑选出</a:t>
            </a:r>
            <a:r>
              <a:rPr lang="zh-CN" altLang="en-US" kern="100" dirty="0">
                <a:latin typeface="+mn-ea"/>
              </a:rPr>
              <a:t>在</a:t>
            </a:r>
            <a:r>
              <a:rPr lang="zh-CN" altLang="zh-CN" kern="100" dirty="0">
                <a:effectLst/>
                <a:latin typeface="+mn-ea"/>
              </a:rPr>
              <a:t>金融</a:t>
            </a:r>
            <a:r>
              <a:rPr lang="zh-CN" altLang="en-US" kern="100" dirty="0">
                <a:effectLst/>
                <a:latin typeface="+mn-ea"/>
              </a:rPr>
              <a:t>业务开展过程中</a:t>
            </a:r>
            <a:r>
              <a:rPr lang="zh-CN" altLang="zh-CN" kern="100" dirty="0">
                <a:effectLst/>
                <a:latin typeface="+mn-ea"/>
              </a:rPr>
              <a:t>有帮助的新闻则需要对新闻文本进行</a:t>
            </a:r>
            <a:r>
              <a:rPr lang="zh-CN" altLang="en-US" kern="100" dirty="0">
                <a:effectLst/>
                <a:latin typeface="+mn-ea"/>
              </a:rPr>
              <a:t>标注，但使用人为的方法代价昂贵且效率低下</a:t>
            </a:r>
            <a:r>
              <a:rPr lang="zh-CN" altLang="en-US" kern="100" dirty="0">
                <a:latin typeface="+mn-ea"/>
              </a:rPr>
              <a:t>。</a:t>
            </a:r>
            <a:endParaRPr lang="en-US" altLang="zh-CN" kern="100" dirty="0">
              <a:latin typeface="+mn-ea"/>
            </a:endParaRPr>
          </a:p>
          <a:p>
            <a:endParaRPr lang="en-US" altLang="zh-CN" kern="1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+mn-ea"/>
              </a:rPr>
              <a:t>对</a:t>
            </a:r>
            <a:r>
              <a:rPr lang="en-US" altLang="zh-CN" kern="100" dirty="0">
                <a:latin typeface="+mn-ea"/>
              </a:rPr>
              <a:t>Bert</a:t>
            </a:r>
            <a:r>
              <a:rPr lang="zh-CN" altLang="en-US" kern="100" dirty="0">
                <a:latin typeface="+mn-ea"/>
              </a:rPr>
              <a:t>模型的输入序列和</a:t>
            </a:r>
            <a:r>
              <a:rPr lang="en-US" altLang="zh-CN" kern="100" dirty="0">
                <a:latin typeface="+mn-ea"/>
              </a:rPr>
              <a:t>Embeddings</a:t>
            </a:r>
            <a:r>
              <a:rPr lang="zh-CN" altLang="en-US" kern="100" dirty="0">
                <a:latin typeface="+mn-ea"/>
              </a:rPr>
              <a:t>进行一定的改造用于文档的抽取式摘要，以减少无关与错误信息对分类工作的影响。</a:t>
            </a:r>
            <a:endParaRPr lang="en-US" altLang="zh-CN" kern="1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kern="1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+mn-ea"/>
              </a:rPr>
              <a:t>对摘要后的新闻分别利用</a:t>
            </a:r>
            <a:r>
              <a:rPr lang="en-US" altLang="zh-CN" kern="100" dirty="0">
                <a:latin typeface="+mn-ea"/>
              </a:rPr>
              <a:t>LDA</a:t>
            </a:r>
            <a:r>
              <a:rPr lang="zh-CN" altLang="en-US" kern="100" dirty="0">
                <a:latin typeface="+mn-ea"/>
              </a:rPr>
              <a:t>主题模型以及</a:t>
            </a:r>
            <a:r>
              <a:rPr lang="en-US" altLang="zh-CN" kern="100" dirty="0">
                <a:latin typeface="+mn-ea"/>
              </a:rPr>
              <a:t>K-means</a:t>
            </a:r>
            <a:r>
              <a:rPr lang="zh-CN" altLang="en-US" kern="100" dirty="0">
                <a:latin typeface="+mn-ea"/>
              </a:rPr>
              <a:t>方法进行文档分类</a:t>
            </a:r>
            <a:endParaRPr lang="en-US" altLang="zh-CN" b="1" i="0" dirty="0"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DF31D4-F311-45E9-8B2F-31783F2BA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91" y="4088148"/>
            <a:ext cx="3473028" cy="20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0" y="666499"/>
            <a:ext cx="50818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工作内容</a:t>
            </a:r>
            <a:r>
              <a:rPr lang="en-US" altLang="zh-CN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——</a:t>
            </a: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文章摘要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679383" y="1545326"/>
            <a:ext cx="1038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对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Bert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模型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进行修改</a:t>
            </a:r>
            <a:endParaRPr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A92DD-B361-4F68-ADBA-F0C96D5260A7}"/>
              </a:ext>
            </a:extLst>
          </p:cNvPr>
          <p:cNvSpPr txBox="1"/>
          <p:nvPr/>
        </p:nvSpPr>
        <p:spPr>
          <a:xfrm>
            <a:off x="679383" y="2140705"/>
            <a:ext cx="111900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为了使用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"/>
              </a:rPr>
              <a:t>BERT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进行抽取摘要，我们需要它输出每个句子的向量表示。然而，传统的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"/>
              </a:rPr>
              <a:t>BERT</a:t>
            </a:r>
            <a:r>
              <a:rPr lang="zh-CN" altLang="en-US" sz="2000" dirty="0">
                <a:solidFill>
                  <a:srgbClr val="333333"/>
                </a:solidFill>
                <a:latin typeface="-apple-system"/>
              </a:rPr>
              <a:t>的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输出向量以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"/>
              </a:rPr>
              <a:t>token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而不是</a:t>
            </a:r>
            <a:r>
              <a:rPr lang="zh-CN" altLang="en-US" sz="2000" dirty="0">
                <a:solidFill>
                  <a:srgbClr val="333333"/>
                </a:solidFill>
                <a:latin typeface="-apple-system"/>
              </a:rPr>
              <a:t>以 </a:t>
            </a:r>
            <a:r>
              <a:rPr lang="en-US" altLang="zh-CN" sz="2000" dirty="0">
                <a:solidFill>
                  <a:srgbClr val="333333"/>
                </a:solidFill>
                <a:latin typeface="-apple-system"/>
              </a:rPr>
              <a:t>sentence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为基础</a:t>
            </a:r>
            <a:r>
              <a:rPr lang="zh-CN" altLang="en-US" sz="2000" dirty="0">
                <a:solidFill>
                  <a:srgbClr val="333333"/>
                </a:solidFill>
                <a:latin typeface="-apple-system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"/>
              </a:rPr>
              <a:t>BERT</a:t>
            </a:r>
            <a:r>
              <a:rPr lang="zh-CN" altLang="en-US" sz="2000" dirty="0">
                <a:solidFill>
                  <a:srgbClr val="333333"/>
                </a:solidFill>
                <a:latin typeface="-apple-system"/>
              </a:rPr>
              <a:t>可以通过</a:t>
            </a:r>
            <a:r>
              <a:rPr lang="en-US" altLang="zh-CN" sz="2000" dirty="0">
                <a:solidFill>
                  <a:srgbClr val="333333"/>
                </a:solidFill>
                <a:latin typeface="-apple-system"/>
              </a:rPr>
              <a:t>Segment Embeddings</a:t>
            </a:r>
            <a:r>
              <a:rPr lang="zh-CN" altLang="en-US" sz="2000" dirty="0">
                <a:solidFill>
                  <a:srgbClr val="333333"/>
                </a:solidFill>
                <a:latin typeface="-apple-system"/>
              </a:rPr>
              <a:t>区分不同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句子，但它只有两个标签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句子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"/>
              </a:rPr>
              <a:t>A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或句子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-apple-system"/>
              </a:rPr>
              <a:t>B)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，而不是像抽取式摘要</a:t>
            </a:r>
            <a:r>
              <a:rPr lang="zh-CN" altLang="en-US" sz="2000" dirty="0">
                <a:solidFill>
                  <a:srgbClr val="333333"/>
                </a:solidFill>
                <a:latin typeface="-apple-system"/>
              </a:rPr>
              <a:t>任务那样需要区分多个句子。</a:t>
            </a:r>
            <a:endParaRPr lang="en-US" altLang="zh-CN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333333"/>
                </a:solidFill>
                <a:effectLst/>
                <a:latin typeface="-apple-system"/>
              </a:rPr>
              <a:t>修改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-apple-system"/>
              </a:rPr>
              <a:t>BERT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-apple-system"/>
              </a:rPr>
              <a:t>的输入序列和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-apple-system"/>
              </a:rPr>
              <a:t>Segment embeddings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10C84C-44F0-45EC-B265-B8A9407C5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3" y="4387474"/>
            <a:ext cx="6760104" cy="228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0" y="666499"/>
            <a:ext cx="50818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工作内容</a:t>
            </a:r>
            <a:r>
              <a:rPr lang="en-US" altLang="zh-CN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——</a:t>
            </a: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文章摘要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679383" y="1545326"/>
            <a:ext cx="1038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对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"/>
              </a:rPr>
              <a:t>Bert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模型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进行修改</a:t>
            </a:r>
            <a:endParaRPr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528F20-5E2B-4EB9-ACFD-FAD06DDA0EBA}"/>
              </a:ext>
            </a:extLst>
          </p:cNvPr>
          <p:cNvSpPr txBox="1"/>
          <p:nvPr/>
        </p:nvSpPr>
        <p:spPr>
          <a:xfrm>
            <a:off x="695643" y="2068547"/>
            <a:ext cx="101579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在每个句子的前后加入</a:t>
            </a:r>
            <a:r>
              <a:rPr lang="en-US" altLang="zh-CN" dirty="0"/>
              <a:t>[CLS] </a:t>
            </a:r>
            <a:r>
              <a:rPr lang="zh-CN" altLang="en-US" dirty="0"/>
              <a:t>与</a:t>
            </a:r>
            <a:r>
              <a:rPr lang="en-US" altLang="zh-CN" dirty="0"/>
              <a:t>[SEP] </a:t>
            </a:r>
            <a:r>
              <a:rPr lang="zh-CN" altLang="en-US" dirty="0"/>
              <a:t>特殊字符。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基于每个句子的序号奇偶性分配一个</a:t>
            </a:r>
            <a:r>
              <a:rPr lang="en-US" altLang="zh-CN" dirty="0"/>
              <a:t>Segment Embedding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最后利用</a:t>
            </a:r>
            <a:r>
              <a:rPr lang="en-US" altLang="zh-CN" b="1" dirty="0"/>
              <a:t>CLS token</a:t>
            </a:r>
            <a:r>
              <a:rPr lang="zh-CN" altLang="en-US" b="1" dirty="0"/>
              <a:t>的向量表示作为句向量，</a:t>
            </a:r>
            <a:r>
              <a:rPr lang="zh-CN" altLang="en-US" dirty="0"/>
              <a:t>因为</a:t>
            </a: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在原始的</a:t>
            </a:r>
            <a:r>
              <a:rPr lang="en-US" altLang="zh-CN" sz="1800" kern="100" dirty="0">
                <a:effectLst/>
                <a:latin typeface="+mj-ea"/>
                <a:ea typeface="+mj-ea"/>
              </a:rPr>
              <a:t>Bert</a:t>
            </a: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中，</a:t>
            </a:r>
            <a:r>
              <a:rPr lang="en-US" altLang="zh-CN" sz="1800" kern="100" dirty="0">
                <a:effectLst/>
                <a:latin typeface="+mj-ea"/>
                <a:ea typeface="+mj-ea"/>
              </a:rPr>
              <a:t>[CLS]</a:t>
            </a: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注意了所有的单词，聚合了整个句子或者句子对的特征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A40566-C3F3-413D-BE4C-AB6DDC89C7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08"/>
          <a:stretch/>
        </p:blipFill>
        <p:spPr>
          <a:xfrm>
            <a:off x="679383" y="3759191"/>
            <a:ext cx="6935312" cy="28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0" y="666499"/>
            <a:ext cx="50818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工作内容</a:t>
            </a:r>
            <a:r>
              <a:rPr lang="en-US" altLang="zh-CN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——</a:t>
            </a: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文章摘要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679383" y="1545326"/>
            <a:ext cx="1038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二、使用不同的摘要层进行文章摘要</a:t>
            </a:r>
            <a:endParaRPr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D528F20-5E2B-4EB9-ACFD-FAD06DDA0EBA}"/>
                  </a:ext>
                </a:extLst>
              </p:cNvPr>
              <p:cNvSpPr txBox="1"/>
              <p:nvPr/>
            </p:nvSpPr>
            <p:spPr>
              <a:xfrm>
                <a:off x="695643" y="2239296"/>
                <a:ext cx="8945507" cy="1491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1. Simple Classifier</a:t>
                </a:r>
              </a:p>
              <a:p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在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BERT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输出上添加一个线性连接层，并使用一个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sigmoid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函数获得预测分数，公式如下：</a:t>
                </a:r>
                <a:endParaRPr lang="en-US" altLang="zh-CN" b="1" dirty="0"/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D528F20-5E2B-4EB9-ACFD-FAD06DDA0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43" y="2239296"/>
                <a:ext cx="8945507" cy="1491755"/>
              </a:xfrm>
              <a:prstGeom prst="rect">
                <a:avLst/>
              </a:prstGeom>
              <a:blipFill>
                <a:blip r:embed="rId4"/>
                <a:stretch>
                  <a:fillRect l="-545" t="-2041" r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6B3D451-4690-466E-8C75-434FE53E6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617" y="3835346"/>
            <a:ext cx="4440751" cy="27093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5B709D-BE9E-4F69-A8E5-CCB224FD5B93}"/>
              </a:ext>
            </a:extLst>
          </p:cNvPr>
          <p:cNvSpPr txBox="1"/>
          <p:nvPr/>
        </p:nvSpPr>
        <p:spPr>
          <a:xfrm>
            <a:off x="695643" y="3835346"/>
            <a:ext cx="638340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Transformer</a:t>
            </a:r>
          </a:p>
          <a:p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Bert</a:t>
            </a:r>
            <a:r>
              <a:rPr lang="zh-CN" altLang="en-US" dirty="0"/>
              <a:t>的输出上添加一定数量的 </a:t>
            </a:r>
            <a:r>
              <a:rPr lang="en-US" altLang="zh-CN" dirty="0"/>
              <a:t>Transformer Encoder Layer, </a:t>
            </a:r>
            <a:r>
              <a:rPr lang="zh-CN" altLang="en-US" dirty="0"/>
              <a:t>利用自注意力机制能更好的得到上下文的语义特征，再添加一个线性连接层，使用</a:t>
            </a:r>
            <a:r>
              <a:rPr lang="en-US" altLang="zh-CN" dirty="0"/>
              <a:t>sigmoid</a:t>
            </a:r>
            <a:r>
              <a:rPr lang="zh-CN" altLang="en-US" dirty="0"/>
              <a:t>函数获得预测分数。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0" y="666499"/>
            <a:ext cx="50818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工作内容</a:t>
            </a:r>
            <a:r>
              <a:rPr lang="en-US" altLang="zh-CN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——</a:t>
            </a: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文章摘要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679383" y="1545326"/>
            <a:ext cx="1038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二、使用不同的摘要层进行文章摘要</a:t>
            </a:r>
            <a:endParaRPr lang="en-US" altLang="zh-CN" sz="2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528F20-5E2B-4EB9-ACFD-FAD06DDA0EBA}"/>
              </a:ext>
            </a:extLst>
          </p:cNvPr>
          <p:cNvSpPr txBox="1"/>
          <p:nvPr/>
        </p:nvSpPr>
        <p:spPr>
          <a:xfrm>
            <a:off x="695643" y="2239296"/>
            <a:ext cx="101579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LSTM</a:t>
            </a: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保留了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RNN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的对上下文语义的学习同时能够很好的解决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RNN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在训练过程中遇到的梯度消失与梯度爆炸问题，在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Bert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模型的输出上加入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LSTM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网络，再经过一个线性连接层，通过激活函数 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sigmod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来获得最后预测的分数。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C7FA1A-6E6D-4A57-A2E1-B0FD245B5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60" y="3948929"/>
            <a:ext cx="4032761" cy="262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9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0" y="666499"/>
            <a:ext cx="50818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工作内容</a:t>
            </a:r>
            <a:r>
              <a:rPr lang="en-US" altLang="zh-CN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——</a:t>
            </a: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文章摘要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679383" y="1545326"/>
            <a:ext cx="1038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二、性能评估与分类器选择</a:t>
            </a: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B668F3-B534-4884-ABB7-5BFFFE51169C}"/>
              </a:ext>
            </a:extLst>
          </p:cNvPr>
          <p:cNvSpPr txBox="1"/>
          <p:nvPr/>
        </p:nvSpPr>
        <p:spPr>
          <a:xfrm>
            <a:off x="642176" y="2068546"/>
            <a:ext cx="115149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数据集</a:t>
            </a:r>
            <a:r>
              <a:rPr lang="en-US" altLang="zh-CN" dirty="0"/>
              <a:t>: </a:t>
            </a:r>
            <a:r>
              <a:rPr lang="zh-CN" altLang="en-US" dirty="0"/>
              <a:t>CNN/DailyMail news，使用 </a:t>
            </a:r>
            <a:r>
              <a:rPr lang="en-US" altLang="zh-CN" dirty="0" err="1"/>
              <a:t>CoreNLP</a:t>
            </a:r>
            <a:r>
              <a:rPr lang="zh-CN" altLang="en-US" dirty="0"/>
              <a:t>进行分句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采用文本摘要生成的评价体系</a:t>
            </a:r>
            <a:r>
              <a:rPr lang="en-US" altLang="zh-CN" dirty="0"/>
              <a:t>Rouge</a:t>
            </a:r>
            <a:r>
              <a:rPr lang="zh-CN" altLang="en-US" b="0" i="0" dirty="0">
                <a:effectLst/>
                <a:latin typeface="-apple-system"/>
              </a:rPr>
              <a:t>如 </a:t>
            </a:r>
            <a:r>
              <a:rPr lang="en-US" altLang="zh-CN" b="0" i="0" dirty="0">
                <a:effectLst/>
                <a:latin typeface="-apple-system"/>
              </a:rPr>
              <a:t>Rouge-1</a:t>
            </a:r>
            <a:r>
              <a:rPr lang="zh-CN" altLang="en-US" b="0" i="0" dirty="0">
                <a:effectLst/>
                <a:latin typeface="-apple-system"/>
              </a:rPr>
              <a:t>、</a:t>
            </a:r>
            <a:r>
              <a:rPr lang="en-US" altLang="zh-CN" b="0" i="0" dirty="0">
                <a:effectLst/>
                <a:latin typeface="-apple-system"/>
              </a:rPr>
              <a:t>Rouge-2</a:t>
            </a:r>
            <a:r>
              <a:rPr lang="zh-CN" altLang="en-US" b="0" i="0" dirty="0">
                <a:effectLst/>
                <a:latin typeface="-apple-system"/>
              </a:rPr>
              <a:t>、</a:t>
            </a:r>
            <a:r>
              <a:rPr lang="en-US" altLang="zh-CN" b="0" i="0" dirty="0">
                <a:effectLst/>
                <a:latin typeface="-apple-system"/>
              </a:rPr>
              <a:t>Rouge-L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通过贪心算法最大化</a:t>
            </a:r>
            <a:r>
              <a:rPr lang="en-US" altLang="zh-CN" dirty="0">
                <a:latin typeface="-apple-system"/>
              </a:rPr>
              <a:t>Rouge Scores</a:t>
            </a:r>
            <a:r>
              <a:rPr lang="zh-CN" altLang="en-US" dirty="0">
                <a:latin typeface="-apple-system"/>
              </a:rPr>
              <a:t>来得到数据集的标签</a:t>
            </a:r>
            <a:endParaRPr lang="en-US" altLang="zh-CN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3090,</a:t>
            </a:r>
            <a:r>
              <a:rPr lang="zh-CN" altLang="en-US" dirty="0"/>
              <a:t>  </a:t>
            </a:r>
            <a:r>
              <a:rPr lang="en-US" altLang="zh-CN" dirty="0"/>
              <a:t>train 50000 Step</a:t>
            </a:r>
            <a:r>
              <a:rPr lang="zh-CN" altLang="en-US" dirty="0"/>
              <a:t> ，使用</a:t>
            </a:r>
            <a:r>
              <a:rPr lang="en-US" altLang="zh-CN" dirty="0"/>
              <a:t>PGN</a:t>
            </a:r>
            <a:r>
              <a:rPr lang="zh-CN" altLang="en-US" dirty="0"/>
              <a:t>以及</a:t>
            </a:r>
            <a:r>
              <a:rPr lang="en-US" altLang="zh-CN" dirty="0"/>
              <a:t>REFRESH</a:t>
            </a:r>
            <a:r>
              <a:rPr lang="zh-CN" altLang="en-US" dirty="0"/>
              <a:t>来做最后的模型比对。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3070AA6-4549-31B8-3658-A4AE1A0F1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28278"/>
              </p:ext>
            </p:extLst>
          </p:nvPr>
        </p:nvGraphicFramePr>
        <p:xfrm>
          <a:off x="779187" y="4152483"/>
          <a:ext cx="7399298" cy="2585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1527">
                  <a:extLst>
                    <a:ext uri="{9D8B030D-6E8A-4147-A177-3AD203B41FA5}">
                      <a16:colId xmlns:a16="http://schemas.microsoft.com/office/drawing/2014/main" val="2168267290"/>
                    </a:ext>
                  </a:extLst>
                </a:gridCol>
                <a:gridCol w="1719257">
                  <a:extLst>
                    <a:ext uri="{9D8B030D-6E8A-4147-A177-3AD203B41FA5}">
                      <a16:colId xmlns:a16="http://schemas.microsoft.com/office/drawing/2014/main" val="3603763398"/>
                    </a:ext>
                  </a:extLst>
                </a:gridCol>
                <a:gridCol w="1719257">
                  <a:extLst>
                    <a:ext uri="{9D8B030D-6E8A-4147-A177-3AD203B41FA5}">
                      <a16:colId xmlns:a16="http://schemas.microsoft.com/office/drawing/2014/main" val="2396225128"/>
                    </a:ext>
                  </a:extLst>
                </a:gridCol>
                <a:gridCol w="1719257">
                  <a:extLst>
                    <a:ext uri="{9D8B030D-6E8A-4147-A177-3AD203B41FA5}">
                      <a16:colId xmlns:a16="http://schemas.microsoft.com/office/drawing/2014/main" val="2180103714"/>
                    </a:ext>
                  </a:extLst>
                </a:gridCol>
              </a:tblGrid>
              <a:tr h="3706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Layer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Rouge-1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Rouge-2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Rouge-L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551270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Simple Classifier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43.23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20.32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39.61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289754"/>
                  </a:ext>
                </a:extLst>
              </a:tr>
              <a:tr h="3612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Transformer(L=2)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43.26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b="1" kern="100">
                          <a:effectLst/>
                        </a:rPr>
                        <a:t>20.34</a:t>
                      </a:r>
                      <a:endParaRPr lang="zh-CN" sz="12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b="1" kern="100" dirty="0">
                          <a:effectLst/>
                        </a:rPr>
                        <a:t>39.69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8572961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LSTM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43.22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20.15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39.56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0872942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LEAD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40.42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17.62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36.67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5957015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PGN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39.53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17.28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37.98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910538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REFRESH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41.0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18.8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37.7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3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60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E7823C0-7933-42D0-B9B8-971F0AEEF325}"/>
              </a:ext>
            </a:extLst>
          </p:cNvPr>
          <p:cNvGrpSpPr/>
          <p:nvPr/>
        </p:nvGrpSpPr>
        <p:grpSpPr>
          <a:xfrm rot="5400000">
            <a:off x="11201522" y="5888488"/>
            <a:ext cx="209913" cy="905779"/>
            <a:chOff x="4543952" y="3416300"/>
            <a:chExt cx="183336" cy="905779"/>
          </a:xfrm>
        </p:grpSpPr>
        <p:sp>
          <p:nvSpPr>
            <p:cNvPr id="32" name="六边形 77">
              <a:extLst>
                <a:ext uri="{FF2B5EF4-FFF2-40B4-BE49-F238E27FC236}">
                  <a16:creationId xmlns:a16="http://schemas.microsoft.com/office/drawing/2014/main" id="{2C05DC7E-4678-4A4E-A5BA-630444C45393}"/>
                </a:ext>
              </a:extLst>
            </p:cNvPr>
            <p:cNvSpPr/>
            <p:nvPr/>
          </p:nvSpPr>
          <p:spPr>
            <a:xfrm rot="5400000">
              <a:off x="4529285" y="3430967"/>
              <a:ext cx="212669" cy="183336"/>
            </a:xfrm>
            <a:prstGeom prst="diamond">
              <a:avLst/>
            </a:prstGeom>
            <a:solidFill>
              <a:srgbClr val="B21E2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六边形 78">
              <a:extLst>
                <a:ext uri="{FF2B5EF4-FFF2-40B4-BE49-F238E27FC236}">
                  <a16:creationId xmlns:a16="http://schemas.microsoft.com/office/drawing/2014/main" id="{05BC5BCF-6A83-4A84-935E-F6A32103F386}"/>
                </a:ext>
              </a:extLst>
            </p:cNvPr>
            <p:cNvSpPr/>
            <p:nvPr/>
          </p:nvSpPr>
          <p:spPr>
            <a:xfrm rot="5400000">
              <a:off x="4529285" y="3777522"/>
              <a:ext cx="212669" cy="183336"/>
            </a:xfrm>
            <a:prstGeom prst="diamond">
              <a:avLst/>
            </a:prstGeom>
            <a:solidFill>
              <a:srgbClr val="B21E23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六边形 79">
              <a:extLst>
                <a:ext uri="{FF2B5EF4-FFF2-40B4-BE49-F238E27FC236}">
                  <a16:creationId xmlns:a16="http://schemas.microsoft.com/office/drawing/2014/main" id="{7E9C5A60-F49A-49B3-965F-55F9EC291EFD}"/>
                </a:ext>
              </a:extLst>
            </p:cNvPr>
            <p:cNvSpPr/>
            <p:nvPr/>
          </p:nvSpPr>
          <p:spPr>
            <a:xfrm rot="5400000">
              <a:off x="4529285" y="4124077"/>
              <a:ext cx="212669" cy="183336"/>
            </a:xfrm>
            <a:prstGeom prst="diamond">
              <a:avLst/>
            </a:prstGeom>
            <a:solidFill>
              <a:srgbClr val="B21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FA7EE6D-62A8-4364-847F-3960B074F01B}"/>
              </a:ext>
            </a:extLst>
          </p:cNvPr>
          <p:cNvSpPr txBox="1"/>
          <p:nvPr/>
        </p:nvSpPr>
        <p:spPr bwMode="auto">
          <a:xfrm>
            <a:off x="4337350" y="666499"/>
            <a:ext cx="5081857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工作内容</a:t>
            </a:r>
            <a:r>
              <a:rPr lang="en-US" altLang="zh-CN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——</a:t>
            </a:r>
            <a:r>
              <a:rPr lang="zh-CN" altLang="en-US" spc="0" dirty="0"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rPr>
              <a:t>文章摘要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197" y="63977"/>
            <a:ext cx="1913894" cy="602522"/>
          </a:xfrm>
          <a:prstGeom prst="rect">
            <a:avLst/>
          </a:prstGeom>
        </p:spPr>
      </p:pic>
      <p:sp>
        <p:nvSpPr>
          <p:cNvPr id="51" name="菱形 50">
            <a:extLst>
              <a:ext uri="{FF2B5EF4-FFF2-40B4-BE49-F238E27FC236}">
                <a16:creationId xmlns:a16="http://schemas.microsoft.com/office/drawing/2014/main" id="{18FBC346-3733-40D9-A17F-402744484123}"/>
              </a:ext>
            </a:extLst>
          </p:cNvPr>
          <p:cNvSpPr/>
          <p:nvPr/>
        </p:nvSpPr>
        <p:spPr>
          <a:xfrm>
            <a:off x="3724346" y="543196"/>
            <a:ext cx="1093076" cy="769825"/>
          </a:xfrm>
          <a:prstGeom prst="diamond">
            <a:avLst/>
          </a:prstGeom>
          <a:solidFill>
            <a:srgbClr val="B2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2000" i="1" dirty="0">
                <a:latin typeface="Century Gothic" panose="020B0502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altLang="zh-CN" sz="1200" i="1" dirty="0">
                <a:latin typeface="Century Gothic" panose="020B0502020202020204" pitchFamily="34" charset="0"/>
              </a:rPr>
              <a:t>PART</a:t>
            </a:r>
            <a:endParaRPr lang="zh-CN" alt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60079A-4643-43AA-B7E9-27B284D1609B}"/>
              </a:ext>
            </a:extLst>
          </p:cNvPr>
          <p:cNvSpPr txBox="1"/>
          <p:nvPr/>
        </p:nvSpPr>
        <p:spPr>
          <a:xfrm>
            <a:off x="677085" y="1422024"/>
            <a:ext cx="1038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三、进行文章摘要</a:t>
            </a: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B668F3-B534-4884-ABB7-5BFFFE51169C}"/>
              </a:ext>
            </a:extLst>
          </p:cNvPr>
          <p:cNvSpPr txBox="1"/>
          <p:nvPr/>
        </p:nvSpPr>
        <p:spPr>
          <a:xfrm>
            <a:off x="677085" y="2006991"/>
            <a:ext cx="1151491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金融新闻数据集 实验室用爬虫工具，从数百个新闻网站中爬取了规模</a:t>
            </a:r>
            <a:r>
              <a:rPr lang="en-US" altLang="zh-CN" dirty="0"/>
              <a:t>5G</a:t>
            </a:r>
            <a:r>
              <a:rPr lang="zh-CN" altLang="en-US" dirty="0"/>
              <a:t>的新闻数据集，作为原始数据集，为方便研究，从这些原始的新闻评论数据集中抽取了超过</a:t>
            </a:r>
            <a:r>
              <a:rPr lang="en-US" altLang="zh-CN" dirty="0"/>
              <a:t>1G</a:t>
            </a:r>
            <a:r>
              <a:rPr lang="zh-CN" altLang="en-US" dirty="0"/>
              <a:t>的数据量作为实验数据，相关统计如下：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进行数据清洗，清除文本中的特殊字符以及删除过短的新闻文本。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通过训练好的模型进行文章摘要</a:t>
            </a:r>
            <a:r>
              <a:rPr lang="en-US" altLang="zh-CN" dirty="0"/>
              <a:t>, </a:t>
            </a:r>
            <a:r>
              <a:rPr lang="zh-CN" altLang="en-US" dirty="0"/>
              <a:t>最后文章摘要数据集的相关统计如下：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压缩比达到 </a:t>
            </a:r>
            <a:r>
              <a:rPr lang="en-US" altLang="zh-CN" dirty="0"/>
              <a:t>23 : 1</a:t>
            </a:r>
            <a:r>
              <a:rPr lang="zh-CN" altLang="en-US" dirty="0"/>
              <a:t>。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F595353-2D95-4B5D-A6D5-16BBCDE83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91762"/>
              </p:ext>
            </p:extLst>
          </p:nvPr>
        </p:nvGraphicFramePr>
        <p:xfrm>
          <a:off x="1291208" y="2933558"/>
          <a:ext cx="99089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979">
                  <a:extLst>
                    <a:ext uri="{9D8B030D-6E8A-4147-A177-3AD203B41FA5}">
                      <a16:colId xmlns:a16="http://schemas.microsoft.com/office/drawing/2014/main" val="78646184"/>
                    </a:ext>
                  </a:extLst>
                </a:gridCol>
                <a:gridCol w="3302979">
                  <a:extLst>
                    <a:ext uri="{9D8B030D-6E8A-4147-A177-3AD203B41FA5}">
                      <a16:colId xmlns:a16="http://schemas.microsoft.com/office/drawing/2014/main" val="307570"/>
                    </a:ext>
                  </a:extLst>
                </a:gridCol>
                <a:gridCol w="3302979">
                  <a:extLst>
                    <a:ext uri="{9D8B030D-6E8A-4147-A177-3AD203B41FA5}">
                      <a16:colId xmlns:a16="http://schemas.microsoft.com/office/drawing/2014/main" val="2167926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related company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news article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length of article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4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139559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12799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9701"/>
                  </a:ext>
                </a:extLst>
              </a:tr>
            </a:tbl>
          </a:graphicData>
        </a:graphic>
      </p:graphicFrame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FF0637B6-DC16-4DB6-AB76-5A4C6A224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21468"/>
              </p:ext>
            </p:extLst>
          </p:nvPr>
        </p:nvGraphicFramePr>
        <p:xfrm>
          <a:off x="1291208" y="5065136"/>
          <a:ext cx="66059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979">
                  <a:extLst>
                    <a:ext uri="{9D8B030D-6E8A-4147-A177-3AD203B41FA5}">
                      <a16:colId xmlns:a16="http://schemas.microsoft.com/office/drawing/2014/main" val="307570"/>
                    </a:ext>
                  </a:extLst>
                </a:gridCol>
                <a:gridCol w="3302979">
                  <a:extLst>
                    <a:ext uri="{9D8B030D-6E8A-4147-A177-3AD203B41FA5}">
                      <a16:colId xmlns:a16="http://schemas.microsoft.com/office/drawing/2014/main" val="2167926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 of news article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 length of article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4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139119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2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43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79"/>
    </mc:Choice>
    <mc:Fallback xmlns="">
      <p:transition advTm="1567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5679</TotalTime>
  <Words>1512</Words>
  <Application>Microsoft Office PowerPoint</Application>
  <PresentationFormat>宽屏</PresentationFormat>
  <Paragraphs>253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等线</vt:lpstr>
      <vt:lpstr>宋体</vt:lpstr>
      <vt:lpstr>微软雅黑</vt:lpstr>
      <vt:lpstr>Arial</vt:lpstr>
      <vt:lpstr>Cambria Math</vt:lpstr>
      <vt:lpstr>Century Gothic</vt:lpstr>
      <vt:lpstr>Times New Roman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辉 夜</cp:lastModifiedBy>
  <cp:revision>235</cp:revision>
  <dcterms:created xsi:type="dcterms:W3CDTF">2017-08-18T03:02:00Z</dcterms:created>
  <dcterms:modified xsi:type="dcterms:W3CDTF">2023-03-30T05:57:15Z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