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lexandria Medium"/>
      <p:regular r:id="rId20"/>
      <p:bold r:id="rId21"/>
    </p:embeddedFont>
    <p:embeddedFont>
      <p:font typeface="Albert Sans"/>
      <p:regular r:id="rId22"/>
      <p:bold r:id="rId23"/>
      <p:italic r:id="rId24"/>
      <p:boldItalic r:id="rId25"/>
    </p:embeddedFont>
    <p:embeddedFont>
      <p:font typeface="Abhaya Libre"/>
      <p:regular r:id="rId26"/>
      <p:bold r:id="rId27"/>
    </p:embeddedFont>
    <p:embeddedFont>
      <p:font typeface="Alexandri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lexandriaMedium-regular.fntdata"/><Relationship Id="rId22" Type="http://schemas.openxmlformats.org/officeDocument/2006/relationships/font" Target="fonts/AlbertSans-regular.fntdata"/><Relationship Id="rId21" Type="http://schemas.openxmlformats.org/officeDocument/2006/relationships/font" Target="fonts/AlexandriaMedium-bold.fntdata"/><Relationship Id="rId24" Type="http://schemas.openxmlformats.org/officeDocument/2006/relationships/font" Target="fonts/AlbertSans-italic.fntdata"/><Relationship Id="rId23" Type="http://schemas.openxmlformats.org/officeDocument/2006/relationships/font" Target="fonts/Albert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bhayaLibre-regular.fntdata"/><Relationship Id="rId25" Type="http://schemas.openxmlformats.org/officeDocument/2006/relationships/font" Target="fonts/AlbertSans-boldItalic.fntdata"/><Relationship Id="rId28" Type="http://schemas.openxmlformats.org/officeDocument/2006/relationships/font" Target="fonts/Alexandria-regular.fntdata"/><Relationship Id="rId27" Type="http://schemas.openxmlformats.org/officeDocument/2006/relationships/font" Target="fonts/AbhayaLibre-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lexandria-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58abb5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58abb5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310b9641a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310b9641a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703cb3a7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703cb3a7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310b9641a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310b9641a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310b9641a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310b9641a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310b9641a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310b9641a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5685abcf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5685abcf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703cb3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703cb3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53b51d4f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53b51d4f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703cb3a7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703cb3a7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58abb5fb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58abb5fb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310b9641a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310b9641a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310b9641a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310b9641a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310b9641a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310b9641a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703cb3a7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703cb3a7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11" name="Google Shape;11;p2"/>
          <p:cNvSpPr txBox="1"/>
          <p:nvPr>
            <p:ph type="ctrTitle"/>
          </p:nvPr>
        </p:nvSpPr>
        <p:spPr>
          <a:xfrm>
            <a:off x="711750" y="1958600"/>
            <a:ext cx="4280100" cy="26499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4572000" y="535000"/>
            <a:ext cx="3860400" cy="3882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47" name="Shape 47"/>
        <p:cNvGrpSpPr/>
        <p:nvPr/>
      </p:nvGrpSpPr>
      <p:grpSpPr>
        <a:xfrm>
          <a:off x="0" y="0"/>
          <a:ext cx="0" cy="0"/>
          <a:chOff x="0" y="0"/>
          <a:chExt cx="0" cy="0"/>
        </a:xfrm>
      </p:grpSpPr>
      <p:pic>
        <p:nvPicPr>
          <p:cNvPr id="48" name="Google Shape;48;p11"/>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49" name="Google Shape;49;p11"/>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50" name="Google Shape;50;p11"/>
          <p:cNvSpPr txBox="1"/>
          <p:nvPr>
            <p:ph hasCustomPrompt="1" type="title"/>
          </p:nvPr>
        </p:nvSpPr>
        <p:spPr>
          <a:xfrm>
            <a:off x="715100" y="3068600"/>
            <a:ext cx="7713900" cy="1539900"/>
          </a:xfrm>
          <a:prstGeom prst="rect">
            <a:avLst/>
          </a:prstGeom>
        </p:spPr>
        <p:txBody>
          <a:bodyPr anchorCtr="0" anchor="t" bIns="91425" lIns="91425" spcFirstLastPara="1" rIns="91425" wrap="square" tIns="91425">
            <a:noAutofit/>
          </a:bodyPr>
          <a:lstStyle>
            <a:lvl1pPr lvl="0">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55" name="Google Shape;55;p13"/>
          <p:cNvSpPr txBox="1"/>
          <p:nvPr>
            <p:ph hasCustomPrompt="1" type="title"/>
          </p:nvPr>
        </p:nvSpPr>
        <p:spPr>
          <a:xfrm>
            <a:off x="1070650"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idx="1" type="subTitle"/>
          </p:nvPr>
        </p:nvSpPr>
        <p:spPr>
          <a:xfrm>
            <a:off x="1609075"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57" name="Google Shape;57;p13"/>
          <p:cNvSpPr txBox="1"/>
          <p:nvPr>
            <p:ph idx="2"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8" name="Google Shape;58;p13"/>
          <p:cNvSpPr txBox="1"/>
          <p:nvPr>
            <p:ph hasCustomPrompt="1" idx="3" type="title"/>
          </p:nvPr>
        </p:nvSpPr>
        <p:spPr>
          <a:xfrm>
            <a:off x="1070650" y="21035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idx="4" type="subTitle"/>
          </p:nvPr>
        </p:nvSpPr>
        <p:spPr>
          <a:xfrm>
            <a:off x="1609075" y="2103524"/>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0" name="Google Shape;60;p13"/>
          <p:cNvSpPr txBox="1"/>
          <p:nvPr>
            <p:ph hasCustomPrompt="1" idx="5" type="title"/>
          </p:nvPr>
        </p:nvSpPr>
        <p:spPr>
          <a:xfrm>
            <a:off x="1070650" y="28397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6" type="subTitle"/>
          </p:nvPr>
        </p:nvSpPr>
        <p:spPr>
          <a:xfrm>
            <a:off x="1609075" y="28397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2" name="Google Shape;62;p13"/>
          <p:cNvSpPr txBox="1"/>
          <p:nvPr>
            <p:ph hasCustomPrompt="1" idx="7" type="title"/>
          </p:nvPr>
        </p:nvSpPr>
        <p:spPr>
          <a:xfrm>
            <a:off x="1070650" y="35759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idx="8" type="subTitle"/>
          </p:nvPr>
        </p:nvSpPr>
        <p:spPr>
          <a:xfrm>
            <a:off x="1609075" y="35759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4" name="Google Shape;64;p13"/>
          <p:cNvSpPr txBox="1"/>
          <p:nvPr>
            <p:ph hasCustomPrompt="1" idx="9" type="title"/>
          </p:nvPr>
        </p:nvSpPr>
        <p:spPr>
          <a:xfrm>
            <a:off x="4927449"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3" type="subTitle"/>
          </p:nvPr>
        </p:nvSpPr>
        <p:spPr>
          <a:xfrm>
            <a:off x="5465950"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6" name="Google Shape;66;p13"/>
          <p:cNvSpPr txBox="1"/>
          <p:nvPr>
            <p:ph hasCustomPrompt="1" idx="14" type="title"/>
          </p:nvPr>
        </p:nvSpPr>
        <p:spPr>
          <a:xfrm>
            <a:off x="4927449" y="2103522"/>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idx="15" type="subTitle"/>
          </p:nvPr>
        </p:nvSpPr>
        <p:spPr>
          <a:xfrm>
            <a:off x="5465950" y="2103519"/>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8" name="Google Shape;68;p13"/>
          <p:cNvSpPr txBox="1"/>
          <p:nvPr>
            <p:ph hasCustomPrompt="1" idx="16" type="title"/>
          </p:nvPr>
        </p:nvSpPr>
        <p:spPr>
          <a:xfrm>
            <a:off x="4927449" y="2839728"/>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idx="17" type="subTitle"/>
          </p:nvPr>
        </p:nvSpPr>
        <p:spPr>
          <a:xfrm>
            <a:off x="5465950" y="2839721"/>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70" name="Google Shape;70;p13"/>
          <p:cNvSpPr txBox="1"/>
          <p:nvPr>
            <p:ph hasCustomPrompt="1" idx="18" type="title"/>
          </p:nvPr>
        </p:nvSpPr>
        <p:spPr>
          <a:xfrm>
            <a:off x="4927449" y="35759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idx="19" type="subTitle"/>
          </p:nvPr>
        </p:nvSpPr>
        <p:spPr>
          <a:xfrm>
            <a:off x="5465950" y="3575916"/>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b="-35825" l="-6643" r="27548" t="13471"/>
          <a:stretch/>
        </p:blipFill>
        <p:spPr>
          <a:xfrm>
            <a:off x="5819050" y="0"/>
            <a:ext cx="3324950" cy="5143500"/>
          </a:xfrm>
          <a:prstGeom prst="rect">
            <a:avLst/>
          </a:prstGeom>
          <a:noFill/>
          <a:ln>
            <a:noFill/>
          </a:ln>
        </p:spPr>
      </p:pic>
      <p:pic>
        <p:nvPicPr>
          <p:cNvPr id="74" name="Google Shape;74;p14"/>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75" name="Google Shape;75;p14"/>
          <p:cNvSpPr txBox="1"/>
          <p:nvPr>
            <p:ph idx="1" type="subTitle"/>
          </p:nvPr>
        </p:nvSpPr>
        <p:spPr>
          <a:xfrm>
            <a:off x="715100" y="1503175"/>
            <a:ext cx="5930100" cy="200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6" name="Google Shape;76;p14"/>
          <p:cNvSpPr txBox="1"/>
          <p:nvPr>
            <p:ph idx="2" type="subTitle"/>
          </p:nvPr>
        </p:nvSpPr>
        <p:spPr>
          <a:xfrm>
            <a:off x="715100" y="3965300"/>
            <a:ext cx="5930100" cy="456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b="2272" l="-19689" r="19690" t="41478"/>
          <a:stretch/>
        </p:blipFill>
        <p:spPr>
          <a:xfrm flipH="1" rot="10800000">
            <a:off x="0" y="-2285"/>
            <a:ext cx="9144000" cy="5148070"/>
          </a:xfrm>
          <a:prstGeom prst="rect">
            <a:avLst/>
          </a:prstGeom>
          <a:noFill/>
          <a:ln>
            <a:noFill/>
          </a:ln>
        </p:spPr>
      </p:pic>
      <p:sp>
        <p:nvSpPr>
          <p:cNvPr id="79" name="Google Shape;79;p15"/>
          <p:cNvSpPr txBox="1"/>
          <p:nvPr>
            <p:ph type="title"/>
          </p:nvPr>
        </p:nvSpPr>
        <p:spPr>
          <a:xfrm>
            <a:off x="715100" y="2259575"/>
            <a:ext cx="4276800" cy="2317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0" name="Google Shape;80;p15"/>
          <p:cNvSpPr txBox="1"/>
          <p:nvPr>
            <p:ph idx="1" type="body"/>
          </p:nvPr>
        </p:nvSpPr>
        <p:spPr>
          <a:xfrm>
            <a:off x="4572000" y="535000"/>
            <a:ext cx="3856500" cy="809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4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1"/>
        </a:solidFill>
      </p:bgPr>
    </p:bg>
    <p:spTree>
      <p:nvGrpSpPr>
        <p:cNvPr id="81" name="Shape 81"/>
        <p:cNvGrpSpPr/>
        <p:nvPr/>
      </p:nvGrpSpPr>
      <p:grpSpPr>
        <a:xfrm>
          <a:off x="0" y="0"/>
          <a:ext cx="0" cy="0"/>
          <a:chOff x="0" y="0"/>
          <a:chExt cx="0" cy="0"/>
        </a:xfrm>
      </p:grpSpPr>
      <p:pic>
        <p:nvPicPr>
          <p:cNvPr id="82" name="Google Shape;82;p16"/>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83" name="Google Shape;83;p16"/>
          <p:cNvSpPr txBox="1"/>
          <p:nvPr>
            <p:ph type="title"/>
          </p:nvPr>
        </p:nvSpPr>
        <p:spPr>
          <a:xfrm>
            <a:off x="715100"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4" name="Google Shape;84;p16"/>
          <p:cNvSpPr txBox="1"/>
          <p:nvPr>
            <p:ph idx="1" type="body"/>
          </p:nvPr>
        </p:nvSpPr>
        <p:spPr>
          <a:xfrm>
            <a:off x="715100"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1"/>
        </a:solidFill>
      </p:bgPr>
    </p:bg>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87" name="Google Shape;87;p17"/>
          <p:cNvSpPr txBox="1"/>
          <p:nvPr>
            <p:ph type="title"/>
          </p:nvPr>
        </p:nvSpPr>
        <p:spPr>
          <a:xfrm>
            <a:off x="43022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8" name="Google Shape;88;p17"/>
          <p:cNvSpPr txBox="1"/>
          <p:nvPr>
            <p:ph idx="1" type="body"/>
          </p:nvPr>
        </p:nvSpPr>
        <p:spPr>
          <a:xfrm>
            <a:off x="43022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
    <p:bg>
      <p:bgPr>
        <a:solidFill>
          <a:schemeClr val="lt1"/>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91" name="Google Shape;91;p18"/>
          <p:cNvSpPr txBox="1"/>
          <p:nvPr>
            <p:ph type="title"/>
          </p:nvPr>
        </p:nvSpPr>
        <p:spPr>
          <a:xfrm>
            <a:off x="15454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2" name="Google Shape;92;p18"/>
          <p:cNvSpPr txBox="1"/>
          <p:nvPr>
            <p:ph idx="1" type="body"/>
          </p:nvPr>
        </p:nvSpPr>
        <p:spPr>
          <a:xfrm>
            <a:off x="15454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1"/>
        </a:solidFill>
      </p:bgPr>
    </p:bg>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95" name="Google Shape;95;p19"/>
          <p:cNvSpPr txBox="1"/>
          <p:nvPr>
            <p:ph idx="1" type="subTitle"/>
          </p:nvPr>
        </p:nvSpPr>
        <p:spPr>
          <a:xfrm>
            <a:off x="715100" y="20465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6" name="Google Shape;96;p19"/>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7" name="Google Shape;97;p19"/>
          <p:cNvSpPr txBox="1"/>
          <p:nvPr>
            <p:ph idx="2" type="subTitle"/>
          </p:nvPr>
        </p:nvSpPr>
        <p:spPr>
          <a:xfrm>
            <a:off x="715100" y="32990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19"/>
          <p:cNvSpPr txBox="1"/>
          <p:nvPr>
            <p:ph idx="3" type="subTitle"/>
          </p:nvPr>
        </p:nvSpPr>
        <p:spPr>
          <a:xfrm>
            <a:off x="715100" y="16667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99" name="Google Shape;99;p19"/>
          <p:cNvSpPr txBox="1"/>
          <p:nvPr>
            <p:ph idx="4" type="subTitle"/>
          </p:nvPr>
        </p:nvSpPr>
        <p:spPr>
          <a:xfrm>
            <a:off x="715100" y="29192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100"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02" name="Google Shape;102;p20"/>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03" name="Google Shape;103;p20"/>
          <p:cNvSpPr txBox="1"/>
          <p:nvPr>
            <p:ph idx="1" type="subTitle"/>
          </p:nvPr>
        </p:nvSpPr>
        <p:spPr>
          <a:xfrm>
            <a:off x="715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4" name="Google Shape;104;p20"/>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05" name="Google Shape;105;p20"/>
          <p:cNvSpPr txBox="1"/>
          <p:nvPr>
            <p:ph idx="2" type="subTitle"/>
          </p:nvPr>
        </p:nvSpPr>
        <p:spPr>
          <a:xfrm>
            <a:off x="7151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06" name="Google Shape;106;p20"/>
          <p:cNvSpPr txBox="1"/>
          <p:nvPr>
            <p:ph idx="3" type="subTitle"/>
          </p:nvPr>
        </p:nvSpPr>
        <p:spPr>
          <a:xfrm>
            <a:off x="3506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 name="Google Shape;107;p20"/>
          <p:cNvSpPr txBox="1"/>
          <p:nvPr>
            <p:ph idx="4" type="subTitle"/>
          </p:nvPr>
        </p:nvSpPr>
        <p:spPr>
          <a:xfrm>
            <a:off x="3506099"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08" name="Google Shape;108;p20"/>
          <p:cNvSpPr txBox="1"/>
          <p:nvPr>
            <p:ph idx="5" type="subTitle"/>
          </p:nvPr>
        </p:nvSpPr>
        <p:spPr>
          <a:xfrm>
            <a:off x="6297202"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9" name="Google Shape;109;p20"/>
          <p:cNvSpPr txBox="1"/>
          <p:nvPr>
            <p:ph idx="6" type="subTitle"/>
          </p:nvPr>
        </p:nvSpPr>
        <p:spPr>
          <a:xfrm>
            <a:off x="62972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5" name="Google Shape;15;p3"/>
          <p:cNvPicPr preferRelativeResize="0"/>
          <p:nvPr/>
        </p:nvPicPr>
        <p:blipFill rotWithShape="1">
          <a:blip r:embed="rId3">
            <a:alphaModFix/>
          </a:blip>
          <a:srcRect b="-40" l="36283" r="-6" t="30"/>
          <a:stretch/>
        </p:blipFill>
        <p:spPr>
          <a:xfrm rot="10800000">
            <a:off x="5864950" y="-3275"/>
            <a:ext cx="3279050" cy="5146775"/>
          </a:xfrm>
          <a:prstGeom prst="rect">
            <a:avLst/>
          </a:prstGeom>
          <a:noFill/>
          <a:ln>
            <a:noFill/>
          </a:ln>
        </p:spPr>
      </p:pic>
      <p:sp>
        <p:nvSpPr>
          <p:cNvPr id="16" name="Google Shape;16;p3"/>
          <p:cNvSpPr txBox="1"/>
          <p:nvPr>
            <p:ph type="title"/>
          </p:nvPr>
        </p:nvSpPr>
        <p:spPr>
          <a:xfrm>
            <a:off x="715100" y="3328050"/>
            <a:ext cx="7708800" cy="1253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715100" y="2074250"/>
            <a:ext cx="7708800" cy="1253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6000"/>
              <a:buNone/>
              <a:defRPr sz="7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
        <p:nvSpPr>
          <p:cNvPr id="18" name="Google Shape;18;p3"/>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lt1"/>
        </a:solidFill>
      </p:bgPr>
    </p:bg>
    <p:spTree>
      <p:nvGrpSpPr>
        <p:cNvPr id="110"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12" name="Google Shape;112;p21"/>
          <p:cNvSpPr txBox="1"/>
          <p:nvPr>
            <p:ph idx="1" type="subTitle"/>
          </p:nvPr>
        </p:nvSpPr>
        <p:spPr>
          <a:xfrm>
            <a:off x="7151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 name="Google Shape;113;p21"/>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14" name="Google Shape;114;p21"/>
          <p:cNvSpPr txBox="1"/>
          <p:nvPr>
            <p:ph idx="2" type="subTitle"/>
          </p:nvPr>
        </p:nvSpPr>
        <p:spPr>
          <a:xfrm>
            <a:off x="7151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5" name="Google Shape;115;p21"/>
          <p:cNvSpPr txBox="1"/>
          <p:nvPr>
            <p:ph idx="3" type="subTitle"/>
          </p:nvPr>
        </p:nvSpPr>
        <p:spPr>
          <a:xfrm>
            <a:off x="3506099"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21"/>
          <p:cNvSpPr txBox="1"/>
          <p:nvPr>
            <p:ph idx="4" type="subTitle"/>
          </p:nvPr>
        </p:nvSpPr>
        <p:spPr>
          <a:xfrm>
            <a:off x="3506099"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7" name="Google Shape;117;p21"/>
          <p:cNvSpPr txBox="1"/>
          <p:nvPr>
            <p:ph idx="5" type="subTitle"/>
          </p:nvPr>
        </p:nvSpPr>
        <p:spPr>
          <a:xfrm>
            <a:off x="62972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 name="Google Shape;118;p21"/>
          <p:cNvSpPr txBox="1"/>
          <p:nvPr>
            <p:ph idx="6" type="subTitle"/>
          </p:nvPr>
        </p:nvSpPr>
        <p:spPr>
          <a:xfrm>
            <a:off x="62972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lt1"/>
        </a:solidFill>
      </p:bgPr>
    </p:bg>
    <p:spTree>
      <p:nvGrpSpPr>
        <p:cNvPr id="119" name="Shape 119"/>
        <p:cNvGrpSpPr/>
        <p:nvPr/>
      </p:nvGrpSpPr>
      <p:grpSpPr>
        <a:xfrm>
          <a:off x="0" y="0"/>
          <a:ext cx="0" cy="0"/>
          <a:chOff x="0" y="0"/>
          <a:chExt cx="0" cy="0"/>
        </a:xfrm>
      </p:grpSpPr>
      <p:pic>
        <p:nvPicPr>
          <p:cNvPr id="120" name="Google Shape;120;p22"/>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121" name="Google Shape;121;p22"/>
          <p:cNvSpPr txBox="1"/>
          <p:nvPr>
            <p:ph idx="1" type="subTitle"/>
          </p:nvPr>
        </p:nvSpPr>
        <p:spPr>
          <a:xfrm>
            <a:off x="7151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 name="Google Shape;122;p22"/>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23" name="Google Shape;123;p22"/>
          <p:cNvSpPr txBox="1"/>
          <p:nvPr>
            <p:ph idx="2" type="subTitle"/>
          </p:nvPr>
        </p:nvSpPr>
        <p:spPr>
          <a:xfrm>
            <a:off x="7151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4" name="Google Shape;124;p22"/>
          <p:cNvSpPr txBox="1"/>
          <p:nvPr>
            <p:ph idx="3" type="subTitle"/>
          </p:nvPr>
        </p:nvSpPr>
        <p:spPr>
          <a:xfrm>
            <a:off x="7151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5" name="Google Shape;125;p22"/>
          <p:cNvSpPr txBox="1"/>
          <p:nvPr>
            <p:ph idx="4" type="subTitle"/>
          </p:nvPr>
        </p:nvSpPr>
        <p:spPr>
          <a:xfrm>
            <a:off x="7151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6" name="Google Shape;126;p22"/>
          <p:cNvSpPr txBox="1"/>
          <p:nvPr>
            <p:ph idx="5" type="subTitle"/>
          </p:nvPr>
        </p:nvSpPr>
        <p:spPr>
          <a:xfrm>
            <a:off x="46483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 name="Google Shape;127;p22"/>
          <p:cNvSpPr txBox="1"/>
          <p:nvPr>
            <p:ph idx="6" type="subTitle"/>
          </p:nvPr>
        </p:nvSpPr>
        <p:spPr>
          <a:xfrm>
            <a:off x="46483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 name="Google Shape;128;p22"/>
          <p:cNvSpPr txBox="1"/>
          <p:nvPr>
            <p:ph idx="7" type="subTitle"/>
          </p:nvPr>
        </p:nvSpPr>
        <p:spPr>
          <a:xfrm>
            <a:off x="46483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9" name="Google Shape;129;p22"/>
          <p:cNvSpPr txBox="1"/>
          <p:nvPr>
            <p:ph idx="8" type="subTitle"/>
          </p:nvPr>
        </p:nvSpPr>
        <p:spPr>
          <a:xfrm>
            <a:off x="46483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130" name="Shape 130"/>
        <p:cNvGrpSpPr/>
        <p:nvPr/>
      </p:nvGrpSpPr>
      <p:grpSpPr>
        <a:xfrm>
          <a:off x="0" y="0"/>
          <a:ext cx="0" cy="0"/>
          <a:chOff x="0" y="0"/>
          <a:chExt cx="0" cy="0"/>
        </a:xfrm>
      </p:grpSpPr>
      <p:sp>
        <p:nvSpPr>
          <p:cNvPr id="131" name="Google Shape;131;p23"/>
          <p:cNvSpPr txBox="1"/>
          <p:nvPr>
            <p:ph idx="1" type="subTitle"/>
          </p:nvPr>
        </p:nvSpPr>
        <p:spPr>
          <a:xfrm>
            <a:off x="715100"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2" name="Google Shape;132;p23"/>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33" name="Google Shape;133;p23"/>
          <p:cNvSpPr txBox="1"/>
          <p:nvPr>
            <p:ph idx="2" type="subTitle"/>
          </p:nvPr>
        </p:nvSpPr>
        <p:spPr>
          <a:xfrm>
            <a:off x="715100"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4" name="Google Shape;134;p23"/>
          <p:cNvSpPr txBox="1"/>
          <p:nvPr>
            <p:ph idx="3" type="subTitle"/>
          </p:nvPr>
        </p:nvSpPr>
        <p:spPr>
          <a:xfrm>
            <a:off x="7151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5" name="Google Shape;135;p23"/>
          <p:cNvSpPr txBox="1"/>
          <p:nvPr>
            <p:ph idx="4" type="subTitle"/>
          </p:nvPr>
        </p:nvSpPr>
        <p:spPr>
          <a:xfrm>
            <a:off x="7151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6" name="Google Shape;136;p23"/>
          <p:cNvSpPr txBox="1"/>
          <p:nvPr>
            <p:ph idx="5" type="subTitle"/>
          </p:nvPr>
        </p:nvSpPr>
        <p:spPr>
          <a:xfrm>
            <a:off x="3355799"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7" name="Google Shape;137;p23"/>
          <p:cNvSpPr txBox="1"/>
          <p:nvPr>
            <p:ph idx="6" type="subTitle"/>
          </p:nvPr>
        </p:nvSpPr>
        <p:spPr>
          <a:xfrm>
            <a:off x="3355799"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8" name="Google Shape;138;p23"/>
          <p:cNvSpPr txBox="1"/>
          <p:nvPr>
            <p:ph idx="7" type="subTitle"/>
          </p:nvPr>
        </p:nvSpPr>
        <p:spPr>
          <a:xfrm>
            <a:off x="33558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9" name="Google Shape;139;p23"/>
          <p:cNvSpPr txBox="1"/>
          <p:nvPr>
            <p:ph idx="8" type="subTitle"/>
          </p:nvPr>
        </p:nvSpPr>
        <p:spPr>
          <a:xfrm>
            <a:off x="33558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0" name="Google Shape;140;p23"/>
          <p:cNvSpPr txBox="1"/>
          <p:nvPr>
            <p:ph idx="9" type="subTitle"/>
          </p:nvPr>
        </p:nvSpPr>
        <p:spPr>
          <a:xfrm>
            <a:off x="5996501"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 name="Google Shape;141;p23"/>
          <p:cNvSpPr txBox="1"/>
          <p:nvPr>
            <p:ph idx="13" type="subTitle"/>
          </p:nvPr>
        </p:nvSpPr>
        <p:spPr>
          <a:xfrm>
            <a:off x="5996501"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2" name="Google Shape;142;p23"/>
          <p:cNvSpPr txBox="1"/>
          <p:nvPr>
            <p:ph idx="14" type="subTitle"/>
          </p:nvPr>
        </p:nvSpPr>
        <p:spPr>
          <a:xfrm>
            <a:off x="5996503"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3" name="Google Shape;143;p23"/>
          <p:cNvSpPr txBox="1"/>
          <p:nvPr>
            <p:ph idx="15" type="subTitle"/>
          </p:nvPr>
        </p:nvSpPr>
        <p:spPr>
          <a:xfrm>
            <a:off x="5996503"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144" name="Shape 144"/>
        <p:cNvGrpSpPr/>
        <p:nvPr/>
      </p:nvGrpSpPr>
      <p:grpSpPr>
        <a:xfrm>
          <a:off x="0" y="0"/>
          <a:ext cx="0" cy="0"/>
          <a:chOff x="0" y="0"/>
          <a:chExt cx="0" cy="0"/>
        </a:xfrm>
      </p:grpSpPr>
      <p:pic>
        <p:nvPicPr>
          <p:cNvPr id="145" name="Google Shape;145;p24"/>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46" name="Google Shape;146;p24"/>
          <p:cNvSpPr txBox="1"/>
          <p:nvPr>
            <p:ph hasCustomPrompt="1" type="title"/>
          </p:nvPr>
        </p:nvSpPr>
        <p:spPr>
          <a:xfrm>
            <a:off x="715100" y="9830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7" name="Google Shape;147;p24"/>
          <p:cNvSpPr txBox="1"/>
          <p:nvPr>
            <p:ph idx="1" type="subTitle"/>
          </p:nvPr>
        </p:nvSpPr>
        <p:spPr>
          <a:xfrm>
            <a:off x="715100" y="18587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8" name="Google Shape;148;p24"/>
          <p:cNvSpPr txBox="1"/>
          <p:nvPr>
            <p:ph hasCustomPrompt="1" idx="2" type="title"/>
          </p:nvPr>
        </p:nvSpPr>
        <p:spPr>
          <a:xfrm>
            <a:off x="715100" y="29216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9" name="Google Shape;149;p24"/>
          <p:cNvSpPr txBox="1"/>
          <p:nvPr>
            <p:ph idx="3" type="subTitle"/>
          </p:nvPr>
        </p:nvSpPr>
        <p:spPr>
          <a:xfrm>
            <a:off x="715100" y="37973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1"/>
        </a:solidFill>
      </p:bgPr>
    </p:bg>
    <p:spTree>
      <p:nvGrpSpPr>
        <p:cNvPr id="150" name="Shape 150"/>
        <p:cNvGrpSpPr/>
        <p:nvPr/>
      </p:nvGrpSpPr>
      <p:grpSpPr>
        <a:xfrm>
          <a:off x="0" y="0"/>
          <a:ext cx="0" cy="0"/>
          <a:chOff x="0" y="0"/>
          <a:chExt cx="0" cy="0"/>
        </a:xfrm>
      </p:grpSpPr>
      <p:pic>
        <p:nvPicPr>
          <p:cNvPr id="151" name="Google Shape;151;p25"/>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152" name="Google Shape;152;p2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53" name="Google Shape;153;p25"/>
          <p:cNvSpPr txBox="1"/>
          <p:nvPr>
            <p:ph hasCustomPrompt="1" idx="2" type="title"/>
          </p:nvPr>
        </p:nvSpPr>
        <p:spPr>
          <a:xfrm>
            <a:off x="7151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25"/>
          <p:cNvSpPr txBox="1"/>
          <p:nvPr>
            <p:ph idx="1" type="subTitle"/>
          </p:nvPr>
        </p:nvSpPr>
        <p:spPr>
          <a:xfrm>
            <a:off x="7151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25"/>
          <p:cNvSpPr txBox="1"/>
          <p:nvPr>
            <p:ph idx="3" type="subTitle"/>
          </p:nvPr>
        </p:nvSpPr>
        <p:spPr>
          <a:xfrm>
            <a:off x="7151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6" name="Google Shape;156;p25"/>
          <p:cNvSpPr txBox="1"/>
          <p:nvPr>
            <p:ph idx="4" type="subTitle"/>
          </p:nvPr>
        </p:nvSpPr>
        <p:spPr>
          <a:xfrm>
            <a:off x="46483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 name="Google Shape;157;p25"/>
          <p:cNvSpPr txBox="1"/>
          <p:nvPr>
            <p:ph idx="5" type="subTitle"/>
          </p:nvPr>
        </p:nvSpPr>
        <p:spPr>
          <a:xfrm>
            <a:off x="46483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8" name="Google Shape;158;p25"/>
          <p:cNvSpPr txBox="1"/>
          <p:nvPr>
            <p:ph hasCustomPrompt="1" idx="6" type="title"/>
          </p:nvPr>
        </p:nvSpPr>
        <p:spPr>
          <a:xfrm>
            <a:off x="46483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lt1"/>
        </a:solid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lt1"/>
        </a:solidFill>
      </p:bgPr>
    </p:bg>
    <p:spTree>
      <p:nvGrpSpPr>
        <p:cNvPr id="161" name="Shape 161"/>
        <p:cNvGrpSpPr/>
        <p:nvPr/>
      </p:nvGrpSpPr>
      <p:grpSpPr>
        <a:xfrm>
          <a:off x="0" y="0"/>
          <a:ext cx="0" cy="0"/>
          <a:chOff x="0" y="0"/>
          <a:chExt cx="0" cy="0"/>
        </a:xfrm>
      </p:grpSpPr>
      <p:pic>
        <p:nvPicPr>
          <p:cNvPr id="162" name="Google Shape;162;p27"/>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63" name="Google Shape;163;p27"/>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64" name="Google Shape;164;p2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bg>
      <p:bgPr>
        <a:solidFill>
          <a:schemeClr val="lt1"/>
        </a:solidFill>
      </p:bgPr>
    </p:bg>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2">
            <a:alphaModFix/>
          </a:blip>
          <a:srcRect b="-11170" l="-6643" r="27548" t="-11183"/>
          <a:stretch/>
        </p:blipFill>
        <p:spPr>
          <a:xfrm>
            <a:off x="5819050" y="0"/>
            <a:ext cx="3324950" cy="5143500"/>
          </a:xfrm>
          <a:prstGeom prst="rect">
            <a:avLst/>
          </a:prstGeom>
          <a:noFill/>
          <a:ln>
            <a:noFill/>
          </a:ln>
        </p:spPr>
      </p:pic>
      <p:sp>
        <p:nvSpPr>
          <p:cNvPr id="167" name="Google Shape;167;p2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168" name="Shape 168"/>
        <p:cNvGrpSpPr/>
        <p:nvPr/>
      </p:nvGrpSpPr>
      <p:grpSpPr>
        <a:xfrm>
          <a:off x="0" y="0"/>
          <a:ext cx="0" cy="0"/>
          <a:chOff x="0" y="0"/>
          <a:chExt cx="0" cy="0"/>
        </a:xfrm>
      </p:grpSpPr>
      <p:pic>
        <p:nvPicPr>
          <p:cNvPr id="169" name="Google Shape;169;p29"/>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70" name="Google Shape;170;p29"/>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171" name="Google Shape;171;p29"/>
          <p:cNvSpPr txBox="1"/>
          <p:nvPr>
            <p:ph type="ctrTitle"/>
          </p:nvPr>
        </p:nvSpPr>
        <p:spPr>
          <a:xfrm>
            <a:off x="715100" y="3330625"/>
            <a:ext cx="3856800" cy="12525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2" name="Google Shape;172;p29"/>
          <p:cNvSpPr txBox="1"/>
          <p:nvPr>
            <p:ph idx="1" type="subTitle"/>
          </p:nvPr>
        </p:nvSpPr>
        <p:spPr>
          <a:xfrm>
            <a:off x="4571900" y="535000"/>
            <a:ext cx="2683800" cy="115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3" name="Google Shape;173;p29"/>
          <p:cNvSpPr txBox="1"/>
          <p:nvPr/>
        </p:nvSpPr>
        <p:spPr>
          <a:xfrm>
            <a:off x="4571863" y="2278000"/>
            <a:ext cx="2683800" cy="49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Albert Sans"/>
                <a:ea typeface="Albert Sans"/>
                <a:cs typeface="Albert Sans"/>
                <a:sym typeface="Albert Sans"/>
              </a:rPr>
              <a:t>CREDITS: This presentation template was created by </a:t>
            </a:r>
            <a:r>
              <a:rPr b="1" lang="en" sz="9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Slidesgo</a:t>
            </a:r>
            <a:r>
              <a:rPr lang="en" sz="900">
                <a:solidFill>
                  <a:schemeClr val="dk1"/>
                </a:solidFill>
                <a:latin typeface="Albert Sans"/>
                <a:ea typeface="Albert Sans"/>
                <a:cs typeface="Albert Sans"/>
                <a:sym typeface="Albert Sans"/>
              </a:rPr>
              <a:t>, and includes icons by </a:t>
            </a:r>
            <a:r>
              <a:rPr b="1" lang="en" sz="9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a:solidFill>
                  <a:schemeClr val="dk1"/>
                </a:solidFill>
                <a:uFill>
                  <a:noFill/>
                </a:uFill>
                <a:latin typeface="Albert Sans"/>
                <a:ea typeface="Albert Sans"/>
                <a:cs typeface="Albert Sans"/>
                <a:sym typeface="Albert Sans"/>
                <a:hlinkClick r:id="rId5">
                  <a:extLst>
                    <a:ext uri="{A12FA001-AC4F-418D-AE19-62706E023703}">
                      <ahyp:hlinkClr val="tx"/>
                    </a:ext>
                  </a:extLst>
                </a:hlinkClick>
              </a:rPr>
              <a:t>Freepik</a:t>
            </a:r>
            <a:endParaRPr b="1" sz="900">
              <a:solidFill>
                <a:schemeClr val="dk1"/>
              </a:solidFill>
              <a:latin typeface="Albert Sans"/>
              <a:ea typeface="Albert Sans"/>
              <a:cs typeface="Albert Sans"/>
              <a:sym typeface="Albert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174"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b="-35825" l="-6643" r="27548" t="13471"/>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b="-108521" l="-235242" r="44460" t="44962"/>
          <a:stretch/>
        </p:blipFill>
        <p:spPr>
          <a:xfrm flipH="1" rot="10800000">
            <a:off x="-10680" y="-2437"/>
            <a:ext cx="9144080" cy="5148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41635" l="174697" r="177064" t="-83399"/>
          <a:stretch/>
        </p:blipFill>
        <p:spPr>
          <a:xfrm>
            <a:off x="1325" y="-1637"/>
            <a:ext cx="9141450" cy="5146775"/>
          </a:xfrm>
          <a:prstGeom prst="rect">
            <a:avLst/>
          </a:prstGeom>
          <a:noFill/>
          <a:ln>
            <a:noFill/>
          </a:ln>
        </p:spPr>
      </p:pic>
      <p:sp>
        <p:nvSpPr>
          <p:cNvPr id="21" name="Google Shape;21;p4"/>
          <p:cNvSpPr txBox="1"/>
          <p:nvPr>
            <p:ph type="title"/>
          </p:nvPr>
        </p:nvSpPr>
        <p:spPr>
          <a:xfrm>
            <a:off x="715100" y="535000"/>
            <a:ext cx="3856800" cy="948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2" name="Google Shape;22;p4"/>
          <p:cNvSpPr txBox="1"/>
          <p:nvPr>
            <p:ph idx="1" type="body"/>
          </p:nvPr>
        </p:nvSpPr>
        <p:spPr>
          <a:xfrm>
            <a:off x="715100" y="1636300"/>
            <a:ext cx="3856800" cy="18948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23" name="Google Shape;23;p4"/>
          <p:cNvSpPr/>
          <p:nvPr>
            <p:ph idx="2" type="pic"/>
          </p:nvPr>
        </p:nvSpPr>
        <p:spPr>
          <a:xfrm>
            <a:off x="5715175" y="75"/>
            <a:ext cx="3429000" cy="5143500"/>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177"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b="-6811" l="-55210" r="55209" t="50562"/>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4"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26" name="Google Shape;26;p5"/>
          <p:cNvSpPr txBox="1"/>
          <p:nvPr>
            <p:ph idx="1" type="subTitle"/>
          </p:nvPr>
        </p:nvSpPr>
        <p:spPr>
          <a:xfrm>
            <a:off x="11897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 name="Google Shape;27;p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8" name="Google Shape;28;p5"/>
          <p:cNvSpPr txBox="1"/>
          <p:nvPr>
            <p:ph idx="2" type="subTitle"/>
          </p:nvPr>
        </p:nvSpPr>
        <p:spPr>
          <a:xfrm>
            <a:off x="50466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31" name="Google Shape;31;p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b="34585" l="130683" r="175247" t="-50527"/>
          <a:stretch/>
        </p:blipFill>
        <p:spPr>
          <a:xfrm>
            <a:off x="1325" y="-1637"/>
            <a:ext cx="9141450" cy="5146775"/>
          </a:xfrm>
          <a:prstGeom prst="rect">
            <a:avLst/>
          </a:prstGeom>
          <a:noFill/>
          <a:ln>
            <a:noFill/>
          </a:ln>
        </p:spPr>
      </p:pic>
      <p:sp>
        <p:nvSpPr>
          <p:cNvPr id="34" name="Google Shape;34;p7"/>
          <p:cNvSpPr txBox="1"/>
          <p:nvPr>
            <p:ph type="title"/>
          </p:nvPr>
        </p:nvSpPr>
        <p:spPr>
          <a:xfrm>
            <a:off x="715100" y="535000"/>
            <a:ext cx="3856800" cy="954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35" name="Google Shape;35;p7"/>
          <p:cNvSpPr txBox="1"/>
          <p:nvPr>
            <p:ph idx="1" type="body"/>
          </p:nvPr>
        </p:nvSpPr>
        <p:spPr>
          <a:xfrm>
            <a:off x="715100" y="1641400"/>
            <a:ext cx="3856800" cy="7263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36" name="Google Shape;36;p7"/>
          <p:cNvSpPr/>
          <p:nvPr>
            <p:ph idx="2" type="pic"/>
          </p:nvPr>
        </p:nvSpPr>
        <p:spPr>
          <a:xfrm>
            <a:off x="5714900" y="-75"/>
            <a:ext cx="34290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7" name="Shape 37"/>
        <p:cNvGrpSpPr/>
        <p:nvPr/>
      </p:nvGrpSpPr>
      <p:grpSpPr>
        <a:xfrm>
          <a:off x="0" y="0"/>
          <a:ext cx="0" cy="0"/>
          <a:chOff x="0" y="0"/>
          <a:chExt cx="0" cy="0"/>
        </a:xfrm>
      </p:grpSpPr>
      <p:pic>
        <p:nvPicPr>
          <p:cNvPr id="38" name="Google Shape;38;p8"/>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39" name="Google Shape;39;p8"/>
          <p:cNvSpPr txBox="1"/>
          <p:nvPr>
            <p:ph type="title"/>
          </p:nvPr>
        </p:nvSpPr>
        <p:spPr>
          <a:xfrm>
            <a:off x="715100" y="535000"/>
            <a:ext cx="7713900" cy="231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0"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42" name="Google Shape;42;p9"/>
          <p:cNvSpPr txBox="1"/>
          <p:nvPr>
            <p:ph type="title"/>
          </p:nvPr>
        </p:nvSpPr>
        <p:spPr>
          <a:xfrm>
            <a:off x="720000" y="535000"/>
            <a:ext cx="5925300" cy="1250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7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9"/>
          <p:cNvSpPr txBox="1"/>
          <p:nvPr>
            <p:ph idx="1" type="subTitle"/>
          </p:nvPr>
        </p:nvSpPr>
        <p:spPr>
          <a:xfrm>
            <a:off x="4572000" y="3358100"/>
            <a:ext cx="3856800" cy="125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p:nvPr>
            <p:ph idx="2" type="pic"/>
          </p:nvPr>
        </p:nvSpPr>
        <p:spPr>
          <a:xfrm>
            <a:off x="0" y="0"/>
            <a:ext cx="9144000" cy="5143500"/>
          </a:xfrm>
          <a:prstGeom prst="rect">
            <a:avLst/>
          </a:prstGeom>
          <a:noFill/>
          <a:ln>
            <a:noFill/>
          </a:ln>
        </p:spPr>
      </p:sp>
      <p:sp>
        <p:nvSpPr>
          <p:cNvPr id="46" name="Google Shape;46;p10"/>
          <p:cNvSpPr txBox="1"/>
          <p:nvPr>
            <p:ph type="title"/>
          </p:nvPr>
        </p:nvSpPr>
        <p:spPr>
          <a:xfrm>
            <a:off x="715100" y="4059800"/>
            <a:ext cx="7713600" cy="548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48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p:txBody>
      </p:sp>
      <p:sp>
        <p:nvSpPr>
          <p:cNvPr id="7" name="Google Shape;7;p1"/>
          <p:cNvSpPr txBox="1"/>
          <p:nvPr>
            <p:ph idx="1" type="body"/>
          </p:nvPr>
        </p:nvSpPr>
        <p:spPr>
          <a:xfrm>
            <a:off x="715100" y="1083700"/>
            <a:ext cx="7713900" cy="35247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ctrTitle"/>
          </p:nvPr>
        </p:nvSpPr>
        <p:spPr>
          <a:xfrm>
            <a:off x="1584425" y="2209875"/>
            <a:ext cx="5901000" cy="15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Customer Service AI Chatbot</a:t>
            </a:r>
            <a:endParaRPr sz="3000"/>
          </a:p>
          <a:p>
            <a:pPr indent="0" lvl="0" marL="0" rtl="0" algn="l">
              <a:spcBef>
                <a:spcPts val="0"/>
              </a:spcBef>
              <a:spcAft>
                <a:spcPts val="0"/>
              </a:spcAft>
              <a:buNone/>
            </a:pPr>
            <a:r>
              <a:t/>
            </a:r>
            <a:endParaRPr sz="2300"/>
          </a:p>
        </p:txBody>
      </p:sp>
      <p:sp>
        <p:nvSpPr>
          <p:cNvPr id="185" name="Google Shape;185;p32"/>
          <p:cNvSpPr txBox="1"/>
          <p:nvPr>
            <p:ph idx="1" type="subTitle"/>
          </p:nvPr>
        </p:nvSpPr>
        <p:spPr>
          <a:xfrm>
            <a:off x="5779575" y="942325"/>
            <a:ext cx="2740500" cy="3534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Abhaya Libre"/>
                <a:ea typeface="Abhaya Libre"/>
                <a:cs typeface="Abhaya Libre"/>
                <a:sym typeface="Abhaya Libre"/>
              </a:rPr>
              <a:t>M.Sc. in Language Technology</a:t>
            </a:r>
            <a:endParaRPr b="1" sz="1200"/>
          </a:p>
        </p:txBody>
      </p:sp>
      <p:sp>
        <p:nvSpPr>
          <p:cNvPr id="186" name="Google Shape;186;p32"/>
          <p:cNvSpPr txBox="1"/>
          <p:nvPr/>
        </p:nvSpPr>
        <p:spPr>
          <a:xfrm>
            <a:off x="2198750" y="2819100"/>
            <a:ext cx="45153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300">
                <a:solidFill>
                  <a:schemeClr val="dk1"/>
                </a:solidFill>
                <a:latin typeface="Times New Roman"/>
                <a:ea typeface="Times New Roman"/>
                <a:cs typeface="Times New Roman"/>
                <a:sym typeface="Times New Roman"/>
              </a:rPr>
              <a:t>Ένα προηγμένο chatbot για εξυπηρέτηση πελατών με Rasa AI</a:t>
            </a:r>
            <a:endParaRPr i="1" sz="1300">
              <a:solidFill>
                <a:schemeClr val="dk1"/>
              </a:solidFill>
              <a:latin typeface="Times New Roman"/>
              <a:ea typeface="Times New Roman"/>
              <a:cs typeface="Times New Roman"/>
              <a:sym typeface="Times New Roman"/>
            </a:endParaRPr>
          </a:p>
        </p:txBody>
      </p:sp>
      <p:sp>
        <p:nvSpPr>
          <p:cNvPr id="187" name="Google Shape;187;p32"/>
          <p:cNvSpPr txBox="1"/>
          <p:nvPr/>
        </p:nvSpPr>
        <p:spPr>
          <a:xfrm>
            <a:off x="4242150" y="4342525"/>
            <a:ext cx="659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2025</a:t>
            </a:r>
            <a:endParaRPr sz="1200">
              <a:solidFill>
                <a:schemeClr val="dk1"/>
              </a:solidFill>
              <a:latin typeface="Albert Sans"/>
              <a:ea typeface="Albert Sans"/>
              <a:cs typeface="Albert Sans"/>
              <a:sym typeface="Albert Sans"/>
            </a:endParaRPr>
          </a:p>
        </p:txBody>
      </p:sp>
      <p:sp>
        <p:nvSpPr>
          <p:cNvPr id="188" name="Google Shape;188;p32"/>
          <p:cNvSpPr txBox="1"/>
          <p:nvPr/>
        </p:nvSpPr>
        <p:spPr>
          <a:xfrm>
            <a:off x="3087200" y="3600463"/>
            <a:ext cx="33399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Αντιγόνη Κλήμη  A.M. 7115182300013</a:t>
            </a:r>
            <a:endParaRPr b="1">
              <a:solidFill>
                <a:schemeClr val="dk1"/>
              </a:solidFill>
              <a:latin typeface="Times New Roman"/>
              <a:ea typeface="Times New Roman"/>
              <a:cs typeface="Times New Roman"/>
              <a:sym typeface="Times New Roman"/>
            </a:endParaRPr>
          </a:p>
        </p:txBody>
      </p:sp>
      <p:pic>
        <p:nvPicPr>
          <p:cNvPr id="189" name="Google Shape;189;p32"/>
          <p:cNvPicPr preferRelativeResize="0"/>
          <p:nvPr/>
        </p:nvPicPr>
        <p:blipFill>
          <a:blip r:embed="rId3">
            <a:alphaModFix/>
          </a:blip>
          <a:stretch>
            <a:fillRect/>
          </a:stretch>
        </p:blipFill>
        <p:spPr>
          <a:xfrm>
            <a:off x="6013675" y="183250"/>
            <a:ext cx="559025" cy="750350"/>
          </a:xfrm>
          <a:prstGeom prst="rect">
            <a:avLst/>
          </a:prstGeom>
          <a:noFill/>
          <a:ln>
            <a:noFill/>
          </a:ln>
        </p:spPr>
      </p:pic>
      <p:pic>
        <p:nvPicPr>
          <p:cNvPr id="190" name="Google Shape;190;p32"/>
          <p:cNvPicPr preferRelativeResize="0"/>
          <p:nvPr/>
        </p:nvPicPr>
        <p:blipFill>
          <a:blip r:embed="rId4">
            <a:alphaModFix/>
          </a:blip>
          <a:stretch>
            <a:fillRect/>
          </a:stretch>
        </p:blipFill>
        <p:spPr>
          <a:xfrm>
            <a:off x="6745476" y="198036"/>
            <a:ext cx="659700" cy="702064"/>
          </a:xfrm>
          <a:prstGeom prst="rect">
            <a:avLst/>
          </a:prstGeom>
          <a:noFill/>
          <a:ln>
            <a:noFill/>
          </a:ln>
        </p:spPr>
      </p:pic>
      <p:pic>
        <p:nvPicPr>
          <p:cNvPr id="191" name="Google Shape;191;p32"/>
          <p:cNvPicPr preferRelativeResize="0"/>
          <p:nvPr/>
        </p:nvPicPr>
        <p:blipFill>
          <a:blip r:embed="rId5">
            <a:alphaModFix/>
          </a:blip>
          <a:stretch>
            <a:fillRect/>
          </a:stretch>
        </p:blipFill>
        <p:spPr>
          <a:xfrm>
            <a:off x="7485425" y="234813"/>
            <a:ext cx="970838" cy="647225"/>
          </a:xfrm>
          <a:prstGeom prst="rect">
            <a:avLst/>
          </a:prstGeom>
          <a:noFill/>
          <a:ln>
            <a:noFill/>
          </a:ln>
        </p:spPr>
      </p:pic>
      <p:sp>
        <p:nvSpPr>
          <p:cNvPr id="192" name="Google Shape;192;p32"/>
          <p:cNvSpPr txBox="1"/>
          <p:nvPr/>
        </p:nvSpPr>
        <p:spPr>
          <a:xfrm>
            <a:off x="219875" y="345625"/>
            <a:ext cx="3769200" cy="702000"/>
          </a:xfrm>
          <a:prstGeom prst="rect">
            <a:avLst/>
          </a:prstGeom>
          <a:solidFill>
            <a:srgbClr val="E1E7EC"/>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41176"/>
              </a:lnSpc>
              <a:spcBef>
                <a:spcPts val="0"/>
              </a:spcBef>
              <a:spcAft>
                <a:spcPts val="0"/>
              </a:spcAft>
              <a:buNone/>
            </a:pPr>
            <a:r>
              <a:rPr b="1" i="1" lang="en" sz="1200">
                <a:solidFill>
                  <a:srgbClr val="2B3944"/>
                </a:solidFill>
                <a:latin typeface="Times New Roman"/>
                <a:ea typeface="Times New Roman"/>
                <a:cs typeface="Times New Roman"/>
                <a:sym typeface="Times New Roman"/>
              </a:rPr>
              <a:t>Special Topics in Language Technology</a:t>
            </a:r>
            <a:endParaRPr b="1" i="1" sz="1200">
              <a:solidFill>
                <a:srgbClr val="2B3944"/>
              </a:solidFill>
              <a:latin typeface="Times New Roman"/>
              <a:ea typeface="Times New Roman"/>
              <a:cs typeface="Times New Roman"/>
              <a:sym typeface="Times New Roman"/>
            </a:endParaRPr>
          </a:p>
          <a:p>
            <a:pPr indent="0" lvl="0" marL="0" rtl="0" algn="just">
              <a:lnSpc>
                <a:spcPct val="141176"/>
              </a:lnSpc>
              <a:spcBef>
                <a:spcPts val="0"/>
              </a:spcBef>
              <a:spcAft>
                <a:spcPts val="0"/>
              </a:spcAft>
              <a:buNone/>
            </a:pPr>
            <a:r>
              <a:rPr b="1" i="1" lang="en" sz="1200">
                <a:solidFill>
                  <a:srgbClr val="2B3944"/>
                </a:solidFill>
                <a:latin typeface="Times New Roman"/>
                <a:ea typeface="Times New Roman"/>
                <a:cs typeface="Times New Roman"/>
                <a:sym typeface="Times New Roman"/>
              </a:rPr>
              <a:t>Multimodal and Dialogue Systems and Voice Assistants</a:t>
            </a:r>
            <a:endParaRPr b="1" i="1" sz="1200">
              <a:solidFill>
                <a:srgbClr val="2B3944"/>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Sentiment Analysis</a:t>
            </a:r>
            <a:endParaRPr b="1">
              <a:latin typeface="Times New Roman"/>
              <a:ea typeface="Times New Roman"/>
              <a:cs typeface="Times New Roman"/>
              <a:sym typeface="Times New Roman"/>
            </a:endParaRPr>
          </a:p>
        </p:txBody>
      </p:sp>
      <p:sp>
        <p:nvSpPr>
          <p:cNvPr id="259" name="Google Shape;259;p41"/>
          <p:cNvSpPr txBox="1"/>
          <p:nvPr/>
        </p:nvSpPr>
        <p:spPr>
          <a:xfrm>
            <a:off x="1079600" y="1245550"/>
            <a:ext cx="6984900" cy="3162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1"/>
                </a:solidFill>
                <a:latin typeface="Albert Sans"/>
                <a:ea typeface="Albert Sans"/>
                <a:cs typeface="Albert Sans"/>
                <a:sym typeface="Albert Sans"/>
              </a:rPr>
              <a:t>Για την καλύτερη εμπειρία του χρήστη το ChatBot χρησιμοποιεί NLU classification για να αναγνωρίζει τα συναισθήματα του χρήστη και να προσαρμόζει την απάντησή του. Επιτυγχάνεται η αντιστοίχιση σε κατηγορίες όπως </a:t>
            </a:r>
            <a:r>
              <a:rPr i="1" lang="en" sz="1200">
                <a:solidFill>
                  <a:schemeClr val="dk1"/>
                </a:solidFill>
                <a:latin typeface="Albert Sans"/>
                <a:ea typeface="Albert Sans"/>
                <a:cs typeface="Albert Sans"/>
                <a:sym typeface="Albert Sans"/>
              </a:rPr>
              <a:t> express_happiness, express_sadness, express_anger </a:t>
            </a:r>
            <a:r>
              <a:rPr lang="en" sz="1200">
                <a:solidFill>
                  <a:schemeClr val="dk1"/>
                </a:solidFill>
                <a:latin typeface="Albert Sans"/>
                <a:ea typeface="Albert Sans"/>
                <a:cs typeface="Albert Sans"/>
                <a:sym typeface="Albert Sans"/>
              </a:rPr>
              <a:t>και έτσι δίνονται πιο </a:t>
            </a:r>
            <a:r>
              <a:rPr lang="en" sz="1200">
                <a:solidFill>
                  <a:schemeClr val="dk1"/>
                </a:solidFill>
                <a:latin typeface="Albert Sans"/>
                <a:ea typeface="Albert Sans"/>
                <a:cs typeface="Albert Sans"/>
                <a:sym typeface="Albert Sans"/>
              </a:rPr>
              <a:t>ανθρωποκεντρικές</a:t>
            </a:r>
            <a:r>
              <a:rPr lang="en" sz="1200">
                <a:solidFill>
                  <a:schemeClr val="dk1"/>
                </a:solidFill>
                <a:latin typeface="Albert Sans"/>
                <a:ea typeface="Albert Sans"/>
                <a:cs typeface="Albert Sans"/>
                <a:sym typeface="Albert Sans"/>
              </a:rPr>
              <a:t> απαντήσεις.</a:t>
            </a:r>
            <a:endParaRPr sz="1200">
              <a:solidFill>
                <a:schemeClr val="dk1"/>
              </a:solidFill>
              <a:latin typeface="Albert Sans"/>
              <a:ea typeface="Albert Sans"/>
              <a:cs typeface="Albert Sans"/>
              <a:sym typeface="Albert Sans"/>
            </a:endParaRPr>
          </a:p>
          <a:p>
            <a:pPr indent="0" lvl="0" marL="0" rtl="0" algn="just">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just">
              <a:spcBef>
                <a:spcPts val="0"/>
              </a:spcBef>
              <a:spcAft>
                <a:spcPts val="0"/>
              </a:spcAft>
              <a:buNone/>
            </a:pPr>
            <a:r>
              <a:t/>
            </a:r>
            <a:endParaRPr sz="1200">
              <a:solidFill>
                <a:schemeClr val="dk1"/>
              </a:solidFill>
              <a:latin typeface="Albert Sans"/>
              <a:ea typeface="Albert Sans"/>
              <a:cs typeface="Albert Sans"/>
              <a:sym typeface="Albert Sans"/>
            </a:endParaRPr>
          </a:p>
        </p:txBody>
      </p:sp>
      <p:pic>
        <p:nvPicPr>
          <p:cNvPr id="260" name="Google Shape;260;p41"/>
          <p:cNvPicPr preferRelativeResize="0"/>
          <p:nvPr/>
        </p:nvPicPr>
        <p:blipFill>
          <a:blip r:embed="rId3">
            <a:alphaModFix/>
          </a:blip>
          <a:stretch>
            <a:fillRect/>
          </a:stretch>
        </p:blipFill>
        <p:spPr>
          <a:xfrm>
            <a:off x="1152870" y="2156295"/>
            <a:ext cx="5308225" cy="2252150"/>
          </a:xfrm>
          <a:prstGeom prst="rect">
            <a:avLst/>
          </a:prstGeom>
          <a:noFill/>
          <a:ln>
            <a:noFill/>
          </a:ln>
        </p:spPr>
      </p:pic>
      <p:sp>
        <p:nvSpPr>
          <p:cNvPr id="261" name="Google Shape;261;p41"/>
          <p:cNvSpPr txBox="1"/>
          <p:nvPr/>
        </p:nvSpPr>
        <p:spPr>
          <a:xfrm>
            <a:off x="6751225" y="2156300"/>
            <a:ext cx="1800300" cy="16851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lbert Sans"/>
                <a:ea typeface="Albert Sans"/>
                <a:cs typeface="Albert Sans"/>
                <a:sym typeface="Albert Sans"/>
              </a:rPr>
              <a:t>ΑΝΑΓΝΩΡΙΣΗ:</a:t>
            </a:r>
            <a:endParaRPr b="1"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lnSpc>
                <a:spcPct val="115000"/>
              </a:lnSpc>
              <a:spcBef>
                <a:spcPts val="0"/>
              </a:spcBef>
              <a:spcAft>
                <a:spcPts val="0"/>
              </a:spcAft>
              <a:buNone/>
            </a:pPr>
            <a:r>
              <a:rPr i="1" lang="en" sz="1200">
                <a:solidFill>
                  <a:schemeClr val="dk1"/>
                </a:solidFill>
                <a:latin typeface="Albert Sans"/>
                <a:ea typeface="Albert Sans"/>
                <a:cs typeface="Albert Sans"/>
                <a:sym typeface="Albert Sans"/>
              </a:rPr>
              <a:t>1)Χαρούμενου χρήστη</a:t>
            </a:r>
            <a:endParaRPr i="1" sz="1200">
              <a:solidFill>
                <a:schemeClr val="dk1"/>
              </a:solidFill>
              <a:latin typeface="Albert Sans"/>
              <a:ea typeface="Albert Sans"/>
              <a:cs typeface="Albert Sans"/>
              <a:sym typeface="Albert Sans"/>
            </a:endParaRPr>
          </a:p>
          <a:p>
            <a:pPr indent="0" lvl="0" marL="0" rtl="0" algn="l">
              <a:lnSpc>
                <a:spcPct val="115000"/>
              </a:lnSpc>
              <a:spcBef>
                <a:spcPts val="0"/>
              </a:spcBef>
              <a:spcAft>
                <a:spcPts val="0"/>
              </a:spcAft>
              <a:buNone/>
            </a:pPr>
            <a:r>
              <a:rPr i="1" lang="en" sz="1200">
                <a:solidFill>
                  <a:schemeClr val="dk1"/>
                </a:solidFill>
                <a:latin typeface="Albert Sans"/>
                <a:ea typeface="Albert Sans"/>
                <a:cs typeface="Albert Sans"/>
                <a:sym typeface="Albert Sans"/>
              </a:rPr>
              <a:t>2)στεναχωρημένου χρήστη</a:t>
            </a:r>
            <a:endParaRPr i="1" sz="1200">
              <a:solidFill>
                <a:schemeClr val="dk1"/>
              </a:solidFill>
              <a:latin typeface="Albert Sans"/>
              <a:ea typeface="Albert Sans"/>
              <a:cs typeface="Albert Sans"/>
              <a:sym typeface="Albert Sans"/>
            </a:endParaRPr>
          </a:p>
          <a:p>
            <a:pPr indent="0" lvl="0" marL="0" rtl="0" algn="l">
              <a:lnSpc>
                <a:spcPct val="115000"/>
              </a:lnSpc>
              <a:spcBef>
                <a:spcPts val="0"/>
              </a:spcBef>
              <a:spcAft>
                <a:spcPts val="0"/>
              </a:spcAft>
              <a:buNone/>
            </a:pPr>
            <a:r>
              <a:rPr i="1" lang="en" sz="1200">
                <a:solidFill>
                  <a:schemeClr val="dk1"/>
                </a:solidFill>
                <a:latin typeface="Albert Sans"/>
                <a:ea typeface="Albert Sans"/>
                <a:cs typeface="Albert Sans"/>
                <a:sym typeface="Albert Sans"/>
              </a:rPr>
              <a:t> 3)γενική δυσαρέσκεια</a:t>
            </a:r>
            <a:endParaRPr i="1" sz="1200">
              <a:solidFill>
                <a:schemeClr val="dk1"/>
              </a:solidFill>
              <a:latin typeface="Albert Sans"/>
              <a:ea typeface="Albert Sans"/>
              <a:cs typeface="Albert Sans"/>
              <a:sym typeface="Albert Sans"/>
            </a:endParaRPr>
          </a:p>
          <a:p>
            <a:pPr indent="0" lvl="0" marL="0" rtl="0" algn="l">
              <a:lnSpc>
                <a:spcPct val="115000"/>
              </a:lnSpc>
              <a:spcBef>
                <a:spcPts val="0"/>
              </a:spcBef>
              <a:spcAft>
                <a:spcPts val="0"/>
              </a:spcAft>
              <a:buNone/>
            </a:pPr>
            <a:r>
              <a:rPr i="1" lang="en" sz="1200">
                <a:solidFill>
                  <a:schemeClr val="dk1"/>
                </a:solidFill>
                <a:latin typeface="Albert Sans"/>
                <a:ea typeface="Albert Sans"/>
                <a:cs typeface="Albert Sans"/>
                <a:sym typeface="Albert Sans"/>
              </a:rPr>
              <a:t>4)ουδέτερο συναίσθημα</a:t>
            </a:r>
            <a:r>
              <a:rPr lang="en" sz="1200">
                <a:solidFill>
                  <a:schemeClr val="dk1"/>
                </a:solidFill>
                <a:latin typeface="Albert Sans"/>
                <a:ea typeface="Albert Sans"/>
                <a:cs typeface="Albert Sans"/>
                <a:sym typeface="Albert Sans"/>
              </a:rPr>
              <a:t> </a:t>
            </a:r>
            <a:endParaRPr sz="1200">
              <a:solidFill>
                <a:schemeClr val="dk1"/>
              </a:solidFill>
              <a:latin typeface="Albert Sans"/>
              <a:ea typeface="Albert Sans"/>
              <a:cs typeface="Albert Sans"/>
              <a:sym typeface="Albert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nvSpPr>
        <p:spPr>
          <a:xfrm>
            <a:off x="3072000" y="544300"/>
            <a:ext cx="3000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dk1"/>
                </a:solidFill>
                <a:latin typeface="Times New Roman"/>
                <a:ea typeface="Times New Roman"/>
                <a:cs typeface="Times New Roman"/>
                <a:sym typeface="Times New Roman"/>
              </a:rPr>
              <a:t>Sentiment Analysis</a:t>
            </a:r>
            <a:endParaRPr/>
          </a:p>
        </p:txBody>
      </p:sp>
      <p:sp>
        <p:nvSpPr>
          <p:cNvPr id="267" name="Google Shape;267;p42"/>
          <p:cNvSpPr txBox="1"/>
          <p:nvPr/>
        </p:nvSpPr>
        <p:spPr>
          <a:xfrm>
            <a:off x="983900" y="1235125"/>
            <a:ext cx="68349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latin typeface="Albert Sans"/>
                <a:ea typeface="Albert Sans"/>
                <a:cs typeface="Albert Sans"/>
                <a:sym typeface="Albert Sans"/>
              </a:rPr>
              <a:t>Σε περίπτωση που ο χρήστης είναι εκνευρισμένος με την εξυπηρέτηση ή θέλει να μιλήσει με εκπρόσωπο το ChatBot παρέχει τη δυνατότητα να συνδέσει τον χρήστη με εκπρόσωπο </a:t>
            </a:r>
            <a:endParaRPr/>
          </a:p>
        </p:txBody>
      </p:sp>
      <p:pic>
        <p:nvPicPr>
          <p:cNvPr id="268" name="Google Shape;268;p42"/>
          <p:cNvPicPr preferRelativeResize="0"/>
          <p:nvPr/>
        </p:nvPicPr>
        <p:blipFill>
          <a:blip r:embed="rId3">
            <a:alphaModFix/>
          </a:blip>
          <a:stretch>
            <a:fillRect/>
          </a:stretch>
        </p:blipFill>
        <p:spPr>
          <a:xfrm>
            <a:off x="1058050" y="2035825"/>
            <a:ext cx="7027899" cy="12798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nvSpPr>
        <p:spPr>
          <a:xfrm>
            <a:off x="2951700" y="665725"/>
            <a:ext cx="3643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dk1"/>
                </a:solidFill>
                <a:latin typeface="Times New Roman"/>
                <a:ea typeface="Times New Roman"/>
                <a:cs typeface="Times New Roman"/>
                <a:sym typeface="Times New Roman"/>
              </a:rPr>
              <a:t>Τεχνολογίες &amp; εργαλεία</a:t>
            </a:r>
            <a:endParaRPr/>
          </a:p>
        </p:txBody>
      </p:sp>
      <p:sp>
        <p:nvSpPr>
          <p:cNvPr id="274" name="Google Shape;274;p43"/>
          <p:cNvSpPr txBox="1"/>
          <p:nvPr/>
        </p:nvSpPr>
        <p:spPr>
          <a:xfrm>
            <a:off x="983900" y="1235125"/>
            <a:ext cx="6834900" cy="34170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b="1" lang="en">
                <a:latin typeface="Times New Roman"/>
                <a:ea typeface="Times New Roman"/>
                <a:cs typeface="Times New Roman"/>
                <a:sym typeface="Times New Roman"/>
              </a:rPr>
              <a:t>Για τη δημιουργία του ChatBot χρησιμοποιήθηκε:</a:t>
            </a:r>
            <a:endParaRPr b="1">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Το RASA ένα </a:t>
            </a:r>
            <a:r>
              <a:rPr lang="en">
                <a:latin typeface="Times New Roman"/>
                <a:ea typeface="Times New Roman"/>
                <a:cs typeface="Times New Roman"/>
                <a:sym typeface="Times New Roman"/>
              </a:rPr>
              <a:t>ισχυρό framework για ανάπτυξη conversational AI με NLU, Dialogue Management &amp; Actions.</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ΟpenWeather API που παρέχει real-time δεδομένα για τον έλεγχο του καιρού και πιθανών </a:t>
            </a:r>
            <a:r>
              <a:rPr lang="en">
                <a:latin typeface="Times New Roman"/>
                <a:ea typeface="Times New Roman"/>
                <a:cs typeface="Times New Roman"/>
                <a:sym typeface="Times New Roman"/>
              </a:rPr>
              <a:t>καθυστερήσεων</a:t>
            </a:r>
            <a:r>
              <a:rPr lang="en">
                <a:latin typeface="Times New Roman"/>
                <a:ea typeface="Times New Roman"/>
                <a:cs typeface="Times New Roman"/>
                <a:sym typeface="Times New Roman"/>
              </a:rPr>
              <a:t> στις αποστολές</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Language Detection Library: Εφαρμογή αλγορίθμων ανίχνευσης γλώσσας για την αυτόματη προσαρμογή των απαντήσεων του bot.</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NLU για την κατηγοριοποίηση των συναισθημάτων </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VScode ως κύριο εργαλείο για την ανάπτυξη του κώδικα και του training του chatbot.</a:t>
            </a:r>
            <a:endParaRPr>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nvSpPr>
        <p:spPr>
          <a:xfrm>
            <a:off x="3883300" y="602925"/>
            <a:ext cx="1789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u="sng">
                <a:latin typeface="Times New Roman"/>
                <a:ea typeface="Times New Roman"/>
                <a:cs typeface="Times New Roman"/>
                <a:sym typeface="Times New Roman"/>
              </a:rPr>
              <a:t>Προκλήσεις </a:t>
            </a:r>
            <a:endParaRPr b="1" sz="2100" u="sng">
              <a:latin typeface="Times New Roman"/>
              <a:ea typeface="Times New Roman"/>
              <a:cs typeface="Times New Roman"/>
              <a:sym typeface="Times New Roman"/>
            </a:endParaRPr>
          </a:p>
        </p:txBody>
      </p:sp>
      <p:sp>
        <p:nvSpPr>
          <p:cNvPr id="280" name="Google Shape;280;p44"/>
          <p:cNvSpPr txBox="1"/>
          <p:nvPr/>
        </p:nvSpPr>
        <p:spPr>
          <a:xfrm>
            <a:off x="1036250" y="1235125"/>
            <a:ext cx="6834900" cy="36219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Η εύρεση και η διαχείριση δωρεάν API (π.χ. για tracking παραγγελιών) ήταν πρόκληση λόγω περιορισμών χρήσης. Έγινε επιλογή του OpenWeather API για αξιόπιστα δεδομένα καιρού, αλλά θα ήταν ωφέλιμη η ενσωμάτωση επιπλέον υπηρεσιών.</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Η διαχείριση της πολυγλωσσικής υποστήριξης χρειάζεται βελτίωση καθώς η αυτόματη ανίχνευση γλώσσας μέσω langdetect δεν ήταν ακριβής σε αρκετές περιπτώσεις.</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Η υλοποίηση rules και stories για τη σωστή απόκριση του chatbot σε συναισθήματα απαιτούσε προσεκτική εκπαίδευση.</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Tο action server (rasa run actions) παρουσίαζε συχνά conflicts σε θύρες (port 5055), απαιτώντας επανεκκίνηση.</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Προστέθηκαν fallback μηνύματα για περιπτώσεις αποτυχίας επικοινωνίας με τον action server.</a:t>
            </a:r>
            <a:endParaRPr>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nvSpPr>
        <p:spPr>
          <a:xfrm>
            <a:off x="3119200" y="665700"/>
            <a:ext cx="2983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u="sng">
                <a:latin typeface="Times New Roman"/>
                <a:ea typeface="Times New Roman"/>
                <a:cs typeface="Times New Roman"/>
                <a:sym typeface="Times New Roman"/>
              </a:rPr>
              <a:t>Μελλοντική Ανάπτυξη</a:t>
            </a:r>
            <a:endParaRPr b="1" sz="2100" u="sng">
              <a:latin typeface="Times New Roman"/>
              <a:ea typeface="Times New Roman"/>
              <a:cs typeface="Times New Roman"/>
              <a:sym typeface="Times New Roman"/>
            </a:endParaRPr>
          </a:p>
        </p:txBody>
      </p:sp>
      <p:sp>
        <p:nvSpPr>
          <p:cNvPr id="286" name="Google Shape;286;p45"/>
          <p:cNvSpPr txBox="1"/>
          <p:nvPr/>
        </p:nvSpPr>
        <p:spPr>
          <a:xfrm>
            <a:off x="1193350" y="1329325"/>
            <a:ext cx="6834900" cy="30324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SzPts val="1400"/>
              <a:buFont typeface="Times New Roman"/>
              <a:buChar char="●"/>
            </a:pPr>
            <a:r>
              <a:rPr b="1" lang="en">
                <a:latin typeface="Times New Roman"/>
                <a:ea typeface="Times New Roman"/>
                <a:cs typeface="Times New Roman"/>
                <a:sym typeface="Times New Roman"/>
              </a:rPr>
              <a:t>Επέκταση Tracking Παραγγελιών με API →</a:t>
            </a:r>
            <a:r>
              <a:rPr lang="en" sz="1600">
                <a:latin typeface="Times New Roman"/>
                <a:ea typeface="Times New Roman"/>
                <a:cs typeface="Times New Roman"/>
                <a:sym typeface="Times New Roman"/>
              </a:rPr>
              <a:t> </a:t>
            </a:r>
            <a:r>
              <a:rPr lang="en">
                <a:latin typeface="Times New Roman"/>
                <a:ea typeface="Times New Roman"/>
                <a:cs typeface="Times New Roman"/>
                <a:sym typeface="Times New Roman"/>
              </a:rPr>
              <a:t>Ενσωμάτωση API από υπηρεσίες όπως DHL, UPS, ή FedEx για πραγματικό tracking αποστολών και ανάπτυξη εσωτερικής mock database για αποθήκευση στοιχείων παραγγελίας και προσωρινό tracking.</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lang="en">
                <a:latin typeface="Times New Roman"/>
                <a:ea typeface="Times New Roman"/>
                <a:cs typeface="Times New Roman"/>
                <a:sym typeface="Times New Roman"/>
              </a:rPr>
              <a:t>Βελτίωση Πολυγλωσσικής Υποστήριξης  → </a:t>
            </a:r>
            <a:r>
              <a:rPr lang="en">
                <a:latin typeface="Times New Roman"/>
                <a:ea typeface="Times New Roman"/>
                <a:cs typeface="Times New Roman"/>
                <a:sym typeface="Times New Roman"/>
              </a:rPr>
              <a:t>Αντικατάσταση langdetect με προηγμένο NLP model </a:t>
            </a:r>
            <a:r>
              <a:rPr i="1" lang="en">
                <a:latin typeface="Times New Roman"/>
                <a:ea typeface="Times New Roman"/>
                <a:cs typeface="Times New Roman"/>
                <a:sym typeface="Times New Roman"/>
              </a:rPr>
              <a:t>(fasttext)</a:t>
            </a:r>
            <a:endParaRPr i="1">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lang="en">
                <a:latin typeface="Times New Roman"/>
                <a:ea typeface="Times New Roman"/>
                <a:cs typeface="Times New Roman"/>
                <a:sym typeface="Times New Roman"/>
              </a:rPr>
              <a:t>Εξέλιξη Sentiment Analysis με ML → </a:t>
            </a:r>
            <a:r>
              <a:rPr lang="en">
                <a:latin typeface="Times New Roman"/>
                <a:ea typeface="Times New Roman"/>
                <a:cs typeface="Times New Roman"/>
                <a:sym typeface="Times New Roman"/>
              </a:rPr>
              <a:t>Αντικατάσταση του VADER με μοντέλο μηχανικής μάθησης (BERT for sentiment analysis).</a:t>
            </a:r>
            <a:endParaRPr b="1">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46"/>
          <p:cNvPicPr preferRelativeResize="0"/>
          <p:nvPr/>
        </p:nvPicPr>
        <p:blipFill>
          <a:blip r:embed="rId3">
            <a:alphaModFix/>
          </a:blip>
          <a:stretch>
            <a:fillRect/>
          </a:stretch>
        </p:blipFill>
        <p:spPr>
          <a:xfrm>
            <a:off x="0" y="1451825"/>
            <a:ext cx="9144000" cy="253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4022700" y="427375"/>
            <a:ext cx="2048100" cy="548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Times New Roman"/>
                <a:ea typeface="Times New Roman"/>
                <a:cs typeface="Times New Roman"/>
                <a:sym typeface="Times New Roman"/>
              </a:rPr>
              <a:t>Περιεχόμενα</a:t>
            </a:r>
            <a:endParaRPr b="1" u="sng">
              <a:latin typeface="Times New Roman"/>
              <a:ea typeface="Times New Roman"/>
              <a:cs typeface="Times New Roman"/>
              <a:sym typeface="Times New Roman"/>
            </a:endParaRPr>
          </a:p>
        </p:txBody>
      </p:sp>
      <p:sp>
        <p:nvSpPr>
          <p:cNvPr id="198" name="Google Shape;198;p33"/>
          <p:cNvSpPr txBox="1"/>
          <p:nvPr/>
        </p:nvSpPr>
        <p:spPr>
          <a:xfrm>
            <a:off x="1178450" y="1219500"/>
            <a:ext cx="4751700" cy="3225000"/>
          </a:xfrm>
          <a:prstGeom prst="rect">
            <a:avLst/>
          </a:prstGeom>
          <a:noFill/>
          <a:ln>
            <a:noFill/>
          </a:ln>
        </p:spPr>
        <p:txBody>
          <a:bodyPr anchorCtr="0" anchor="t" bIns="91425" lIns="91425" spcFirstLastPara="1" rIns="0" wrap="square" tIns="91425">
            <a:noAutofit/>
          </a:bodyPr>
          <a:lstStyle/>
          <a:p>
            <a:pPr indent="-317500" lvl="0" marL="457200" rtl="0" algn="l">
              <a:lnSpc>
                <a:spcPct val="150000"/>
              </a:lnSpc>
              <a:spcBef>
                <a:spcPts val="0"/>
              </a:spcBef>
              <a:spcAft>
                <a:spcPts val="0"/>
              </a:spcAft>
              <a:buClr>
                <a:schemeClr val="dk1"/>
              </a:buClr>
              <a:buSzPts val="1400"/>
              <a:buFont typeface="Times New Roman"/>
              <a:buAutoNum type="arabicPeriod"/>
            </a:pPr>
            <a:r>
              <a:rPr b="1" lang="en">
                <a:solidFill>
                  <a:schemeClr val="dk1"/>
                </a:solidFill>
                <a:latin typeface="Times New Roman"/>
                <a:ea typeface="Times New Roman"/>
                <a:cs typeface="Times New Roman"/>
                <a:sym typeface="Times New Roman"/>
              </a:rPr>
              <a:t>Εισαγωγή</a:t>
            </a:r>
            <a:endParaRPr b="1">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AutoNum type="arabicPeriod"/>
            </a:pPr>
            <a:r>
              <a:rPr b="1" lang="en">
                <a:solidFill>
                  <a:schemeClr val="dk1"/>
                </a:solidFill>
                <a:latin typeface="Times New Roman"/>
                <a:ea typeface="Times New Roman"/>
                <a:cs typeface="Times New Roman"/>
                <a:sym typeface="Times New Roman"/>
              </a:rPr>
              <a:t>Λειτουργικότητες &amp; Σενάρια Χρήσης</a:t>
            </a:r>
            <a:endParaRPr b="1">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
                <a:solidFill>
                  <a:schemeClr val="dk1"/>
                </a:solidFill>
                <a:latin typeface="Times New Roman"/>
                <a:ea typeface="Times New Roman"/>
                <a:cs typeface="Times New Roman"/>
                <a:sym typeface="Times New Roman"/>
              </a:rPr>
              <a:t>2.1 Διαχείριση παραγγελιών</a:t>
            </a:r>
            <a:endParaRPr b="1">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
                <a:solidFill>
                  <a:schemeClr val="dk1"/>
                </a:solidFill>
                <a:latin typeface="Times New Roman"/>
                <a:ea typeface="Times New Roman"/>
                <a:cs typeface="Times New Roman"/>
                <a:sym typeface="Times New Roman"/>
              </a:rPr>
              <a:t>2.2 Πληροφορίες και FAQ</a:t>
            </a:r>
            <a:endParaRPr b="1">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
                <a:solidFill>
                  <a:schemeClr val="dk1"/>
                </a:solidFill>
                <a:latin typeface="Times New Roman"/>
                <a:ea typeface="Times New Roman"/>
                <a:cs typeface="Times New Roman"/>
                <a:sym typeface="Times New Roman"/>
              </a:rPr>
              <a:t>2.3 Real-world API Integration</a:t>
            </a:r>
            <a:endParaRPr b="1">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
                <a:solidFill>
                  <a:schemeClr val="dk1"/>
                </a:solidFill>
                <a:latin typeface="Times New Roman"/>
                <a:ea typeface="Times New Roman"/>
                <a:cs typeface="Times New Roman"/>
                <a:sym typeface="Times New Roman"/>
              </a:rPr>
              <a:t>2.4 Sentiment Analysis</a:t>
            </a:r>
            <a:endParaRPr b="1">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AutoNum type="arabicPeriod"/>
            </a:pPr>
            <a:r>
              <a:rPr b="1" lang="en">
                <a:solidFill>
                  <a:schemeClr val="dk1"/>
                </a:solidFill>
                <a:latin typeface="Times New Roman"/>
                <a:ea typeface="Times New Roman"/>
                <a:cs typeface="Times New Roman"/>
                <a:sym typeface="Times New Roman"/>
              </a:rPr>
              <a:t>Τεχνολογίες &amp; Εργαλεία</a:t>
            </a:r>
            <a:endParaRPr b="1">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AutoNum type="arabicPeriod"/>
            </a:pPr>
            <a:r>
              <a:rPr b="1" lang="en">
                <a:solidFill>
                  <a:schemeClr val="dk1"/>
                </a:solidFill>
                <a:latin typeface="Times New Roman"/>
                <a:ea typeface="Times New Roman"/>
                <a:cs typeface="Times New Roman"/>
                <a:sym typeface="Times New Roman"/>
              </a:rPr>
              <a:t>Προκλήσεις</a:t>
            </a:r>
            <a:endParaRPr b="1">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AutoNum type="arabicPeriod"/>
            </a:pPr>
            <a:r>
              <a:rPr b="1" lang="en">
                <a:solidFill>
                  <a:schemeClr val="dk1"/>
                </a:solidFill>
                <a:latin typeface="Times New Roman"/>
                <a:ea typeface="Times New Roman"/>
                <a:cs typeface="Times New Roman"/>
                <a:sym typeface="Times New Roman"/>
              </a:rPr>
              <a:t>Μελλοντική Ανάπτυξη</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p:txBody>
      </p:sp>
      <p:pic>
        <p:nvPicPr>
          <p:cNvPr id="199" name="Google Shape;199;p33"/>
          <p:cNvPicPr preferRelativeResize="0"/>
          <p:nvPr/>
        </p:nvPicPr>
        <p:blipFill>
          <a:blip r:embed="rId3">
            <a:alphaModFix/>
          </a:blip>
          <a:stretch>
            <a:fillRect/>
          </a:stretch>
        </p:blipFill>
        <p:spPr>
          <a:xfrm>
            <a:off x="6996700" y="3458525"/>
            <a:ext cx="1681974" cy="129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idx="2" type="title"/>
          </p:nvPr>
        </p:nvSpPr>
        <p:spPr>
          <a:xfrm>
            <a:off x="715050" y="440775"/>
            <a:ext cx="77139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Alexandria"/>
                <a:ea typeface="Alexandria"/>
                <a:cs typeface="Alexandria"/>
                <a:sym typeface="Alexandria"/>
              </a:rPr>
              <a:t>Εισαγωγή</a:t>
            </a:r>
            <a:endParaRPr b="1" sz="2600">
              <a:latin typeface="Alexandria"/>
              <a:ea typeface="Alexandria"/>
              <a:cs typeface="Alexandria"/>
              <a:sym typeface="Alexandria"/>
            </a:endParaRPr>
          </a:p>
        </p:txBody>
      </p:sp>
      <p:sp>
        <p:nvSpPr>
          <p:cNvPr id="205" name="Google Shape;205;p34"/>
          <p:cNvSpPr txBox="1"/>
          <p:nvPr/>
        </p:nvSpPr>
        <p:spPr>
          <a:xfrm>
            <a:off x="1214125" y="989475"/>
            <a:ext cx="6896700" cy="39867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Times New Roman"/>
              <a:buChar char="●"/>
            </a:pPr>
            <a:r>
              <a:rPr lang="en" sz="1300">
                <a:latin typeface="Times New Roman"/>
                <a:ea typeface="Times New Roman"/>
                <a:cs typeface="Times New Roman"/>
                <a:sym typeface="Times New Roman"/>
              </a:rPr>
              <a:t>Στη σύγχρονη εποχή, οι επιχειρήσεις χρειάζονται γρήγορες και αποδοτικές λύσεις εξυπηρέτησης πελατών. Το chatbot είναι ένας έξυπνος εικονικός βοηθός, σχεδιασμένος για να απαντά σε ερωτήσεις χρηστών, να παρέχει πληροφορίες για παραγγελίες, να ανιχνεύει συναισθήματα και να προσαρμόζει τις απαντήσεις του αντίστοιχα με τις ανάγκες του πελάτη. Χρησιμοποιεί τεχνητή νοημοσύνη, NLP και εξωτερικά APIs για να προσφέρει μια φιλική και χρήσιμη εμπειρία συνομιλίας.</a:t>
            </a:r>
            <a:endParaRPr sz="1300">
              <a:latin typeface="Times New Roman"/>
              <a:ea typeface="Times New Roman"/>
              <a:cs typeface="Times New Roman"/>
              <a:sym typeface="Times New Roman"/>
            </a:endParaRPr>
          </a:p>
          <a:p>
            <a:pPr indent="0" lvl="0" marL="457200" rtl="0" algn="just">
              <a:spcBef>
                <a:spcPts val="0"/>
              </a:spcBef>
              <a:spcAft>
                <a:spcPts val="0"/>
              </a:spcAft>
              <a:buNone/>
            </a:pPr>
            <a:r>
              <a:t/>
            </a:r>
            <a:endParaRPr sz="1300">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lang="en" sz="1300">
                <a:latin typeface="Times New Roman"/>
                <a:ea typeface="Times New Roman"/>
                <a:cs typeface="Times New Roman"/>
                <a:sym typeface="Times New Roman"/>
              </a:rPr>
              <a:t>Στόχος της παρούσας εργασίας είναι η δημιουργία ενός Multilingual Customer Service Bot  στα Ελληνικά και Αγγλικά σχεδιασμένο για την αυτόματη εξυπηρέτηση πελατών. Οι χρήστες με το Bot μπορούν:</a:t>
            </a:r>
            <a:endParaRPr sz="1300">
              <a:latin typeface="Times New Roman"/>
              <a:ea typeface="Times New Roman"/>
              <a:cs typeface="Times New Roman"/>
              <a:sym typeface="Times New Roman"/>
            </a:endParaRPr>
          </a:p>
          <a:p>
            <a:pPr indent="0" lvl="0" marL="457200" rtl="0" algn="just">
              <a:spcBef>
                <a:spcPts val="0"/>
              </a:spcBef>
              <a:spcAft>
                <a:spcPts val="0"/>
              </a:spcAft>
              <a:buNone/>
            </a:pPr>
            <a:r>
              <a:t/>
            </a:r>
            <a:endParaRPr sz="1300">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AutoNum type="arabicPeriod"/>
            </a:pPr>
            <a:r>
              <a:rPr lang="en" sz="1300">
                <a:latin typeface="Times New Roman"/>
                <a:ea typeface="Times New Roman"/>
                <a:cs typeface="Times New Roman"/>
                <a:sym typeface="Times New Roman"/>
              </a:rPr>
              <a:t>Να ελέγξουν το status της παραγγελίας τους</a:t>
            </a:r>
            <a:endParaRPr sz="1300">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AutoNum type="arabicPeriod"/>
            </a:pPr>
            <a:r>
              <a:rPr lang="en" sz="1300">
                <a:latin typeface="Times New Roman"/>
                <a:ea typeface="Times New Roman"/>
                <a:cs typeface="Times New Roman"/>
                <a:sym typeface="Times New Roman"/>
              </a:rPr>
              <a:t>Να ακυρώσουν την παραγγελία τους</a:t>
            </a:r>
            <a:endParaRPr sz="1300">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AutoNum type="arabicPeriod"/>
            </a:pPr>
            <a:r>
              <a:rPr lang="en" sz="1300">
                <a:latin typeface="Times New Roman"/>
                <a:ea typeface="Times New Roman"/>
                <a:cs typeface="Times New Roman"/>
                <a:sym typeface="Times New Roman"/>
              </a:rPr>
              <a:t>Να πληροφορηθούν για προσφορές και το κόστος </a:t>
            </a:r>
            <a:r>
              <a:rPr lang="en" sz="1300">
                <a:latin typeface="Times New Roman"/>
                <a:ea typeface="Times New Roman"/>
                <a:cs typeface="Times New Roman"/>
                <a:sym typeface="Times New Roman"/>
              </a:rPr>
              <a:t>προϊόντων</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AutoNum type="arabicPeriod"/>
            </a:pPr>
            <a:r>
              <a:rPr lang="en" sz="1300">
                <a:latin typeface="Times New Roman"/>
                <a:ea typeface="Times New Roman"/>
                <a:cs typeface="Times New Roman"/>
                <a:sym typeface="Times New Roman"/>
              </a:rPr>
              <a:t>Να πληροφορηθούν για τρόπο πληρωμής και τις πολιτικες επιστροφής</a:t>
            </a:r>
            <a:endParaRPr sz="1300">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AutoNum type="arabicPeriod"/>
            </a:pPr>
            <a:r>
              <a:rPr lang="en" sz="1300">
                <a:latin typeface="Times New Roman"/>
                <a:ea typeface="Times New Roman"/>
                <a:cs typeface="Times New Roman"/>
                <a:sym typeface="Times New Roman"/>
              </a:rPr>
              <a:t>Να πληροφορηθούν για τις επιλογές αποστολής των </a:t>
            </a:r>
            <a:r>
              <a:rPr lang="en" sz="1300">
                <a:latin typeface="Times New Roman"/>
                <a:ea typeface="Times New Roman"/>
                <a:cs typeface="Times New Roman"/>
                <a:sym typeface="Times New Roman"/>
              </a:rPr>
              <a:t>προϊόντων</a:t>
            </a:r>
            <a:endParaRPr sz="1300">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AutoNum type="arabicPeriod"/>
            </a:pPr>
            <a:r>
              <a:rPr lang="en" sz="1300">
                <a:latin typeface="Times New Roman"/>
                <a:ea typeface="Times New Roman"/>
                <a:cs typeface="Times New Roman"/>
                <a:sym typeface="Times New Roman"/>
              </a:rPr>
              <a:t>Να ρωτήσουν για τον καιρό και να δουν αν θα επηρεαστεί η αποστολή τους λόγω κακοκαιρίας</a:t>
            </a:r>
            <a:endParaRPr sz="1300">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AutoNum type="arabicPeriod"/>
            </a:pPr>
            <a:r>
              <a:rPr lang="en" sz="1300">
                <a:latin typeface="Times New Roman"/>
                <a:ea typeface="Times New Roman"/>
                <a:cs typeface="Times New Roman"/>
                <a:sym typeface="Times New Roman"/>
              </a:rPr>
              <a:t>Μπορούν να συνδεθούν με εκπρόσωπο</a:t>
            </a:r>
            <a:endParaRPr sz="1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nvSpPr>
        <p:spPr>
          <a:xfrm>
            <a:off x="3072000" y="515925"/>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Alexandria"/>
                <a:ea typeface="Alexandria"/>
                <a:cs typeface="Alexandria"/>
                <a:sym typeface="Alexandria"/>
              </a:rPr>
              <a:t>Εισαγωγή</a:t>
            </a:r>
            <a:endParaRPr b="1"/>
          </a:p>
        </p:txBody>
      </p:sp>
      <p:sp>
        <p:nvSpPr>
          <p:cNvPr id="211" name="Google Shape;211;p35"/>
          <p:cNvSpPr txBox="1"/>
          <p:nvPr/>
        </p:nvSpPr>
        <p:spPr>
          <a:xfrm>
            <a:off x="1483050" y="1196550"/>
            <a:ext cx="6177900" cy="3386400"/>
          </a:xfrm>
          <a:prstGeom prst="rect">
            <a:avLst/>
          </a:prstGeom>
          <a:noFill/>
          <a:ln>
            <a:noFill/>
          </a:ln>
        </p:spPr>
        <p:txBody>
          <a:bodyPr anchorCtr="0" anchor="t" bIns="91425" lIns="91425" spcFirstLastPara="1" rIns="91425" wrap="square" tIns="91425">
            <a:spAutoFit/>
          </a:bodyPr>
          <a:lstStyle/>
          <a:p>
            <a:pPr indent="457200" lvl="0" marL="0" rtl="0" algn="just">
              <a:lnSpc>
                <a:spcPct val="150000"/>
              </a:lnSpc>
              <a:spcBef>
                <a:spcPts val="0"/>
              </a:spcBef>
              <a:spcAft>
                <a:spcPts val="0"/>
              </a:spcAft>
              <a:buNone/>
            </a:pPr>
            <a:r>
              <a:rPr lang="en" sz="1300">
                <a:latin typeface="Times New Roman"/>
                <a:ea typeface="Times New Roman"/>
                <a:cs typeface="Times New Roman"/>
                <a:sym typeface="Times New Roman"/>
              </a:rPr>
              <a:t>Το Chatbot έχει σχεδιαστεί προκειμένου να υλοποιεί τα ακόλουθα:</a:t>
            </a:r>
            <a:endParaRPr sz="1300">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b="1" sz="1300">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Καταλαβαίνει το συναίσθημα του χρήστη (χαρά, θυμός, δυσαρέσκεια, ουδέτερο) και απαντά ανάλογα με τρόπο που ταιριάζει στο συναίσθημα του χρήστη. (Sentiment Analysis)</a:t>
            </a:r>
            <a:endParaRPr sz="1300">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Εντοπίζει τη γλώσσα του χρήστη και απαντά στην ίδια γλώσσα</a:t>
            </a:r>
            <a:endParaRPr sz="1300">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Υποστηρίζει Ελληνικα και Αγγλικά</a:t>
            </a:r>
            <a:endParaRPr sz="1300">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 Παρέχει πληροφορίες για τον καιρό στην Αθήνα</a:t>
            </a:r>
            <a:endParaRPr sz="1300">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Δίνει τη δυνατότητα σύνδεσης με εκπρόσωπο</a:t>
            </a:r>
            <a:endParaRPr sz="1300">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Παρέχει κατάλληλα μηνύματα σε περίπτωση αποτυχημένων ενεργειών</a:t>
            </a:r>
            <a:endParaRPr sz="1300">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Καθοδηγεί τον χρήστη για να ακυρώσει την παραγγελία του</a:t>
            </a:r>
            <a:endParaRPr sz="13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idx="1" type="subTitle"/>
          </p:nvPr>
        </p:nvSpPr>
        <p:spPr>
          <a:xfrm>
            <a:off x="2614025" y="587875"/>
            <a:ext cx="4423800" cy="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Λειτουργικοτητες &amp;</a:t>
            </a:r>
            <a:r>
              <a:rPr b="1" lang="en" sz="2000">
                <a:latin typeface="Times New Roman"/>
                <a:ea typeface="Times New Roman"/>
                <a:cs typeface="Times New Roman"/>
                <a:sym typeface="Times New Roman"/>
              </a:rPr>
              <a:t> σενάρια χρήσης </a:t>
            </a:r>
            <a:endParaRPr b="1" sz="2000">
              <a:latin typeface="Times New Roman"/>
              <a:ea typeface="Times New Roman"/>
              <a:cs typeface="Times New Roman"/>
              <a:sym typeface="Times New Roman"/>
            </a:endParaRPr>
          </a:p>
        </p:txBody>
      </p:sp>
      <p:sp>
        <p:nvSpPr>
          <p:cNvPr id="217" name="Google Shape;217;p36"/>
          <p:cNvSpPr txBox="1"/>
          <p:nvPr/>
        </p:nvSpPr>
        <p:spPr>
          <a:xfrm>
            <a:off x="1525325" y="3078225"/>
            <a:ext cx="6330000" cy="9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Ο χρήστης ρωτάει το ChatBot: ‘Θέλω να δω την κατάσταση της παραγγελίας μου’,  ‘Έχει φτάσει η παραγγελία μου;’ και το chatbot του απαντά “Έλεγξε το status της παραγγελίας σου στο σύστημα!”</a:t>
            </a:r>
            <a:endParaRPr sz="1200">
              <a:solidFill>
                <a:schemeClr val="dk1"/>
              </a:solidFill>
              <a:latin typeface="Times New Roman"/>
              <a:ea typeface="Times New Roman"/>
              <a:cs typeface="Times New Roman"/>
              <a:sym typeface="Times New Roman"/>
            </a:endParaRPr>
          </a:p>
        </p:txBody>
      </p:sp>
      <p:pic>
        <p:nvPicPr>
          <p:cNvPr id="218" name="Google Shape;218;p36"/>
          <p:cNvPicPr preferRelativeResize="0"/>
          <p:nvPr/>
        </p:nvPicPr>
        <p:blipFill>
          <a:blip r:embed="rId3">
            <a:alphaModFix/>
          </a:blip>
          <a:stretch>
            <a:fillRect/>
          </a:stretch>
        </p:blipFill>
        <p:spPr>
          <a:xfrm>
            <a:off x="2111375" y="1795538"/>
            <a:ext cx="4921250" cy="1124325"/>
          </a:xfrm>
          <a:prstGeom prst="rect">
            <a:avLst/>
          </a:prstGeom>
          <a:noFill/>
          <a:ln>
            <a:noFill/>
          </a:ln>
        </p:spPr>
      </p:pic>
      <p:sp>
        <p:nvSpPr>
          <p:cNvPr id="219" name="Google Shape;219;p36"/>
          <p:cNvSpPr txBox="1"/>
          <p:nvPr/>
        </p:nvSpPr>
        <p:spPr>
          <a:xfrm>
            <a:off x="2793750" y="1169838"/>
            <a:ext cx="355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ΕΛΕΓΧΟΣ ΚΑΤΑΣΤΑΣΗΣ ΠΑΡΑΓΓΕΛΙΑΣ</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idx="1" type="subTitle"/>
          </p:nvPr>
        </p:nvSpPr>
        <p:spPr>
          <a:xfrm>
            <a:off x="2614025" y="587875"/>
            <a:ext cx="4423800" cy="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Λειτουργικότητες &amp; σενάρια χρήσης </a:t>
            </a:r>
            <a:endParaRPr b="1" sz="2000">
              <a:latin typeface="Times New Roman"/>
              <a:ea typeface="Times New Roman"/>
              <a:cs typeface="Times New Roman"/>
              <a:sym typeface="Times New Roman"/>
            </a:endParaRPr>
          </a:p>
        </p:txBody>
      </p:sp>
      <p:sp>
        <p:nvSpPr>
          <p:cNvPr id="225" name="Google Shape;225;p37"/>
          <p:cNvSpPr txBox="1"/>
          <p:nvPr/>
        </p:nvSpPr>
        <p:spPr>
          <a:xfrm>
            <a:off x="1373075" y="3157475"/>
            <a:ext cx="6905700" cy="1380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Ο χρήστης ρωτάει το ChatBot: “Θέλω να ακυρώσω την παραγγελία μου.” και το Chatbot απαντά </a:t>
            </a:r>
            <a:r>
              <a:rPr i="1" lang="en" sz="1200">
                <a:solidFill>
                  <a:schemeClr val="dk1"/>
                </a:solidFill>
                <a:latin typeface="Times New Roman"/>
                <a:ea typeface="Times New Roman"/>
                <a:cs typeface="Times New Roman"/>
                <a:sym typeface="Times New Roman"/>
              </a:rPr>
              <a:t>“Για να προχωρήσω στην ακύρωση, χρειάζομαι τον αριθμό παραγγελίας σου. Μπορείς να τον γράψεις εδώ;” </a:t>
            </a:r>
            <a:r>
              <a:rPr lang="en" sz="1200">
                <a:solidFill>
                  <a:schemeClr val="dk1"/>
                </a:solidFill>
                <a:latin typeface="Times New Roman"/>
                <a:ea typeface="Times New Roman"/>
                <a:cs typeface="Times New Roman"/>
                <a:sym typeface="Times New Roman"/>
              </a:rPr>
              <a:t>με αυτόν τον τρόπο καθοδηγεί τον χρήστη να συμπληρώσει τον αριθμό της παραγγελίας του, που έχω ορίσει να είναι από το 1-10. Αν ο αριθμός είναι έγκυρος τότε πραγματοποιείται η ακύρωση, διαφορετικά αν είναι άκυρος ο αριθμός (μεγαλύτερος του 10) τότε το </a:t>
            </a:r>
            <a:r>
              <a:rPr lang="en" sz="1200">
                <a:solidFill>
                  <a:schemeClr val="dk1"/>
                </a:solidFill>
                <a:latin typeface="Times New Roman"/>
                <a:ea typeface="Times New Roman"/>
                <a:cs typeface="Times New Roman"/>
                <a:sym typeface="Times New Roman"/>
              </a:rPr>
              <a:t>Chatbot</a:t>
            </a:r>
            <a:r>
              <a:rPr lang="en" sz="1200">
                <a:solidFill>
                  <a:schemeClr val="dk1"/>
                </a:solidFill>
                <a:latin typeface="Times New Roman"/>
                <a:ea typeface="Times New Roman"/>
                <a:cs typeface="Times New Roman"/>
                <a:sym typeface="Times New Roman"/>
              </a:rPr>
              <a:t> καθοδηγεί τον χρήστη να συμπληρώσει τον σωστό αριθμό παραγγελίας που είναι από το 1 εως το 10 </a:t>
            </a:r>
            <a:r>
              <a:rPr i="1" lang="en" sz="1200">
                <a:solidFill>
                  <a:schemeClr val="dk1"/>
                </a:solidFill>
                <a:latin typeface="Times New Roman"/>
                <a:ea typeface="Times New Roman"/>
                <a:cs typeface="Times New Roman"/>
                <a:sym typeface="Times New Roman"/>
              </a:rPr>
              <a:t>"Ο αριθμός πρέπει να είναι από 1 έως 10. Δοκίμασε ξανά.".</a:t>
            </a:r>
            <a:endParaRPr i="1" sz="1200">
              <a:solidFill>
                <a:schemeClr val="dk1"/>
              </a:solidFill>
              <a:latin typeface="Times New Roman"/>
              <a:ea typeface="Times New Roman"/>
              <a:cs typeface="Times New Roman"/>
              <a:sym typeface="Times New Roman"/>
            </a:endParaRPr>
          </a:p>
        </p:txBody>
      </p:sp>
      <p:pic>
        <p:nvPicPr>
          <p:cNvPr id="226" name="Google Shape;226;p37"/>
          <p:cNvPicPr preferRelativeResize="0"/>
          <p:nvPr/>
        </p:nvPicPr>
        <p:blipFill>
          <a:blip r:embed="rId3">
            <a:alphaModFix/>
          </a:blip>
          <a:stretch>
            <a:fillRect/>
          </a:stretch>
        </p:blipFill>
        <p:spPr>
          <a:xfrm>
            <a:off x="1491125" y="1734950"/>
            <a:ext cx="6558872" cy="1310313"/>
          </a:xfrm>
          <a:prstGeom prst="rect">
            <a:avLst/>
          </a:prstGeom>
          <a:noFill/>
          <a:ln>
            <a:noFill/>
          </a:ln>
        </p:spPr>
      </p:pic>
      <p:sp>
        <p:nvSpPr>
          <p:cNvPr id="227" name="Google Shape;227;p37"/>
          <p:cNvSpPr txBox="1"/>
          <p:nvPr/>
        </p:nvSpPr>
        <p:spPr>
          <a:xfrm>
            <a:off x="3428225" y="1161400"/>
            <a:ext cx="2450700" cy="4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ΑΚΥΡΩΣΗ ΠΑΡΑΓΓΕΛΙΑΣ</a:t>
            </a:r>
            <a:endParaRPr b="1" sz="1200">
              <a:solidFill>
                <a:schemeClr val="dk1"/>
              </a:solidFill>
              <a:latin typeface="Albert Sans"/>
              <a:ea typeface="Albert Sans"/>
              <a:cs typeface="Albert Sans"/>
              <a:sym typeface="Albert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idx="1" type="subTitle"/>
          </p:nvPr>
        </p:nvSpPr>
        <p:spPr>
          <a:xfrm>
            <a:off x="2614025" y="587875"/>
            <a:ext cx="4423800" cy="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Λειτουργικότητες &amp; σενάρια χρήσης </a:t>
            </a:r>
            <a:endParaRPr b="1" sz="2000">
              <a:latin typeface="Times New Roman"/>
              <a:ea typeface="Times New Roman"/>
              <a:cs typeface="Times New Roman"/>
              <a:sym typeface="Times New Roman"/>
            </a:endParaRPr>
          </a:p>
        </p:txBody>
      </p:sp>
      <p:sp>
        <p:nvSpPr>
          <p:cNvPr id="233" name="Google Shape;233;p38"/>
          <p:cNvSpPr txBox="1"/>
          <p:nvPr/>
        </p:nvSpPr>
        <p:spPr>
          <a:xfrm>
            <a:off x="1331050" y="3157475"/>
            <a:ext cx="6948300" cy="108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Ο χρήστης μπορεί να ρωτήσει το ChatBot και να μάθει ποιοι είναι οι διαθέσιμοι μέθοδοι αποστολής ή αν υπάρχει τρόπος για δωρεάν αποστολή. Το ChatBot παρέχει στο χρήστη όλες τις επιλογές στο χρήστη δίνοντάς του την ευκαιρία να επιλέξει τον τρόπο που τον εξυπηρετεί περισσότερο.</a:t>
            </a:r>
            <a:endParaRPr sz="1200">
              <a:solidFill>
                <a:schemeClr val="dk1"/>
              </a:solidFill>
              <a:latin typeface="Times New Roman"/>
              <a:ea typeface="Times New Roman"/>
              <a:cs typeface="Times New Roman"/>
              <a:sym typeface="Times New Roman"/>
            </a:endParaRPr>
          </a:p>
        </p:txBody>
      </p:sp>
      <p:sp>
        <p:nvSpPr>
          <p:cNvPr id="234" name="Google Shape;234;p38"/>
          <p:cNvSpPr txBox="1"/>
          <p:nvPr/>
        </p:nvSpPr>
        <p:spPr>
          <a:xfrm>
            <a:off x="3167850" y="1161413"/>
            <a:ext cx="2967900" cy="4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ΠΛΗΡΟΦΟΡΙΕΣ ΓΙΑ ΑΠΟΣΤΟΛΕΣ</a:t>
            </a:r>
            <a:endParaRPr b="1" sz="1200">
              <a:solidFill>
                <a:schemeClr val="dk1"/>
              </a:solidFill>
              <a:latin typeface="Albert Sans"/>
              <a:ea typeface="Albert Sans"/>
              <a:cs typeface="Albert Sans"/>
              <a:sym typeface="Albert Sans"/>
            </a:endParaRPr>
          </a:p>
        </p:txBody>
      </p:sp>
      <p:pic>
        <p:nvPicPr>
          <p:cNvPr id="235" name="Google Shape;235;p38"/>
          <p:cNvPicPr preferRelativeResize="0"/>
          <p:nvPr/>
        </p:nvPicPr>
        <p:blipFill>
          <a:blip r:embed="rId3">
            <a:alphaModFix/>
          </a:blip>
          <a:stretch>
            <a:fillRect/>
          </a:stretch>
        </p:blipFill>
        <p:spPr>
          <a:xfrm>
            <a:off x="1003075" y="1976200"/>
            <a:ext cx="3222975" cy="863300"/>
          </a:xfrm>
          <a:prstGeom prst="rect">
            <a:avLst/>
          </a:prstGeom>
          <a:noFill/>
          <a:ln>
            <a:noFill/>
          </a:ln>
        </p:spPr>
      </p:pic>
      <p:pic>
        <p:nvPicPr>
          <p:cNvPr id="236" name="Google Shape;236;p38"/>
          <p:cNvPicPr preferRelativeResize="0"/>
          <p:nvPr/>
        </p:nvPicPr>
        <p:blipFill>
          <a:blip r:embed="rId4">
            <a:alphaModFix/>
          </a:blip>
          <a:stretch>
            <a:fillRect/>
          </a:stretch>
        </p:blipFill>
        <p:spPr>
          <a:xfrm>
            <a:off x="4681100" y="1976202"/>
            <a:ext cx="3734207" cy="86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idx="1" type="subTitle"/>
          </p:nvPr>
        </p:nvSpPr>
        <p:spPr>
          <a:xfrm>
            <a:off x="3229150" y="612300"/>
            <a:ext cx="3027600" cy="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Πληροφορίες και FAQ </a:t>
            </a:r>
            <a:endParaRPr b="1" sz="2000">
              <a:latin typeface="Times New Roman"/>
              <a:ea typeface="Times New Roman"/>
              <a:cs typeface="Times New Roman"/>
              <a:sym typeface="Times New Roman"/>
            </a:endParaRPr>
          </a:p>
        </p:txBody>
      </p:sp>
      <p:sp>
        <p:nvSpPr>
          <p:cNvPr id="242" name="Google Shape;242;p39"/>
          <p:cNvSpPr txBox="1"/>
          <p:nvPr/>
        </p:nvSpPr>
        <p:spPr>
          <a:xfrm>
            <a:off x="1732900" y="1109100"/>
            <a:ext cx="6191100" cy="4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Τρόποι πληρωμής, πολιτική επιστροφών και ερωτήσεις για </a:t>
            </a:r>
            <a:r>
              <a:rPr b="1" lang="en" sz="1200">
                <a:solidFill>
                  <a:schemeClr val="dk1"/>
                </a:solidFill>
                <a:latin typeface="Albert Sans"/>
                <a:ea typeface="Albert Sans"/>
                <a:cs typeface="Albert Sans"/>
                <a:sym typeface="Albert Sans"/>
              </a:rPr>
              <a:t>προϊόντα &amp; </a:t>
            </a:r>
            <a:r>
              <a:rPr b="1" lang="en" sz="1200">
                <a:solidFill>
                  <a:schemeClr val="dk1"/>
                </a:solidFill>
                <a:latin typeface="Albert Sans"/>
                <a:ea typeface="Albert Sans"/>
                <a:cs typeface="Albert Sans"/>
                <a:sym typeface="Albert Sans"/>
              </a:rPr>
              <a:t>προσφορές </a:t>
            </a:r>
            <a:endParaRPr b="1" sz="1200">
              <a:solidFill>
                <a:schemeClr val="dk1"/>
              </a:solidFill>
              <a:latin typeface="Albert Sans"/>
              <a:ea typeface="Albert Sans"/>
              <a:cs typeface="Albert Sans"/>
              <a:sym typeface="Albert Sans"/>
            </a:endParaRPr>
          </a:p>
        </p:txBody>
      </p:sp>
      <p:pic>
        <p:nvPicPr>
          <p:cNvPr id="243" name="Google Shape;243;p39"/>
          <p:cNvPicPr preferRelativeResize="0"/>
          <p:nvPr/>
        </p:nvPicPr>
        <p:blipFill>
          <a:blip r:embed="rId3">
            <a:alphaModFix/>
          </a:blip>
          <a:stretch>
            <a:fillRect/>
          </a:stretch>
        </p:blipFill>
        <p:spPr>
          <a:xfrm>
            <a:off x="946150" y="1692075"/>
            <a:ext cx="3572125" cy="970725"/>
          </a:xfrm>
          <a:prstGeom prst="rect">
            <a:avLst/>
          </a:prstGeom>
          <a:noFill/>
          <a:ln>
            <a:noFill/>
          </a:ln>
        </p:spPr>
      </p:pic>
      <p:pic>
        <p:nvPicPr>
          <p:cNvPr id="244" name="Google Shape;244;p39"/>
          <p:cNvPicPr preferRelativeResize="0"/>
          <p:nvPr/>
        </p:nvPicPr>
        <p:blipFill>
          <a:blip r:embed="rId4">
            <a:alphaModFix/>
          </a:blip>
          <a:stretch>
            <a:fillRect/>
          </a:stretch>
        </p:blipFill>
        <p:spPr>
          <a:xfrm>
            <a:off x="836250" y="3627500"/>
            <a:ext cx="5672499" cy="353225"/>
          </a:xfrm>
          <a:prstGeom prst="rect">
            <a:avLst/>
          </a:prstGeom>
          <a:noFill/>
          <a:ln>
            <a:noFill/>
          </a:ln>
        </p:spPr>
      </p:pic>
      <p:pic>
        <p:nvPicPr>
          <p:cNvPr id="245" name="Google Shape;245;p39"/>
          <p:cNvPicPr preferRelativeResize="0"/>
          <p:nvPr/>
        </p:nvPicPr>
        <p:blipFill>
          <a:blip r:embed="rId5">
            <a:alphaModFix/>
          </a:blip>
          <a:stretch>
            <a:fillRect/>
          </a:stretch>
        </p:blipFill>
        <p:spPr>
          <a:xfrm>
            <a:off x="836250" y="3971345"/>
            <a:ext cx="5672500" cy="471305"/>
          </a:xfrm>
          <a:prstGeom prst="rect">
            <a:avLst/>
          </a:prstGeom>
          <a:noFill/>
          <a:ln>
            <a:noFill/>
          </a:ln>
        </p:spPr>
      </p:pic>
      <p:sp>
        <p:nvSpPr>
          <p:cNvPr id="246" name="Google Shape;246;p39"/>
          <p:cNvSpPr txBox="1"/>
          <p:nvPr/>
        </p:nvSpPr>
        <p:spPr>
          <a:xfrm>
            <a:off x="836250" y="2821900"/>
            <a:ext cx="7087800" cy="646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1"/>
                </a:solidFill>
                <a:latin typeface="Albert Sans"/>
                <a:ea typeface="Albert Sans"/>
                <a:cs typeface="Albert Sans"/>
                <a:sym typeface="Albert Sans"/>
              </a:rPr>
              <a:t>Το ChatBot είναι σχεδιασμένο να δίνει πληροφορίες για τον τρόπο πληρωμής, την πολιτική επιστροφών καθώς και τις τρέχουσες προσφορές που υπάρχουν εκάστοτε στο site.</a:t>
            </a:r>
            <a:endParaRPr sz="1200">
              <a:solidFill>
                <a:schemeClr val="dk1"/>
              </a:solidFill>
              <a:latin typeface="Albert Sans"/>
              <a:ea typeface="Albert Sans"/>
              <a:cs typeface="Albert Sans"/>
              <a:sym typeface="Alber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Real word API Integration🌍</a:t>
            </a:r>
            <a:endParaRPr b="1">
              <a:latin typeface="Times New Roman"/>
              <a:ea typeface="Times New Roman"/>
              <a:cs typeface="Times New Roman"/>
              <a:sym typeface="Times New Roman"/>
            </a:endParaRPr>
          </a:p>
        </p:txBody>
      </p:sp>
      <p:sp>
        <p:nvSpPr>
          <p:cNvPr id="252" name="Google Shape;252;p40"/>
          <p:cNvSpPr txBox="1"/>
          <p:nvPr/>
        </p:nvSpPr>
        <p:spPr>
          <a:xfrm>
            <a:off x="854800" y="1208950"/>
            <a:ext cx="7574100" cy="327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1"/>
                </a:solidFill>
                <a:latin typeface="Albert Sans"/>
                <a:ea typeface="Albert Sans"/>
                <a:cs typeface="Albert Sans"/>
                <a:sym typeface="Albert Sans"/>
              </a:rPr>
              <a:t>Στην παρούσα ενότητα </a:t>
            </a:r>
            <a:r>
              <a:rPr lang="en" sz="1200">
                <a:solidFill>
                  <a:schemeClr val="dk1"/>
                </a:solidFill>
                <a:latin typeface="Albert Sans"/>
                <a:ea typeface="Albert Sans"/>
                <a:cs typeface="Albert Sans"/>
                <a:sym typeface="Albert Sans"/>
              </a:rPr>
              <a:t>ενσωμάτωσα </a:t>
            </a:r>
            <a:r>
              <a:rPr lang="en" sz="1200">
                <a:solidFill>
                  <a:schemeClr val="dk1"/>
                </a:solidFill>
                <a:latin typeface="Times New Roman"/>
                <a:ea typeface="Times New Roman"/>
                <a:cs typeface="Times New Roman"/>
                <a:sym typeface="Times New Roman"/>
              </a:rPr>
              <a:t> </a:t>
            </a:r>
            <a:r>
              <a:rPr lang="en" sz="1200">
                <a:latin typeface="Times New Roman"/>
                <a:ea typeface="Times New Roman"/>
                <a:cs typeface="Times New Roman"/>
                <a:sym typeface="Times New Roman"/>
              </a:rPr>
              <a:t>real-time δεδομένα από το OpenWeather API το οποίο μας δίνει πληροφορίες για τη θερμοκρασία και την πρόγνωση.  Ο χρήστης μπορεί να ρωτήσει πληροφορίες για τον καιρό στην Αθήνα καθώς και αν θα υπάρξουν καθυστερήσεις στην αποστολή του λόγω δυσμενών καιρικών συνθηκών. Αν η API δεν ανταποκρίνεται, το chatbot επιστρέφει fallback μήνυμα, διατηρώντας</a:t>
            </a:r>
            <a:r>
              <a:rPr lang="en" sz="1300">
                <a:latin typeface="Times New Roman"/>
                <a:ea typeface="Times New Roman"/>
                <a:cs typeface="Times New Roman"/>
                <a:sym typeface="Times New Roman"/>
              </a:rPr>
              <a:t> </a:t>
            </a:r>
            <a:r>
              <a:rPr lang="en" sz="1200">
                <a:latin typeface="Times New Roman"/>
                <a:ea typeface="Times New Roman"/>
                <a:cs typeface="Times New Roman"/>
                <a:sym typeface="Times New Roman"/>
              </a:rPr>
              <a:t>ομαλή εμπειρία </a:t>
            </a:r>
            <a:r>
              <a:rPr lang="en" sz="1200">
                <a:latin typeface="Times New Roman"/>
                <a:ea typeface="Times New Roman"/>
                <a:cs typeface="Times New Roman"/>
                <a:sym typeface="Times New Roman"/>
              </a:rPr>
              <a:t>συνομιλίας</a:t>
            </a:r>
            <a:r>
              <a:rPr lang="en" sz="1200">
                <a:latin typeface="Times New Roman"/>
                <a:ea typeface="Times New Roman"/>
                <a:cs typeface="Times New Roman"/>
                <a:sym typeface="Times New Roman"/>
              </a:rPr>
              <a:t> στο χρήστη</a:t>
            </a:r>
            <a:r>
              <a:rPr lang="en" sz="1200"/>
              <a:t>.</a:t>
            </a:r>
            <a:endParaRPr sz="1200"/>
          </a:p>
          <a:p>
            <a:pPr indent="0" lvl="0" marL="0" rtl="0" algn="just">
              <a:spcBef>
                <a:spcPts val="0"/>
              </a:spcBef>
              <a:spcAft>
                <a:spcPts val="0"/>
              </a:spcAft>
              <a:buNone/>
            </a:pPr>
            <a:r>
              <a:t/>
            </a:r>
            <a:endParaRPr sz="1200"/>
          </a:p>
        </p:txBody>
      </p:sp>
      <p:pic>
        <p:nvPicPr>
          <p:cNvPr id="253" name="Google Shape;253;p40"/>
          <p:cNvPicPr preferRelativeResize="0"/>
          <p:nvPr/>
        </p:nvPicPr>
        <p:blipFill>
          <a:blip r:embed="rId3">
            <a:alphaModFix/>
          </a:blip>
          <a:stretch>
            <a:fillRect/>
          </a:stretch>
        </p:blipFill>
        <p:spPr>
          <a:xfrm>
            <a:off x="989125" y="2274150"/>
            <a:ext cx="5820474" cy="1780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ead Funnel by Slidesgo">
  <a:themeElements>
    <a:clrScheme name="Simple Light">
      <a:dk1>
        <a:srgbClr val="15110E"/>
      </a:dk1>
      <a:lt1>
        <a:srgbClr val="FFFAF6"/>
      </a:lt1>
      <a:dk2>
        <a:srgbClr val="C2E5F5"/>
      </a:dk2>
      <a:lt2>
        <a:srgbClr val="5296B8"/>
      </a:lt2>
      <a:accent1>
        <a:srgbClr val="135669"/>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