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>
        <p:scale>
          <a:sx n="75" d="100"/>
          <a:sy n="75" d="100"/>
        </p:scale>
        <p:origin x="324" y="3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798A6-DB17-4E26-ABD8-550EE84FD6A3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B4C151-269A-4759-8354-94D913B61A93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C0EC29D1-44EB-4CCA-96C2-C83343C24956}" type="parTrans" cxnId="{B429B735-832C-4E06-BC31-35858A6E5190}">
      <dgm:prSet/>
      <dgm:spPr/>
      <dgm:t>
        <a:bodyPr/>
        <a:lstStyle/>
        <a:p>
          <a:endParaRPr lang="en-US"/>
        </a:p>
      </dgm:t>
    </dgm:pt>
    <dgm:pt modelId="{EA85E0A0-C0ED-46BA-8B5B-AD1EA98A8A19}" type="sibTrans" cxnId="{B429B735-832C-4E06-BC31-35858A6E5190}">
      <dgm:prSet/>
      <dgm:spPr/>
      <dgm:t>
        <a:bodyPr/>
        <a:lstStyle/>
        <a:p>
          <a:endParaRPr lang="en-US"/>
        </a:p>
      </dgm:t>
    </dgm:pt>
    <dgm:pt modelId="{AF7D7BFE-F96F-4120-8597-E27BF9FEE454}">
      <dgm:prSet phldrT="[Text]" custT="1"/>
      <dgm:spPr/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Surveys suggesting the bias in the systems</a:t>
          </a:r>
        </a:p>
        <a:p>
          <a:endParaRPr lang="en-US" sz="1400" dirty="0" smtClean="0"/>
        </a:p>
        <a:p>
          <a:r>
            <a:rPr lang="en-US" sz="1400" dirty="0" smtClean="0"/>
            <a:t>Ratings</a:t>
          </a:r>
          <a:endParaRPr lang="en-US" sz="1400" b="1" dirty="0" smtClean="0"/>
        </a:p>
        <a:p>
          <a:r>
            <a:rPr lang="en-US" sz="1400" b="1" dirty="0" smtClean="0"/>
            <a:t>Text feedback </a:t>
          </a:r>
          <a:endParaRPr lang="en-US" sz="1400" b="1" dirty="0"/>
        </a:p>
      </dgm:t>
    </dgm:pt>
    <dgm:pt modelId="{BDBEBA1E-ACE0-4B06-A20D-19F5389DFB19}" type="parTrans" cxnId="{A6D20F86-F473-44B4-BB63-97EC6ACDEDBC}">
      <dgm:prSet/>
      <dgm:spPr/>
      <dgm:t>
        <a:bodyPr/>
        <a:lstStyle/>
        <a:p>
          <a:endParaRPr lang="en-US"/>
        </a:p>
      </dgm:t>
    </dgm:pt>
    <dgm:pt modelId="{6B11CC3C-870D-4477-8BAC-B554ED6462FE}" type="sibTrans" cxnId="{A6D20F86-F473-44B4-BB63-97EC6ACDEDBC}">
      <dgm:prSet/>
      <dgm:spPr/>
      <dgm:t>
        <a:bodyPr/>
        <a:lstStyle/>
        <a:p>
          <a:endParaRPr lang="en-US"/>
        </a:p>
      </dgm:t>
    </dgm:pt>
    <dgm:pt modelId="{89CD5350-B179-4246-8B29-1EE6A4EA2DF2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Choose algorithm</a:t>
          </a:r>
          <a:endParaRPr lang="en-US" sz="1400" dirty="0"/>
        </a:p>
      </dgm:t>
    </dgm:pt>
    <dgm:pt modelId="{33B1E939-3490-49A6-8192-9EF1EDF0311F}" type="parTrans" cxnId="{67ECD85C-9376-4B5B-9564-40A95C864601}">
      <dgm:prSet/>
      <dgm:spPr/>
      <dgm:t>
        <a:bodyPr/>
        <a:lstStyle/>
        <a:p>
          <a:endParaRPr lang="en-US"/>
        </a:p>
      </dgm:t>
    </dgm:pt>
    <dgm:pt modelId="{D3A1A3A7-D66A-4409-A84E-5F66B42D4B8B}" type="sibTrans" cxnId="{67ECD85C-9376-4B5B-9564-40A95C864601}">
      <dgm:prSet/>
      <dgm:spPr/>
      <dgm:t>
        <a:bodyPr/>
        <a:lstStyle/>
        <a:p>
          <a:endParaRPr lang="en-US"/>
        </a:p>
      </dgm:t>
    </dgm:pt>
    <dgm:pt modelId="{F493C786-C68F-44AC-981C-387D393C540E}">
      <dgm:prSet phldrT="[Text]"/>
      <dgm:spPr/>
      <dgm:t>
        <a:bodyPr/>
        <a:lstStyle/>
        <a:p>
          <a:r>
            <a:rPr lang="en-US" dirty="0" smtClean="0"/>
            <a:t>DATA ANALYSIS &amp; CONCLUSIONS</a:t>
          </a:r>
          <a:endParaRPr lang="en-US" dirty="0"/>
        </a:p>
      </dgm:t>
    </dgm:pt>
    <dgm:pt modelId="{B5B388DA-74BD-4A7F-A268-BED3DB408833}" type="parTrans" cxnId="{F546A94A-FC57-4B4A-8912-79138719D3B9}">
      <dgm:prSet/>
      <dgm:spPr/>
      <dgm:t>
        <a:bodyPr/>
        <a:lstStyle/>
        <a:p>
          <a:endParaRPr lang="en-US"/>
        </a:p>
      </dgm:t>
    </dgm:pt>
    <dgm:pt modelId="{378F598C-1381-4204-B84E-A84602AB4C3C}" type="sibTrans" cxnId="{F546A94A-FC57-4B4A-8912-79138719D3B9}">
      <dgm:prSet/>
      <dgm:spPr/>
      <dgm:t>
        <a:bodyPr/>
        <a:lstStyle/>
        <a:p>
          <a:endParaRPr lang="en-US"/>
        </a:p>
      </dgm:t>
    </dgm:pt>
    <dgm:pt modelId="{642D1FDE-C89F-4EBD-9061-D8117BFFAFB1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Distribution analysis with the current methods used for feedback analysis</a:t>
          </a:r>
        </a:p>
        <a:p>
          <a:endParaRPr lang="en-US" sz="1400" dirty="0" smtClean="0"/>
        </a:p>
        <a:p>
          <a:r>
            <a:rPr lang="en-US" sz="1400" dirty="0" smtClean="0"/>
            <a:t>Distribution analysis after implementing the proposed solution </a:t>
          </a:r>
          <a:endParaRPr lang="en-US" sz="1400" dirty="0"/>
        </a:p>
      </dgm:t>
    </dgm:pt>
    <dgm:pt modelId="{D7CE6606-092A-409E-8519-E248C081C7CA}" type="parTrans" cxnId="{EB41E2AC-E731-4E23-A322-7DCA5A3F7DA7}">
      <dgm:prSet/>
      <dgm:spPr/>
      <dgm:t>
        <a:bodyPr/>
        <a:lstStyle/>
        <a:p>
          <a:endParaRPr lang="en-US"/>
        </a:p>
      </dgm:t>
    </dgm:pt>
    <dgm:pt modelId="{2B8719B3-00DF-454F-9DCB-9A847AA3F97F}" type="sibTrans" cxnId="{EB41E2AC-E731-4E23-A322-7DCA5A3F7DA7}">
      <dgm:prSet/>
      <dgm:spPr/>
      <dgm:t>
        <a:bodyPr/>
        <a:lstStyle/>
        <a:p>
          <a:endParaRPr lang="en-US"/>
        </a:p>
      </dgm:t>
    </dgm:pt>
    <dgm:pt modelId="{49A8AEBE-6DF4-4D2A-AB35-46FB408AD65F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Test algorithm</a:t>
          </a:r>
          <a:endParaRPr lang="en-US" sz="1400" dirty="0"/>
        </a:p>
      </dgm:t>
    </dgm:pt>
    <dgm:pt modelId="{9A1722B0-F441-485A-979B-BFCA1FFD9C39}" type="parTrans" cxnId="{D2D4D223-40BC-46F0-97F9-7DE91AA76422}">
      <dgm:prSet/>
      <dgm:spPr/>
      <dgm:t>
        <a:bodyPr/>
        <a:lstStyle/>
        <a:p>
          <a:endParaRPr lang="en-US"/>
        </a:p>
      </dgm:t>
    </dgm:pt>
    <dgm:pt modelId="{266AF7E0-3751-4647-82EC-6D3A146CC77A}" type="sibTrans" cxnId="{D2D4D223-40BC-46F0-97F9-7DE91AA76422}">
      <dgm:prSet/>
      <dgm:spPr/>
      <dgm:t>
        <a:bodyPr/>
        <a:lstStyle/>
        <a:p>
          <a:endParaRPr lang="en-US"/>
        </a:p>
      </dgm:t>
    </dgm:pt>
    <dgm:pt modelId="{24B057D0-CF25-4F5D-B04B-9116A24C98E5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Improve algorithm</a:t>
          </a:r>
          <a:endParaRPr lang="en-US" sz="1400" dirty="0"/>
        </a:p>
      </dgm:t>
    </dgm:pt>
    <dgm:pt modelId="{8AC2B352-3563-4166-9908-FA1FC063F217}" type="parTrans" cxnId="{EDACEA66-B60D-4505-9C6C-4A0C4164A188}">
      <dgm:prSet/>
      <dgm:spPr/>
      <dgm:t>
        <a:bodyPr/>
        <a:lstStyle/>
        <a:p>
          <a:endParaRPr lang="en-US"/>
        </a:p>
      </dgm:t>
    </dgm:pt>
    <dgm:pt modelId="{72797A46-D990-4A89-9910-0BB33D65DC7B}" type="sibTrans" cxnId="{EDACEA66-B60D-4505-9C6C-4A0C4164A188}">
      <dgm:prSet/>
      <dgm:spPr/>
      <dgm:t>
        <a:bodyPr/>
        <a:lstStyle/>
        <a:p>
          <a:endParaRPr lang="en-US"/>
        </a:p>
      </dgm:t>
    </dgm:pt>
    <dgm:pt modelId="{167F2695-7D9E-4E48-9028-6C13F8E6DF07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B32BDE62-C84F-4CD6-82ED-C02F40D1C919}" type="sibTrans" cxnId="{98D72BE7-A191-4048-A774-496CFA70B1CE}">
      <dgm:prSet/>
      <dgm:spPr/>
      <dgm:t>
        <a:bodyPr/>
        <a:lstStyle/>
        <a:p>
          <a:endParaRPr lang="en-US"/>
        </a:p>
      </dgm:t>
    </dgm:pt>
    <dgm:pt modelId="{AA0D9D26-A8AF-4CF9-A57F-124DF55953C1}" type="parTrans" cxnId="{98D72BE7-A191-4048-A774-496CFA70B1CE}">
      <dgm:prSet/>
      <dgm:spPr/>
      <dgm:t>
        <a:bodyPr/>
        <a:lstStyle/>
        <a:p>
          <a:endParaRPr lang="en-US"/>
        </a:p>
      </dgm:t>
    </dgm:pt>
    <dgm:pt modelId="{AE3B355F-77B3-44FB-865A-4B7B84450DFD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B2FE424D-DD79-4446-8F65-6555AB8254D0}" type="parTrans" cxnId="{8035CE40-F5BA-4876-BF23-6AEE1192F14C}">
      <dgm:prSet/>
      <dgm:spPr/>
      <dgm:t>
        <a:bodyPr/>
        <a:lstStyle/>
        <a:p>
          <a:endParaRPr lang="en-US"/>
        </a:p>
      </dgm:t>
    </dgm:pt>
    <dgm:pt modelId="{8748C0EE-77D0-4033-9EC9-4F0622A9BDB3}" type="sibTrans" cxnId="{8035CE40-F5BA-4876-BF23-6AEE1192F14C}">
      <dgm:prSet/>
      <dgm:spPr/>
      <dgm:t>
        <a:bodyPr/>
        <a:lstStyle/>
        <a:p>
          <a:endParaRPr lang="en-US"/>
        </a:p>
      </dgm:t>
    </dgm:pt>
    <dgm:pt modelId="{9DEC1C30-3ED1-4E00-8792-CA0AB55DC03C}">
      <dgm:prSet phldrT="[Text]" custT="1"/>
      <dgm:spPr/>
      <dgm:t>
        <a:bodyPr/>
        <a:lstStyle/>
        <a:p>
          <a:r>
            <a:rPr lang="en-US" sz="1400" dirty="0" smtClean="0"/>
            <a:t>Data analysis in online feedback systems</a:t>
          </a:r>
          <a:endParaRPr lang="en-US" sz="1400" dirty="0"/>
        </a:p>
      </dgm:t>
    </dgm:pt>
    <dgm:pt modelId="{2E0DEFF8-8D96-4C08-8CD6-494E49A1502B}" type="parTrans" cxnId="{159B67EB-DE39-4599-902B-3AEFF0A4DCDC}">
      <dgm:prSet/>
      <dgm:spPr/>
      <dgm:t>
        <a:bodyPr/>
        <a:lstStyle/>
        <a:p>
          <a:endParaRPr lang="en-US"/>
        </a:p>
      </dgm:t>
    </dgm:pt>
    <dgm:pt modelId="{FFC867B6-CB0D-4684-94D7-C57FFC2EE631}" type="sibTrans" cxnId="{159B67EB-DE39-4599-902B-3AEFF0A4DCDC}">
      <dgm:prSet/>
      <dgm:spPr/>
      <dgm:t>
        <a:bodyPr/>
        <a:lstStyle/>
        <a:p>
          <a:endParaRPr lang="en-US"/>
        </a:p>
      </dgm:t>
    </dgm:pt>
    <dgm:pt modelId="{3A83820F-3109-4411-B273-B0289EFD8870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Bias in online reputation systems</a:t>
          </a:r>
          <a:endParaRPr lang="en-US" sz="1400" dirty="0"/>
        </a:p>
      </dgm:t>
    </dgm:pt>
    <dgm:pt modelId="{FEF0374A-E679-4A6B-B730-02A772E476E3}" type="parTrans" cxnId="{81470F5D-8EBA-443D-A729-540FAF6A96B7}">
      <dgm:prSet/>
      <dgm:spPr/>
      <dgm:t>
        <a:bodyPr/>
        <a:lstStyle/>
        <a:p>
          <a:endParaRPr lang="en-US"/>
        </a:p>
      </dgm:t>
    </dgm:pt>
    <dgm:pt modelId="{06C92462-277A-40C8-8E5B-1E155FAADE0B}" type="sibTrans" cxnId="{81470F5D-8EBA-443D-A729-540FAF6A96B7}">
      <dgm:prSet/>
      <dgm:spPr/>
      <dgm:t>
        <a:bodyPr/>
        <a:lstStyle/>
        <a:p>
          <a:endParaRPr lang="en-US"/>
        </a:p>
      </dgm:t>
    </dgm:pt>
    <dgm:pt modelId="{6140AE0E-AABF-4E83-B8CB-2D7F2015B96D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Aspect-based opinion mining techniques</a:t>
          </a:r>
          <a:endParaRPr lang="en-US" sz="1400" dirty="0"/>
        </a:p>
      </dgm:t>
    </dgm:pt>
    <dgm:pt modelId="{17C9E7C6-AC44-46E4-9265-549BA3D63825}" type="parTrans" cxnId="{16129F8A-F64E-4179-A723-651BB5BAF7FA}">
      <dgm:prSet/>
      <dgm:spPr/>
      <dgm:t>
        <a:bodyPr/>
        <a:lstStyle/>
        <a:p>
          <a:endParaRPr lang="en-US"/>
        </a:p>
      </dgm:t>
    </dgm:pt>
    <dgm:pt modelId="{432432C1-1618-4E9D-95A2-40F2C2C62905}" type="sibTrans" cxnId="{16129F8A-F64E-4179-A723-651BB5BAF7FA}">
      <dgm:prSet/>
      <dgm:spPr/>
      <dgm:t>
        <a:bodyPr/>
        <a:lstStyle/>
        <a:p>
          <a:endParaRPr lang="en-US"/>
        </a:p>
      </dgm:t>
    </dgm:pt>
    <dgm:pt modelId="{E640EF08-EEA8-4E0B-9459-59C88CAACBE5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Implement the proposed solution</a:t>
          </a:r>
          <a:endParaRPr lang="en-US" sz="1400" dirty="0"/>
        </a:p>
      </dgm:t>
    </dgm:pt>
    <dgm:pt modelId="{053A388F-483C-475A-9570-AF30F4BECD68}" type="parTrans" cxnId="{12B4355E-ACF3-4107-BD1C-94B5B43697FB}">
      <dgm:prSet/>
      <dgm:spPr/>
      <dgm:t>
        <a:bodyPr/>
        <a:lstStyle/>
        <a:p>
          <a:endParaRPr lang="en-US"/>
        </a:p>
      </dgm:t>
    </dgm:pt>
    <dgm:pt modelId="{1C74B64C-F5B7-4524-825E-6F4F03A779C1}" type="sibTrans" cxnId="{12B4355E-ACF3-4107-BD1C-94B5B43697FB}">
      <dgm:prSet/>
      <dgm:spPr/>
      <dgm:t>
        <a:bodyPr/>
        <a:lstStyle/>
        <a:p>
          <a:endParaRPr lang="en-US"/>
        </a:p>
      </dgm:t>
    </dgm:pt>
    <dgm:pt modelId="{D8FB28A1-A554-415F-B732-63159083ABAA}">
      <dgm:prSet phldrT="[Text]" custT="1"/>
      <dgm:spPr/>
      <dgm:t>
        <a:bodyPr/>
        <a:lstStyle/>
        <a:p>
          <a:endParaRPr lang="en-US" sz="1400" dirty="0"/>
        </a:p>
      </dgm:t>
    </dgm:pt>
    <dgm:pt modelId="{AF34D5AA-05C2-44DD-A805-28B649338476}" type="parTrans" cxnId="{0647A1F3-46EB-41CC-87A4-43E361991550}">
      <dgm:prSet/>
      <dgm:spPr/>
      <dgm:t>
        <a:bodyPr/>
        <a:lstStyle/>
        <a:p>
          <a:endParaRPr lang="en-US"/>
        </a:p>
      </dgm:t>
    </dgm:pt>
    <dgm:pt modelId="{F53EA2EA-9400-4308-B345-4B684510DA60}" type="sibTrans" cxnId="{0647A1F3-46EB-41CC-87A4-43E361991550}">
      <dgm:prSet/>
      <dgm:spPr/>
      <dgm:t>
        <a:bodyPr/>
        <a:lstStyle/>
        <a:p>
          <a:endParaRPr lang="en-US"/>
        </a:p>
      </dgm:t>
    </dgm:pt>
    <dgm:pt modelId="{1FE99AFB-50AC-4F55-B67C-CBA3A28B3395}">
      <dgm:prSet phldrT="[Text]" custT="1"/>
      <dgm:spPr/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Comparison analysis</a:t>
          </a:r>
          <a:br>
            <a:rPr lang="en-US" sz="1400" dirty="0" smtClean="0"/>
          </a:br>
          <a:r>
            <a:rPr lang="en-US" sz="1400" dirty="0" smtClean="0"/>
            <a:t>Draw conclusions</a:t>
          </a:r>
          <a:endParaRPr lang="en-US" sz="1400" dirty="0"/>
        </a:p>
      </dgm:t>
    </dgm:pt>
    <dgm:pt modelId="{02F34C09-5966-4070-803E-97B7D1FD6B8B}" type="parTrans" cxnId="{6C5C0AE9-1629-4E48-85DF-E64870D730B8}">
      <dgm:prSet/>
      <dgm:spPr/>
      <dgm:t>
        <a:bodyPr/>
        <a:lstStyle/>
        <a:p>
          <a:endParaRPr lang="en-US"/>
        </a:p>
      </dgm:t>
    </dgm:pt>
    <dgm:pt modelId="{77414182-14D5-45EE-843B-5655CA294DCD}" type="sibTrans" cxnId="{6C5C0AE9-1629-4E48-85DF-E64870D730B8}">
      <dgm:prSet/>
      <dgm:spPr/>
      <dgm:t>
        <a:bodyPr/>
        <a:lstStyle/>
        <a:p>
          <a:endParaRPr lang="en-US"/>
        </a:p>
      </dgm:t>
    </dgm:pt>
    <dgm:pt modelId="{C431B231-19F5-47CA-8861-BAF61867A345}" type="pres">
      <dgm:prSet presAssocID="{F30798A6-DB17-4E26-ABD8-550EE84FD6A3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B6BA8FD-AADE-4A87-A8EA-47C9C9CB227D}" type="pres">
      <dgm:prSet presAssocID="{F493C786-C68F-44AC-981C-387D393C540E}" presName="ChildAccent4" presStyleCnt="0"/>
      <dgm:spPr/>
    </dgm:pt>
    <dgm:pt modelId="{AFCA8034-416B-48DF-A91B-7CED56063CEE}" type="pres">
      <dgm:prSet presAssocID="{F493C786-C68F-44AC-981C-387D393C540E}" presName="ChildAccent" presStyleLbl="alignImgPlace1" presStyleIdx="0" presStyleCnt="4" custScaleX="239803" custLinFactNeighborX="70921" custLinFactNeighborY="-16"/>
      <dgm:spPr/>
      <dgm:t>
        <a:bodyPr/>
        <a:lstStyle/>
        <a:p>
          <a:endParaRPr lang="en-US"/>
        </a:p>
      </dgm:t>
    </dgm:pt>
    <dgm:pt modelId="{6999A310-0867-42FA-9D89-C4538CE85529}" type="pres">
      <dgm:prSet presAssocID="{F493C786-C68F-44AC-981C-387D393C540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DF951-E6BA-46FD-9961-1DFEE60C0E1D}" type="pres">
      <dgm:prSet presAssocID="{F493C786-C68F-44AC-981C-387D393C540E}" presName="Parent4" presStyleLbl="node1" presStyleIdx="0" presStyleCnt="4" custScaleX="218975" custLinFactNeighborX="80694" custLinFactNeighborY="678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870C3-4487-4851-9A2E-167CF3449561}" type="pres">
      <dgm:prSet presAssocID="{167F2695-7D9E-4E48-9028-6C13F8E6DF07}" presName="ChildAccent3" presStyleCnt="0"/>
      <dgm:spPr/>
    </dgm:pt>
    <dgm:pt modelId="{7CFF3A8C-4AE2-428C-A63E-81EA942686B7}" type="pres">
      <dgm:prSet presAssocID="{167F2695-7D9E-4E48-9028-6C13F8E6DF07}" presName="ChildAccent" presStyleLbl="alignImgPlace1" presStyleIdx="1" presStyleCnt="4" custScaleX="131139" custLinFactNeighborX="5980" custLinFactNeighborY="994"/>
      <dgm:spPr/>
      <dgm:t>
        <a:bodyPr/>
        <a:lstStyle/>
        <a:p>
          <a:endParaRPr lang="en-US"/>
        </a:p>
      </dgm:t>
    </dgm:pt>
    <dgm:pt modelId="{5E500696-E18C-49CA-8079-60B637E8FBDA}" type="pres">
      <dgm:prSet presAssocID="{167F2695-7D9E-4E48-9028-6C13F8E6DF07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5265F-FCDD-4E34-ADBB-6F5C5FB419D8}" type="pres">
      <dgm:prSet presAssocID="{167F2695-7D9E-4E48-9028-6C13F8E6DF07}" presName="Parent3" presStyleLbl="node1" presStyleIdx="1" presStyleCnt="4" custScaleX="121511" custLinFactNeighborX="10793" custLinFactNeighborY="3260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4589E-5E35-4BD7-B00F-95D4C7DECC14}" type="pres">
      <dgm:prSet presAssocID="{11B4C151-269A-4759-8354-94D913B61A93}" presName="ChildAccent2" presStyleCnt="0"/>
      <dgm:spPr/>
    </dgm:pt>
    <dgm:pt modelId="{DF499003-F9D6-4C66-8F4B-822FEC1265B3}" type="pres">
      <dgm:prSet presAssocID="{11B4C151-269A-4759-8354-94D913B61A93}" presName="ChildAccent" presStyleLbl="alignImgPlace1" presStyleIdx="2" presStyleCnt="4" custScaleX="107274" custScaleY="100001" custLinFactNeighborX="-3142" custLinFactNeighborY="-1050"/>
      <dgm:spPr/>
      <dgm:t>
        <a:bodyPr/>
        <a:lstStyle/>
        <a:p>
          <a:endParaRPr lang="en-US"/>
        </a:p>
      </dgm:t>
    </dgm:pt>
    <dgm:pt modelId="{84269307-93BD-4D14-9311-D01E7CFD24EF}" type="pres">
      <dgm:prSet presAssocID="{11B4C151-269A-4759-8354-94D913B61A9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44601-EE30-4470-9F6B-9E85B3F64EF7}" type="pres">
      <dgm:prSet presAssocID="{11B4C151-269A-4759-8354-94D913B61A93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5748E-3975-4D58-AC71-EAC845FB2257}" type="pres">
      <dgm:prSet presAssocID="{AE3B355F-77B3-44FB-865A-4B7B84450DFD}" presName="ChildAccent1" presStyleCnt="0"/>
      <dgm:spPr/>
    </dgm:pt>
    <dgm:pt modelId="{85F9403B-3AF4-471F-AC6E-525D8CC01C58}" type="pres">
      <dgm:prSet presAssocID="{AE3B355F-77B3-44FB-865A-4B7B84450DFD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67DB1774-0BDE-4E3F-A001-8A1491880E16}" type="pres">
      <dgm:prSet presAssocID="{AE3B355F-77B3-44FB-865A-4B7B84450DFD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4636C-9C7F-4414-B3E8-42F06DFA94BA}" type="pres">
      <dgm:prSet presAssocID="{AE3B355F-77B3-44FB-865A-4B7B84450DFD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41E2AC-E731-4E23-A322-7DCA5A3F7DA7}" srcId="{F493C786-C68F-44AC-981C-387D393C540E}" destId="{642D1FDE-C89F-4EBD-9061-D8117BFFAFB1}" srcOrd="0" destOrd="0" parTransId="{D7CE6606-092A-409E-8519-E248C081C7CA}" sibTransId="{2B8719B3-00DF-454F-9DCB-9A847AA3F97F}"/>
    <dgm:cxn modelId="{EDACEA66-B60D-4505-9C6C-4A0C4164A188}" srcId="{167F2695-7D9E-4E48-9028-6C13F8E6DF07}" destId="{24B057D0-CF25-4F5D-B04B-9116A24C98E5}" srcOrd="1" destOrd="0" parTransId="{8AC2B352-3563-4166-9908-FA1FC063F217}" sibTransId="{72797A46-D990-4A89-9910-0BB33D65DC7B}"/>
    <dgm:cxn modelId="{86927A24-1070-44E8-9EBF-86EFE5F04271}" type="presOf" srcId="{49A8AEBE-6DF4-4D2A-AB35-46FB408AD65F}" destId="{7CFF3A8C-4AE2-428C-A63E-81EA942686B7}" srcOrd="0" destOrd="2" presId="urn:microsoft.com/office/officeart/2011/layout/InterconnectedBlockProcess"/>
    <dgm:cxn modelId="{25B82A75-88B7-406B-A0C2-7B704A052332}" type="presOf" srcId="{AF7D7BFE-F96F-4120-8597-E27BF9FEE454}" destId="{84269307-93BD-4D14-9311-D01E7CFD24EF}" srcOrd="1" destOrd="0" presId="urn:microsoft.com/office/officeart/2011/layout/InterconnectedBlockProcess"/>
    <dgm:cxn modelId="{6900DDB0-E3F2-4AB1-BF26-375AB3E45470}" type="presOf" srcId="{24B057D0-CF25-4F5D-B04B-9116A24C98E5}" destId="{5E500696-E18C-49CA-8079-60B637E8FBDA}" srcOrd="1" destOrd="1" presId="urn:microsoft.com/office/officeart/2011/layout/InterconnectedBlockProcess"/>
    <dgm:cxn modelId="{501B9C97-A6EF-498F-A959-51F40E3BAFAD}" type="presOf" srcId="{AF7D7BFE-F96F-4120-8597-E27BF9FEE454}" destId="{DF499003-F9D6-4C66-8F4B-822FEC1265B3}" srcOrd="0" destOrd="0" presId="urn:microsoft.com/office/officeart/2011/layout/InterconnectedBlockProcess"/>
    <dgm:cxn modelId="{148DAE6A-3AD0-4B47-ADE1-40B21A1D491A}" type="presOf" srcId="{11B4C151-269A-4759-8354-94D913B61A93}" destId="{A1144601-EE30-4470-9F6B-9E85B3F64EF7}" srcOrd="0" destOrd="0" presId="urn:microsoft.com/office/officeart/2011/layout/InterconnectedBlockProcess"/>
    <dgm:cxn modelId="{D2D4D223-40BC-46F0-97F9-7DE91AA76422}" srcId="{167F2695-7D9E-4E48-9028-6C13F8E6DF07}" destId="{49A8AEBE-6DF4-4D2A-AB35-46FB408AD65F}" srcOrd="2" destOrd="0" parTransId="{9A1722B0-F441-485A-979B-BFCA1FFD9C39}" sibTransId="{266AF7E0-3751-4647-82EC-6D3A146CC77A}"/>
    <dgm:cxn modelId="{6932ED37-5177-4CB2-824C-D5FD1BCD675E}" type="presOf" srcId="{3A83820F-3109-4411-B273-B0289EFD8870}" destId="{85F9403B-3AF4-471F-AC6E-525D8CC01C58}" srcOrd="0" destOrd="1" presId="urn:microsoft.com/office/officeart/2011/layout/InterconnectedBlockProcess"/>
    <dgm:cxn modelId="{F612DC5A-D99A-457E-B237-29258EE48AB8}" type="presOf" srcId="{49A8AEBE-6DF4-4D2A-AB35-46FB408AD65F}" destId="{5E500696-E18C-49CA-8079-60B637E8FBDA}" srcOrd="1" destOrd="2" presId="urn:microsoft.com/office/officeart/2011/layout/InterconnectedBlockProcess"/>
    <dgm:cxn modelId="{67ECD85C-9376-4B5B-9564-40A95C864601}" srcId="{167F2695-7D9E-4E48-9028-6C13F8E6DF07}" destId="{89CD5350-B179-4246-8B29-1EE6A4EA2DF2}" srcOrd="0" destOrd="0" parTransId="{33B1E939-3490-49A6-8192-9EF1EDF0311F}" sibTransId="{D3A1A3A7-D66A-4409-A84E-5F66B42D4B8B}"/>
    <dgm:cxn modelId="{FB2093C8-AC62-4354-B4BD-1A1A6365407B}" type="presOf" srcId="{D8FB28A1-A554-415F-B732-63159083ABAA}" destId="{5E500696-E18C-49CA-8079-60B637E8FBDA}" srcOrd="1" destOrd="3" presId="urn:microsoft.com/office/officeart/2011/layout/InterconnectedBlockProcess"/>
    <dgm:cxn modelId="{4F9319AA-3BB4-44A1-A6FA-7F63FCE16283}" type="presOf" srcId="{6140AE0E-AABF-4E83-B8CB-2D7F2015B96D}" destId="{85F9403B-3AF4-471F-AC6E-525D8CC01C58}" srcOrd="0" destOrd="2" presId="urn:microsoft.com/office/officeart/2011/layout/InterconnectedBlockProcess"/>
    <dgm:cxn modelId="{51D15D46-559E-44D0-8E30-868F1F17BDBB}" type="presOf" srcId="{642D1FDE-C89F-4EBD-9061-D8117BFFAFB1}" destId="{6999A310-0867-42FA-9D89-C4538CE85529}" srcOrd="1" destOrd="0" presId="urn:microsoft.com/office/officeart/2011/layout/InterconnectedBlockProcess"/>
    <dgm:cxn modelId="{B429B735-832C-4E06-BC31-35858A6E5190}" srcId="{F30798A6-DB17-4E26-ABD8-550EE84FD6A3}" destId="{11B4C151-269A-4759-8354-94D913B61A93}" srcOrd="1" destOrd="0" parTransId="{C0EC29D1-44EB-4CCA-96C2-C83343C24956}" sibTransId="{EA85E0A0-C0ED-46BA-8B5B-AD1EA98A8A19}"/>
    <dgm:cxn modelId="{159B67EB-DE39-4599-902B-3AEFF0A4DCDC}" srcId="{AE3B355F-77B3-44FB-865A-4B7B84450DFD}" destId="{9DEC1C30-3ED1-4E00-8792-CA0AB55DC03C}" srcOrd="0" destOrd="0" parTransId="{2E0DEFF8-8D96-4C08-8CD6-494E49A1502B}" sibTransId="{FFC867B6-CB0D-4684-94D7-C57FFC2EE631}"/>
    <dgm:cxn modelId="{DA4BCCFF-4E0B-4329-B50A-5286676C8EB7}" type="presOf" srcId="{E640EF08-EEA8-4E0B-9459-59C88CAACBE5}" destId="{5E500696-E18C-49CA-8079-60B637E8FBDA}" srcOrd="1" destOrd="4" presId="urn:microsoft.com/office/officeart/2011/layout/InterconnectedBlockProcess"/>
    <dgm:cxn modelId="{1F7A0F3C-4ED8-4954-8793-4B98ADFBCDDA}" type="presOf" srcId="{24B057D0-CF25-4F5D-B04B-9116A24C98E5}" destId="{7CFF3A8C-4AE2-428C-A63E-81EA942686B7}" srcOrd="0" destOrd="1" presId="urn:microsoft.com/office/officeart/2011/layout/InterconnectedBlockProcess"/>
    <dgm:cxn modelId="{A6D20F86-F473-44B4-BB63-97EC6ACDEDBC}" srcId="{11B4C151-269A-4759-8354-94D913B61A93}" destId="{AF7D7BFE-F96F-4120-8597-E27BF9FEE454}" srcOrd="0" destOrd="0" parTransId="{BDBEBA1E-ACE0-4B06-A20D-19F5389DFB19}" sibTransId="{6B11CC3C-870D-4477-8BAC-B554ED6462FE}"/>
    <dgm:cxn modelId="{6C5C0AE9-1629-4E48-85DF-E64870D730B8}" srcId="{F493C786-C68F-44AC-981C-387D393C540E}" destId="{1FE99AFB-50AC-4F55-B67C-CBA3A28B3395}" srcOrd="1" destOrd="0" parTransId="{02F34C09-5966-4070-803E-97B7D1FD6B8B}" sibTransId="{77414182-14D5-45EE-843B-5655CA294DCD}"/>
    <dgm:cxn modelId="{8035CE40-F5BA-4876-BF23-6AEE1192F14C}" srcId="{F30798A6-DB17-4E26-ABD8-550EE84FD6A3}" destId="{AE3B355F-77B3-44FB-865A-4B7B84450DFD}" srcOrd="0" destOrd="0" parTransId="{B2FE424D-DD79-4446-8F65-6555AB8254D0}" sibTransId="{8748C0EE-77D0-4033-9EC9-4F0622A9BDB3}"/>
    <dgm:cxn modelId="{98606123-F4BD-4758-A351-A911F78F56AD}" type="presOf" srcId="{D8FB28A1-A554-415F-B732-63159083ABAA}" destId="{7CFF3A8C-4AE2-428C-A63E-81EA942686B7}" srcOrd="0" destOrd="3" presId="urn:microsoft.com/office/officeart/2011/layout/InterconnectedBlockProcess"/>
    <dgm:cxn modelId="{F546A94A-FC57-4B4A-8912-79138719D3B9}" srcId="{F30798A6-DB17-4E26-ABD8-550EE84FD6A3}" destId="{F493C786-C68F-44AC-981C-387D393C540E}" srcOrd="3" destOrd="0" parTransId="{B5B388DA-74BD-4A7F-A268-BED3DB408833}" sibTransId="{378F598C-1381-4204-B84E-A84602AB4C3C}"/>
    <dgm:cxn modelId="{98D72BE7-A191-4048-A774-496CFA70B1CE}" srcId="{F30798A6-DB17-4E26-ABD8-550EE84FD6A3}" destId="{167F2695-7D9E-4E48-9028-6C13F8E6DF07}" srcOrd="2" destOrd="0" parTransId="{AA0D9D26-A8AF-4CF9-A57F-124DF55953C1}" sibTransId="{B32BDE62-C84F-4CD6-82ED-C02F40D1C919}"/>
    <dgm:cxn modelId="{EC950AAC-8264-415C-9C8F-0674580F2A2A}" type="presOf" srcId="{1FE99AFB-50AC-4F55-B67C-CBA3A28B3395}" destId="{6999A310-0867-42FA-9D89-C4538CE85529}" srcOrd="1" destOrd="1" presId="urn:microsoft.com/office/officeart/2011/layout/InterconnectedBlockProcess"/>
    <dgm:cxn modelId="{36B05DC0-8D3B-4CE8-9343-7E4699DB90DF}" type="presOf" srcId="{89CD5350-B179-4246-8B29-1EE6A4EA2DF2}" destId="{7CFF3A8C-4AE2-428C-A63E-81EA942686B7}" srcOrd="0" destOrd="0" presId="urn:microsoft.com/office/officeart/2011/layout/InterconnectedBlockProcess"/>
    <dgm:cxn modelId="{C2DC072B-B796-4E83-A1BA-ACDE8CA5D2E0}" type="presOf" srcId="{F493C786-C68F-44AC-981C-387D393C540E}" destId="{736DF951-E6BA-46FD-9961-1DFEE60C0E1D}" srcOrd="0" destOrd="0" presId="urn:microsoft.com/office/officeart/2011/layout/InterconnectedBlockProcess"/>
    <dgm:cxn modelId="{285FCD37-9CC4-4927-A863-F175AE8DF400}" type="presOf" srcId="{9DEC1C30-3ED1-4E00-8792-CA0AB55DC03C}" destId="{67DB1774-0BDE-4E3F-A001-8A1491880E16}" srcOrd="1" destOrd="0" presId="urn:microsoft.com/office/officeart/2011/layout/InterconnectedBlockProcess"/>
    <dgm:cxn modelId="{F5309AE5-F808-4019-A4B6-4513D9373378}" type="presOf" srcId="{89CD5350-B179-4246-8B29-1EE6A4EA2DF2}" destId="{5E500696-E18C-49CA-8079-60B637E8FBDA}" srcOrd="1" destOrd="0" presId="urn:microsoft.com/office/officeart/2011/layout/InterconnectedBlockProcess"/>
    <dgm:cxn modelId="{BE14500B-3A94-448E-91BC-2F19272943C2}" type="presOf" srcId="{3A83820F-3109-4411-B273-B0289EFD8870}" destId="{67DB1774-0BDE-4E3F-A001-8A1491880E16}" srcOrd="1" destOrd="1" presId="urn:microsoft.com/office/officeart/2011/layout/InterconnectedBlockProcess"/>
    <dgm:cxn modelId="{140BABA5-519A-460A-B8D1-FA033F4FFAB0}" type="presOf" srcId="{AE3B355F-77B3-44FB-865A-4B7B84450DFD}" destId="{D264636C-9C7F-4414-B3E8-42F06DFA94BA}" srcOrd="0" destOrd="0" presId="urn:microsoft.com/office/officeart/2011/layout/InterconnectedBlockProcess"/>
    <dgm:cxn modelId="{509D0DCA-3142-48D8-A941-36E909C77566}" type="presOf" srcId="{9DEC1C30-3ED1-4E00-8792-CA0AB55DC03C}" destId="{85F9403B-3AF4-471F-AC6E-525D8CC01C58}" srcOrd="0" destOrd="0" presId="urn:microsoft.com/office/officeart/2011/layout/InterconnectedBlockProcess"/>
    <dgm:cxn modelId="{12B4355E-ACF3-4107-BD1C-94B5B43697FB}" srcId="{167F2695-7D9E-4E48-9028-6C13F8E6DF07}" destId="{E640EF08-EEA8-4E0B-9459-59C88CAACBE5}" srcOrd="4" destOrd="0" parTransId="{053A388F-483C-475A-9570-AF30F4BECD68}" sibTransId="{1C74B64C-F5B7-4524-825E-6F4F03A779C1}"/>
    <dgm:cxn modelId="{3C608052-1A7F-4404-9873-C650C1476C4E}" type="presOf" srcId="{E640EF08-EEA8-4E0B-9459-59C88CAACBE5}" destId="{7CFF3A8C-4AE2-428C-A63E-81EA942686B7}" srcOrd="0" destOrd="4" presId="urn:microsoft.com/office/officeart/2011/layout/InterconnectedBlockProcess"/>
    <dgm:cxn modelId="{81470F5D-8EBA-443D-A729-540FAF6A96B7}" srcId="{AE3B355F-77B3-44FB-865A-4B7B84450DFD}" destId="{3A83820F-3109-4411-B273-B0289EFD8870}" srcOrd="1" destOrd="0" parTransId="{FEF0374A-E679-4A6B-B730-02A772E476E3}" sibTransId="{06C92462-277A-40C8-8E5B-1E155FAADE0B}"/>
    <dgm:cxn modelId="{27DA4EB1-7C24-4669-A9C6-8A62C6276FB6}" type="presOf" srcId="{F30798A6-DB17-4E26-ABD8-550EE84FD6A3}" destId="{C431B231-19F5-47CA-8861-BAF61867A345}" srcOrd="0" destOrd="0" presId="urn:microsoft.com/office/officeart/2011/layout/InterconnectedBlockProcess"/>
    <dgm:cxn modelId="{0647A1F3-46EB-41CC-87A4-43E361991550}" srcId="{167F2695-7D9E-4E48-9028-6C13F8E6DF07}" destId="{D8FB28A1-A554-415F-B732-63159083ABAA}" srcOrd="3" destOrd="0" parTransId="{AF34D5AA-05C2-44DD-A805-28B649338476}" sibTransId="{F53EA2EA-9400-4308-B345-4B684510DA60}"/>
    <dgm:cxn modelId="{2231C76A-7A42-4551-9CA4-1DCBA21311C3}" type="presOf" srcId="{6140AE0E-AABF-4E83-B8CB-2D7F2015B96D}" destId="{67DB1774-0BDE-4E3F-A001-8A1491880E16}" srcOrd="1" destOrd="2" presId="urn:microsoft.com/office/officeart/2011/layout/InterconnectedBlockProcess"/>
    <dgm:cxn modelId="{7CE0085C-D7B4-43B2-9B3F-83316D0860DB}" type="presOf" srcId="{642D1FDE-C89F-4EBD-9061-D8117BFFAFB1}" destId="{AFCA8034-416B-48DF-A91B-7CED56063CEE}" srcOrd="0" destOrd="0" presId="urn:microsoft.com/office/officeart/2011/layout/InterconnectedBlockProcess"/>
    <dgm:cxn modelId="{8A23734B-9FDD-4946-A0E3-184C3CCC20A0}" type="presOf" srcId="{167F2695-7D9E-4E48-9028-6C13F8E6DF07}" destId="{56D5265F-FCDD-4E34-ADBB-6F5C5FB419D8}" srcOrd="0" destOrd="0" presId="urn:microsoft.com/office/officeart/2011/layout/InterconnectedBlockProcess"/>
    <dgm:cxn modelId="{8CECD191-EFD4-4347-99A8-3B871F06DB9E}" type="presOf" srcId="{1FE99AFB-50AC-4F55-B67C-CBA3A28B3395}" destId="{AFCA8034-416B-48DF-A91B-7CED56063CEE}" srcOrd="0" destOrd="1" presId="urn:microsoft.com/office/officeart/2011/layout/InterconnectedBlockProcess"/>
    <dgm:cxn modelId="{16129F8A-F64E-4179-A723-651BB5BAF7FA}" srcId="{AE3B355F-77B3-44FB-865A-4B7B84450DFD}" destId="{6140AE0E-AABF-4E83-B8CB-2D7F2015B96D}" srcOrd="2" destOrd="0" parTransId="{17C9E7C6-AC44-46E4-9265-549BA3D63825}" sibTransId="{432432C1-1618-4E9D-95A2-40F2C2C62905}"/>
    <dgm:cxn modelId="{9E0EDF72-692B-4F07-9398-D709E1C395A0}" type="presParOf" srcId="{C431B231-19F5-47CA-8861-BAF61867A345}" destId="{9B6BA8FD-AADE-4A87-A8EA-47C9C9CB227D}" srcOrd="0" destOrd="0" presId="urn:microsoft.com/office/officeart/2011/layout/InterconnectedBlockProcess"/>
    <dgm:cxn modelId="{0AF0DD0F-1641-40E7-89DD-D1D74080DD61}" type="presParOf" srcId="{9B6BA8FD-AADE-4A87-A8EA-47C9C9CB227D}" destId="{AFCA8034-416B-48DF-A91B-7CED56063CEE}" srcOrd="0" destOrd="0" presId="urn:microsoft.com/office/officeart/2011/layout/InterconnectedBlockProcess"/>
    <dgm:cxn modelId="{61DA5BBD-3316-437D-A6A5-D182A7D735DE}" type="presParOf" srcId="{C431B231-19F5-47CA-8861-BAF61867A345}" destId="{6999A310-0867-42FA-9D89-C4538CE85529}" srcOrd="1" destOrd="0" presId="urn:microsoft.com/office/officeart/2011/layout/InterconnectedBlockProcess"/>
    <dgm:cxn modelId="{CB48FFE6-1159-479F-8245-670FDA814874}" type="presParOf" srcId="{C431B231-19F5-47CA-8861-BAF61867A345}" destId="{736DF951-E6BA-46FD-9961-1DFEE60C0E1D}" srcOrd="2" destOrd="0" presId="urn:microsoft.com/office/officeart/2011/layout/InterconnectedBlockProcess"/>
    <dgm:cxn modelId="{417CA1D8-B855-4974-9656-89AD819A99D0}" type="presParOf" srcId="{C431B231-19F5-47CA-8861-BAF61867A345}" destId="{BA8870C3-4487-4851-9A2E-167CF3449561}" srcOrd="3" destOrd="0" presId="urn:microsoft.com/office/officeart/2011/layout/InterconnectedBlockProcess"/>
    <dgm:cxn modelId="{2760DB41-96F4-45E3-83E0-2A2A0092356C}" type="presParOf" srcId="{BA8870C3-4487-4851-9A2E-167CF3449561}" destId="{7CFF3A8C-4AE2-428C-A63E-81EA942686B7}" srcOrd="0" destOrd="0" presId="urn:microsoft.com/office/officeart/2011/layout/InterconnectedBlockProcess"/>
    <dgm:cxn modelId="{BCA9934F-9FF3-4554-A7A9-56840D91F463}" type="presParOf" srcId="{C431B231-19F5-47CA-8861-BAF61867A345}" destId="{5E500696-E18C-49CA-8079-60B637E8FBDA}" srcOrd="4" destOrd="0" presId="urn:microsoft.com/office/officeart/2011/layout/InterconnectedBlockProcess"/>
    <dgm:cxn modelId="{A9F589B7-8331-4F63-805E-D9304C18577A}" type="presParOf" srcId="{C431B231-19F5-47CA-8861-BAF61867A345}" destId="{56D5265F-FCDD-4E34-ADBB-6F5C5FB419D8}" srcOrd="5" destOrd="0" presId="urn:microsoft.com/office/officeart/2011/layout/InterconnectedBlockProcess"/>
    <dgm:cxn modelId="{DF7EF52A-B74C-4C4E-AE1A-19E3FCED84E6}" type="presParOf" srcId="{C431B231-19F5-47CA-8861-BAF61867A345}" destId="{7154589E-5E35-4BD7-B00F-95D4C7DECC14}" srcOrd="6" destOrd="0" presId="urn:microsoft.com/office/officeart/2011/layout/InterconnectedBlockProcess"/>
    <dgm:cxn modelId="{AA806309-8525-4E46-BC7A-FC72778CF5A7}" type="presParOf" srcId="{7154589E-5E35-4BD7-B00F-95D4C7DECC14}" destId="{DF499003-F9D6-4C66-8F4B-822FEC1265B3}" srcOrd="0" destOrd="0" presId="urn:microsoft.com/office/officeart/2011/layout/InterconnectedBlockProcess"/>
    <dgm:cxn modelId="{5FBEC46D-CE7C-497A-9884-34139B5CCB63}" type="presParOf" srcId="{C431B231-19F5-47CA-8861-BAF61867A345}" destId="{84269307-93BD-4D14-9311-D01E7CFD24EF}" srcOrd="7" destOrd="0" presId="urn:microsoft.com/office/officeart/2011/layout/InterconnectedBlockProcess"/>
    <dgm:cxn modelId="{387F2205-5974-42BE-9269-93E2EC3AD73F}" type="presParOf" srcId="{C431B231-19F5-47CA-8861-BAF61867A345}" destId="{A1144601-EE30-4470-9F6B-9E85B3F64EF7}" srcOrd="8" destOrd="0" presId="urn:microsoft.com/office/officeart/2011/layout/InterconnectedBlockProcess"/>
    <dgm:cxn modelId="{A03150EA-394F-41F2-B8EB-0EC4E6C3265B}" type="presParOf" srcId="{C431B231-19F5-47CA-8861-BAF61867A345}" destId="{9D55748E-3975-4D58-AC71-EAC845FB2257}" srcOrd="9" destOrd="0" presId="urn:microsoft.com/office/officeart/2011/layout/InterconnectedBlockProcess"/>
    <dgm:cxn modelId="{12FB7783-C820-4AAA-B552-D422F2E0728E}" type="presParOf" srcId="{9D55748E-3975-4D58-AC71-EAC845FB2257}" destId="{85F9403B-3AF4-471F-AC6E-525D8CC01C58}" srcOrd="0" destOrd="0" presId="urn:microsoft.com/office/officeart/2011/layout/InterconnectedBlockProcess"/>
    <dgm:cxn modelId="{31B3FC05-615C-40FA-8CBE-D9F0ABBD9AD5}" type="presParOf" srcId="{C431B231-19F5-47CA-8861-BAF61867A345}" destId="{67DB1774-0BDE-4E3F-A001-8A1491880E16}" srcOrd="10" destOrd="0" presId="urn:microsoft.com/office/officeart/2011/layout/InterconnectedBlockProcess"/>
    <dgm:cxn modelId="{9A07E416-7903-40CE-82BE-95F4318608B3}" type="presParOf" srcId="{C431B231-19F5-47CA-8861-BAF61867A345}" destId="{D264636C-9C7F-4414-B3E8-42F06DFA94BA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2/27/2016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2/27/2016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8012" y="3200400"/>
            <a:ext cx="4378854" cy="1397000"/>
          </a:xfrm>
        </p:spPr>
        <p:txBody>
          <a:bodyPr>
            <a:normAutofit/>
          </a:bodyPr>
          <a:lstStyle/>
          <a:p>
            <a:pPr algn="r">
              <a:lnSpc>
                <a:spcPct val="70000"/>
              </a:lnSpc>
            </a:pPr>
            <a:r>
              <a:rPr lang="en-US" dirty="0" smtClean="0"/>
              <a:t>Antigoni Kourou</a:t>
            </a:r>
            <a:br>
              <a:rPr lang="en-US" dirty="0" smtClean="0"/>
            </a:br>
            <a:r>
              <a:rPr lang="en-US" dirty="0" smtClean="0"/>
              <a:t>University of Amsterdam</a:t>
            </a:r>
          </a:p>
          <a:p>
            <a:pPr algn="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48268" y="457200"/>
            <a:ext cx="4038598" cy="2514601"/>
          </a:xfrm>
        </p:spPr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TOWARD A MORE EFFICIENT ONLINE REVIEWS SYSTEM: </a:t>
            </a:r>
            <a:br>
              <a:rPr lang="en-US" dirty="0" smtClean="0"/>
            </a:br>
            <a:r>
              <a:rPr lang="en-US" dirty="0" smtClean="0"/>
              <a:t>THE AIRBNB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1219200"/>
            <a:ext cx="8686801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Aspect based sentiment review stored in a database which can help the guest/user filter his search in two possible ways:</a:t>
            </a:r>
          </a:p>
          <a:p>
            <a:pPr lvl="2"/>
            <a:r>
              <a:rPr lang="en-US" dirty="0" smtClean="0"/>
              <a:t>Aspect based filter (example 1)</a:t>
            </a:r>
          </a:p>
          <a:p>
            <a:pPr lvl="2"/>
            <a:r>
              <a:rPr lang="en-US" dirty="0" smtClean="0"/>
              <a:t>Similarity in personality based filter (example 2)</a:t>
            </a:r>
          </a:p>
          <a:p>
            <a:pPr lvl="2"/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212" y="0"/>
            <a:ext cx="8686801" cy="1066800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812" y="1219200"/>
            <a:ext cx="8686801" cy="4191000"/>
          </a:xfrm>
        </p:spPr>
        <p:txBody>
          <a:bodyPr/>
          <a:lstStyle/>
          <a:p>
            <a:r>
              <a:rPr lang="en-US" dirty="0" smtClean="0"/>
              <a:t>The user ranks/mentions the aspects that are important for him</a:t>
            </a:r>
            <a:br>
              <a:rPr lang="en-US" dirty="0" smtClean="0"/>
            </a:br>
            <a:r>
              <a:rPr lang="en-US" dirty="0" smtClean="0"/>
              <a:t>(1. cleanness 2. internet 3. walking distance from public transport)</a:t>
            </a:r>
          </a:p>
          <a:p>
            <a:r>
              <a:rPr lang="en-US" dirty="0" smtClean="0"/>
              <a:t>The algorithm </a:t>
            </a:r>
          </a:p>
          <a:p>
            <a:pPr lvl="1"/>
            <a:r>
              <a:rPr lang="en-US" dirty="0" smtClean="0"/>
              <a:t>selects </a:t>
            </a:r>
            <a:r>
              <a:rPr lang="en-US" b="1" dirty="0" smtClean="0"/>
              <a:t>only </a:t>
            </a:r>
            <a:r>
              <a:rPr lang="en-US" dirty="0" smtClean="0"/>
              <a:t>the reviews that mention this aspects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oncludes about the sentiment of the </a:t>
            </a:r>
            <a:r>
              <a:rPr lang="en-US" b="1" dirty="0" smtClean="0"/>
              <a:t>mentioned </a:t>
            </a:r>
            <a:r>
              <a:rPr lang="en-US" dirty="0" smtClean="0"/>
              <a:t>aspect for </a:t>
            </a:r>
            <a:r>
              <a:rPr lang="en-US" b="1" dirty="0" smtClean="0"/>
              <a:t>each </a:t>
            </a:r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gives the </a:t>
            </a:r>
            <a:r>
              <a:rPr lang="en-US" b="1" dirty="0" smtClean="0"/>
              <a:t>overall</a:t>
            </a:r>
            <a:r>
              <a:rPr lang="en-US" dirty="0" smtClean="0"/>
              <a:t> sentiment of all the reviews for the aspects mentioned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(improvements in the user interface)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812" y="-6096"/>
            <a:ext cx="8686801" cy="1066800"/>
          </a:xfrm>
        </p:spPr>
        <p:txBody>
          <a:bodyPr/>
          <a:lstStyle/>
          <a:p>
            <a:r>
              <a:rPr lang="en-US" dirty="0" smtClean="0"/>
              <a:t>Aspect based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1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412" y="1143000"/>
            <a:ext cx="8686801" cy="4191000"/>
          </a:xfrm>
        </p:spPr>
        <p:txBody>
          <a:bodyPr/>
          <a:lstStyle/>
          <a:p>
            <a:r>
              <a:rPr lang="en-US" dirty="0" smtClean="0"/>
              <a:t>The user creates the profile of the persons from who he wants to read the reviews. Example </a:t>
            </a:r>
            <a:r>
              <a:rPr lang="en-US" i="1" dirty="0" smtClean="0"/>
              <a:t>a professor </a:t>
            </a:r>
            <a:r>
              <a:rPr lang="en-US" dirty="0" smtClean="0"/>
              <a:t>is not interested in the reviews of </a:t>
            </a:r>
            <a:r>
              <a:rPr lang="en-US" i="1" dirty="0" smtClean="0"/>
              <a:t>teens</a:t>
            </a:r>
            <a:r>
              <a:rPr lang="en-US" dirty="0" smtClean="0"/>
              <a:t>, because teens prefer better a place close to clubs, messy, chilly, where they can smoke inside maybe etc.</a:t>
            </a:r>
          </a:p>
          <a:p>
            <a:r>
              <a:rPr lang="en-US" dirty="0" smtClean="0"/>
              <a:t>The consumer gives details such as:</a:t>
            </a:r>
            <a:br>
              <a:rPr lang="en-US" dirty="0" smtClean="0"/>
            </a:br>
            <a:r>
              <a:rPr lang="en-US" dirty="0" smtClean="0"/>
              <a:t>- type of trip: business/pleasure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mtClean="0"/>
              <a:t>age limits: 30-55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-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212" y="16933"/>
            <a:ext cx="8686801" cy="1066800"/>
          </a:xfrm>
        </p:spPr>
        <p:txBody>
          <a:bodyPr/>
          <a:lstStyle/>
          <a:p>
            <a:r>
              <a:rPr lang="en-US" dirty="0" smtClean="0"/>
              <a:t>Profile based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76400"/>
            <a:ext cx="9753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To incentivize </a:t>
            </a:r>
            <a:r>
              <a:rPr lang="en-US" sz="2400" dirty="0" smtClean="0"/>
              <a:t>trustworthiness, Internet </a:t>
            </a:r>
            <a:r>
              <a:rPr lang="en-US" sz="2400" dirty="0"/>
              <a:t>markets often employ a </a:t>
            </a:r>
            <a:r>
              <a:rPr lang="en-US" sz="2400" dirty="0" smtClean="0"/>
              <a:t>reputation based “</a:t>
            </a:r>
            <a:r>
              <a:rPr lang="en-US" sz="2400" i="1" dirty="0" smtClean="0"/>
              <a:t>feedback system</a:t>
            </a:r>
            <a:r>
              <a:rPr lang="en-US" sz="2400" dirty="0" smtClean="0"/>
              <a:t>”: eBay, Amazon</a:t>
            </a:r>
            <a:r>
              <a:rPr lang="en-US" sz="2400" dirty="0"/>
              <a:t>, </a:t>
            </a:r>
            <a:r>
              <a:rPr lang="en-US" sz="2400" dirty="0" smtClean="0"/>
              <a:t>Airbnb, </a:t>
            </a:r>
            <a:r>
              <a:rPr lang="en-US" sz="2400" dirty="0" err="1" smtClean="0"/>
              <a:t>RentACoder</a:t>
            </a:r>
            <a:r>
              <a:rPr lang="en-US" sz="2400" dirty="0" smtClean="0"/>
              <a:t> among others</a:t>
            </a:r>
          </a:p>
          <a:p>
            <a:r>
              <a:rPr lang="en-US" sz="2400" dirty="0" smtClean="0"/>
              <a:t>Registered users of such systems use stars rating and text comments to express their opinions</a:t>
            </a:r>
          </a:p>
          <a:p>
            <a:r>
              <a:rPr lang="en-US" sz="2400" b="1" dirty="0" smtClean="0"/>
              <a:t>Similar case studies: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Boston (2012) on </a:t>
            </a:r>
            <a:r>
              <a:rPr lang="en-US" sz="2400" i="1" dirty="0" smtClean="0"/>
              <a:t>eBay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Tadelis</a:t>
            </a:r>
            <a:r>
              <a:rPr lang="en-US" sz="2400" dirty="0" smtClean="0"/>
              <a:t> </a:t>
            </a:r>
            <a:r>
              <a:rPr lang="en-US" sz="2400" dirty="0"/>
              <a:t>(2015) on comparison of </a:t>
            </a:r>
            <a:r>
              <a:rPr lang="en-US" sz="2400" i="1" dirty="0"/>
              <a:t>Amazon, </a:t>
            </a:r>
            <a:r>
              <a:rPr lang="en-US" sz="2400" i="1" dirty="0" smtClean="0"/>
              <a:t>eBay, Airbnb, </a:t>
            </a:r>
            <a:r>
              <a:rPr lang="en-US" sz="2400" i="1" dirty="0"/>
              <a:t>Yelp, </a:t>
            </a:r>
            <a:r>
              <a:rPr lang="en-US" sz="2400" i="1" dirty="0" smtClean="0"/>
              <a:t>Uber </a:t>
            </a:r>
            <a:r>
              <a:rPr lang="en-US" sz="2400" i="1" dirty="0" err="1" smtClean="0"/>
              <a:t>etc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dirty="0" err="1" smtClean="0"/>
              <a:t>Fradkin</a:t>
            </a:r>
            <a:r>
              <a:rPr lang="en-US" sz="2400" dirty="0" smtClean="0"/>
              <a:t> (2016) on </a:t>
            </a:r>
            <a:r>
              <a:rPr lang="en-US" sz="2400" i="1" dirty="0" smtClean="0"/>
              <a:t>Airbnb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609600"/>
            <a:ext cx="8686801" cy="762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905000"/>
            <a:ext cx="7924800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Two-sided: Both guests &amp; hosts have 14-30 days time to review each other</a:t>
            </a:r>
          </a:p>
          <a:p>
            <a:r>
              <a:rPr lang="en-US" sz="2400" dirty="0" smtClean="0"/>
              <a:t>Encouraged by: email, login notifications etc.</a:t>
            </a:r>
          </a:p>
          <a:p>
            <a:r>
              <a:rPr lang="en-US" sz="2400" dirty="0" smtClean="0"/>
              <a:t>Simultaneous reveal</a:t>
            </a:r>
          </a:p>
          <a:p>
            <a:r>
              <a:rPr lang="en-US" sz="2400" dirty="0" smtClean="0"/>
              <a:t>Feedback structure: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2000" dirty="0" smtClean="0"/>
              <a:t>General rating 1-5 stars</a:t>
            </a:r>
            <a:r>
              <a:rPr lang="en-US" sz="2000" dirty="0"/>
              <a:t> </a:t>
            </a:r>
            <a:r>
              <a:rPr lang="en-US" sz="2000" dirty="0" smtClean="0"/>
              <a:t>&amp; a private comment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2000" dirty="0" smtClean="0"/>
              <a:t>Rating for 6 categories (cleanliness, value etc.)</a:t>
            </a:r>
            <a:br>
              <a:rPr lang="en-US" sz="2000" dirty="0" smtClean="0"/>
            </a:br>
            <a:r>
              <a:rPr lang="en-US" sz="2000" dirty="0" smtClean="0"/>
              <a:t>Average score published after 3 reviews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2000" dirty="0" smtClean="0"/>
              <a:t>Recommend the listing or not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457200"/>
            <a:ext cx="8686801" cy="1066800"/>
          </a:xfrm>
        </p:spPr>
        <p:txBody>
          <a:bodyPr/>
          <a:lstStyle/>
          <a:p>
            <a:r>
              <a:rPr lang="en-US" dirty="0" smtClean="0"/>
              <a:t>How do these systems work?</a:t>
            </a:r>
            <a:br>
              <a:rPr lang="en-US" dirty="0" smtClean="0"/>
            </a:br>
            <a:r>
              <a:rPr lang="en-US" dirty="0" smtClean="0"/>
              <a:t>(The Airbnb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8686801" cy="1066800"/>
          </a:xfrm>
        </p:spPr>
        <p:txBody>
          <a:bodyPr/>
          <a:lstStyle/>
          <a:p>
            <a:r>
              <a:rPr lang="en-US" dirty="0" smtClean="0"/>
              <a:t>Two issues for the Airbnb current FS: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412" y="3615267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Migrate to a new validated system (Which is?)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Channel feedback in a targeted way</a:t>
            </a:r>
            <a:br>
              <a:rPr lang="en-US" sz="2400" dirty="0"/>
            </a:br>
            <a:r>
              <a:rPr lang="en-US" sz="2400" dirty="0"/>
              <a:t>(i.e. Blinded systems/</a:t>
            </a:r>
            <a:r>
              <a:rPr lang="en-US" sz="2400" dirty="0" err="1"/>
              <a:t>Onesideness</a:t>
            </a:r>
            <a:r>
              <a:rPr lang="en-US" sz="24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Use complementary methods for analysis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5612" y="2514600"/>
            <a:ext cx="115824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Three advices from the eBay’s case: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30188" y="1316504"/>
            <a:ext cx="95472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sz="2100" dirty="0"/>
              <a:t>Most of the systems use only ratings as feedback </a:t>
            </a:r>
            <a:r>
              <a:rPr lang="en-US" sz="2100" dirty="0" smtClean="0"/>
              <a:t>analysis</a:t>
            </a:r>
            <a:endParaRPr lang="en-US" sz="21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100" dirty="0"/>
              <a:t>The review tend to be bias for two main reasons (Surveys of </a:t>
            </a:r>
            <a:r>
              <a:rPr lang="en-US" sz="2100" dirty="0" err="1"/>
              <a:t>AirBnb</a:t>
            </a:r>
            <a:r>
              <a:rPr lang="en-US" sz="2100" dirty="0"/>
              <a:t>):</a:t>
            </a:r>
          </a:p>
          <a:p>
            <a:pPr marL="1851660" lvl="6" indent="-342900">
              <a:buFont typeface="+mj-lt"/>
              <a:buAutoNum type="arabicPeriod"/>
            </a:pPr>
            <a:r>
              <a:rPr lang="en-US" sz="1900" dirty="0"/>
              <a:t>Non reviewers have usually worse experience than the reviewers </a:t>
            </a:r>
          </a:p>
          <a:p>
            <a:pPr marL="1851660" lvl="6" indent="-342900">
              <a:buFont typeface="+mj-lt"/>
              <a:buAutoNum type="arabicPeriod"/>
            </a:pPr>
            <a:r>
              <a:rPr lang="en-US" sz="1900" dirty="0"/>
              <a:t>The systems do not offer options to remain anonymous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1" y="1524000"/>
            <a:ext cx="9296401" cy="4191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text in the reviews is very important</a:t>
            </a:r>
            <a:endParaRPr lang="en-US" sz="2400" dirty="0"/>
          </a:p>
          <a:p>
            <a:r>
              <a:rPr lang="en-US" sz="2800" dirty="0" smtClean="0"/>
              <a:t>Texts influences guests/hosts decisions even when rating for the listing is high (</a:t>
            </a:r>
            <a:r>
              <a:rPr lang="en-US" sz="2800" dirty="0" err="1" smtClean="0"/>
              <a:t>AirBnb</a:t>
            </a:r>
            <a:r>
              <a:rPr lang="en-US" sz="2800" dirty="0" smtClean="0"/>
              <a:t>, 2016)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A </a:t>
            </a:r>
            <a:r>
              <a:rPr lang="en-US" sz="2400" b="1" i="1" dirty="0" smtClean="0"/>
              <a:t>(-)</a:t>
            </a:r>
            <a:r>
              <a:rPr lang="en-US" sz="2400" i="1" dirty="0" smtClean="0"/>
              <a:t> rating is followed by a </a:t>
            </a:r>
            <a:r>
              <a:rPr lang="en-US" sz="2400" b="1" i="1" dirty="0" smtClean="0"/>
              <a:t>(-)</a:t>
            </a:r>
            <a:r>
              <a:rPr lang="en-US" sz="2400" i="1" dirty="0" smtClean="0"/>
              <a:t> text in </a:t>
            </a:r>
            <a:r>
              <a:rPr lang="en-US" sz="2400" b="1" i="1" dirty="0" smtClean="0"/>
              <a:t>45% </a:t>
            </a:r>
            <a:r>
              <a:rPr lang="en-US" sz="2400" i="1" dirty="0" smtClean="0"/>
              <a:t>of the cases.</a:t>
            </a:r>
            <a:br>
              <a:rPr lang="en-US" sz="2400" i="1" dirty="0" smtClean="0"/>
            </a:br>
            <a:r>
              <a:rPr lang="en-US" sz="2400" i="1" dirty="0" smtClean="0"/>
              <a:t>A </a:t>
            </a:r>
            <a:r>
              <a:rPr lang="en-US" sz="2400" b="1" i="1" dirty="0" smtClean="0"/>
              <a:t>(+)</a:t>
            </a:r>
            <a:r>
              <a:rPr lang="en-US" sz="2400" i="1" dirty="0" smtClean="0"/>
              <a:t> rating is followed by a </a:t>
            </a:r>
            <a:r>
              <a:rPr lang="en-US" sz="2400" b="1" i="1" dirty="0" smtClean="0"/>
              <a:t>(+)</a:t>
            </a:r>
            <a:r>
              <a:rPr lang="en-US" sz="2400" i="1" dirty="0" smtClean="0"/>
              <a:t> text in </a:t>
            </a:r>
            <a:r>
              <a:rPr lang="en-US" sz="2400" b="1" i="1" dirty="0" smtClean="0"/>
              <a:t>13% </a:t>
            </a:r>
            <a:r>
              <a:rPr lang="en-US" sz="2400" i="1" dirty="0" smtClean="0"/>
              <a:t>of the cases.</a:t>
            </a:r>
          </a:p>
          <a:p>
            <a:r>
              <a:rPr lang="en-US" sz="2800" dirty="0" smtClean="0"/>
              <a:t>Sentiment-based opinion mining methods in OFS: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Movie rating systems (Netflix, IMDb)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Product rating systems (eBay)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smtClean="0"/>
              <a:t>Real estate rating systems ()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2" y="76200"/>
            <a:ext cx="8686801" cy="1066800"/>
          </a:xfrm>
        </p:spPr>
        <p:txBody>
          <a:bodyPr/>
          <a:lstStyle/>
          <a:p>
            <a:r>
              <a:rPr lang="en-US" dirty="0" smtClean="0"/>
              <a:t>A proposed complementary method: Sentiment based opinion mining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91" y="1524000"/>
            <a:ext cx="8382001" cy="419100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/>
              <a:t>How can Sentiment-based </a:t>
            </a:r>
            <a:r>
              <a:rPr lang="en-US" b="1" dirty="0"/>
              <a:t>O</a:t>
            </a:r>
            <a:r>
              <a:rPr lang="en-US" b="1" dirty="0" smtClean="0"/>
              <a:t>pinion mining methods complement the analysis of reviews in a reputation system?</a:t>
            </a:r>
          </a:p>
          <a:p>
            <a:r>
              <a:rPr lang="en-US" dirty="0" smtClean="0"/>
              <a:t>How can Sentiment-based opinion mining methods be efficiently used to predict the reputation scores in text reviews of real estate?</a:t>
            </a:r>
          </a:p>
          <a:p>
            <a:r>
              <a:rPr lang="en-US" dirty="0" smtClean="0"/>
              <a:t>How can these methods be integrated with the current methods of feedback analysis?</a:t>
            </a:r>
          </a:p>
          <a:p>
            <a:r>
              <a:rPr lang="en-US" dirty="0" smtClean="0"/>
              <a:t>Does the proposed data analysis reduce the bias of the current reputation systems?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8686801" cy="914400"/>
          </a:xfrm>
        </p:spPr>
        <p:txBody>
          <a:bodyPr/>
          <a:lstStyle/>
          <a:p>
            <a:r>
              <a:rPr lang="en-US" dirty="0" smtClean="0"/>
              <a:t>Research question: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033508"/>
              </p:ext>
            </p:extLst>
          </p:nvPr>
        </p:nvGraphicFramePr>
        <p:xfrm>
          <a:off x="-534988" y="914400"/>
          <a:ext cx="9906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211" y="-152400"/>
            <a:ext cx="8686801" cy="914400"/>
          </a:xfrm>
        </p:spPr>
        <p:txBody>
          <a:bodyPr/>
          <a:lstStyle/>
          <a:p>
            <a:r>
              <a:rPr lang="en-US" dirty="0" smtClean="0"/>
              <a:t>Research planning: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540194">
            <a:off x="1965693" y="3695272"/>
            <a:ext cx="424125" cy="2983554"/>
          </a:xfrm>
          <a:prstGeom prst="leftBrace">
            <a:avLst>
              <a:gd name="adj1" fmla="val 17586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396578">
            <a:off x="797132" y="5259994"/>
            <a:ext cx="25411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February-March</a:t>
            </a:r>
          </a:p>
        </p:txBody>
      </p:sp>
      <p:sp>
        <p:nvSpPr>
          <p:cNvPr id="11" name="Left Brace 10"/>
          <p:cNvSpPr/>
          <p:nvPr/>
        </p:nvSpPr>
        <p:spPr>
          <a:xfrm rot="16710118">
            <a:off x="4411753" y="4677387"/>
            <a:ext cx="424125" cy="1947656"/>
          </a:xfrm>
          <a:prstGeom prst="leftBrace">
            <a:avLst>
              <a:gd name="adj1" fmla="val 10793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91726">
            <a:off x="3929224" y="5729836"/>
            <a:ext cx="11608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April-May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7253949" y="4021442"/>
            <a:ext cx="424125" cy="3505199"/>
          </a:xfrm>
          <a:prstGeom prst="leftBrace">
            <a:avLst>
              <a:gd name="adj1" fmla="val 21217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2883" y="5866375"/>
            <a:ext cx="60625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June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2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0412" y="1524000"/>
            <a:ext cx="8686801" cy="4191000"/>
          </a:xfrm>
        </p:spPr>
        <p:txBody>
          <a:bodyPr/>
          <a:lstStyle/>
          <a:p>
            <a:r>
              <a:rPr lang="en-US" dirty="0" smtClean="0"/>
              <a:t>An overview of current the methods used for data analysis in OFS</a:t>
            </a:r>
          </a:p>
          <a:p>
            <a:r>
              <a:rPr lang="en-US" dirty="0" smtClean="0"/>
              <a:t>An overview of how sentiment based opinion analysis are used in OFS</a:t>
            </a:r>
          </a:p>
          <a:p>
            <a:r>
              <a:rPr lang="en-US" dirty="0" smtClean="0"/>
              <a:t>A proposed algorithm which efficient for the real estate OFS</a:t>
            </a:r>
          </a:p>
          <a:p>
            <a:r>
              <a:rPr lang="en-US" dirty="0" smtClean="0"/>
              <a:t>A framework to redesign the Airbnb OFS, by integrating the proposed solution on it</a:t>
            </a:r>
          </a:p>
          <a:p>
            <a:r>
              <a:rPr lang="en-US" dirty="0" smtClean="0"/>
              <a:t>Conclusions and advices for Airbnb and e-commerce on how to move towards a better OFS by integrating on their systems sentiment based opinion analysis</a:t>
            </a:r>
          </a:p>
          <a:p>
            <a:r>
              <a:rPr lang="en-US" dirty="0" smtClean="0"/>
              <a:t>Limitation and further work to be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304800"/>
            <a:ext cx="8686801" cy="838200"/>
          </a:xfrm>
        </p:spPr>
        <p:txBody>
          <a:bodyPr/>
          <a:lstStyle/>
          <a:p>
            <a:r>
              <a:rPr lang="en-US" dirty="0" smtClean="0"/>
              <a:t>What should the final report contain?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6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8012" y="1752600"/>
            <a:ext cx="8686801" cy="4191000"/>
          </a:xfrm>
        </p:spPr>
        <p:txBody>
          <a:bodyPr/>
          <a:lstStyle/>
          <a:p>
            <a:r>
              <a:rPr lang="en-US" dirty="0" smtClean="0"/>
              <a:t>Measuring the current bias of OFS and bias in the proposed solution in order to find out in what percentage the bias is affected</a:t>
            </a:r>
          </a:p>
          <a:p>
            <a:r>
              <a:rPr lang="en-US" dirty="0" smtClean="0"/>
              <a:t>Improve the algorithm to mine the text opinions in languages other than English</a:t>
            </a:r>
          </a:p>
          <a:p>
            <a:r>
              <a:rPr lang="en-US" dirty="0" smtClean="0"/>
              <a:t>Compare the sentiment based mining methods to get the one that reduced bias the most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212" y="0"/>
            <a:ext cx="8686801" cy="1066800"/>
          </a:xfrm>
        </p:spPr>
        <p:txBody>
          <a:bodyPr/>
          <a:lstStyle/>
          <a:p>
            <a:r>
              <a:rPr lang="en-US" dirty="0" smtClean="0"/>
              <a:t>Further work to be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609</Words>
  <Application>Microsoft Office PowerPoint</Application>
  <PresentationFormat>Custom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Gabriola</vt:lpstr>
      <vt:lpstr>Palatino Linotype</vt:lpstr>
      <vt:lpstr>Business strategy presentation</vt:lpstr>
      <vt:lpstr>TOWARD A MORE EFFICIENT ONLINE REVIEWS SYSTEM:  THE AIRBNB CASE</vt:lpstr>
      <vt:lpstr>Introduction</vt:lpstr>
      <vt:lpstr>How do these systems work? (The Airbnb case)</vt:lpstr>
      <vt:lpstr>Two issues for the Airbnb current FS:</vt:lpstr>
      <vt:lpstr>A proposed complementary method: Sentiment based opinion mining </vt:lpstr>
      <vt:lpstr>Research question:</vt:lpstr>
      <vt:lpstr>Research planning:</vt:lpstr>
      <vt:lpstr>What should the final report contain?</vt:lpstr>
      <vt:lpstr>Further work to be done</vt:lpstr>
      <vt:lpstr>Improvements</vt:lpstr>
      <vt:lpstr>Aspect based filtering</vt:lpstr>
      <vt:lpstr>Profile based filtering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2016-02-11T11:49:16Z</dcterms:created>
  <dcterms:modified xsi:type="dcterms:W3CDTF">2016-02-27T20:30:50Z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