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75" r:id="rId12"/>
    <p:sldId id="266" r:id="rId13"/>
    <p:sldId id="276" r:id="rId14"/>
    <p:sldId id="267" r:id="rId15"/>
    <p:sldId id="268" r:id="rId16"/>
    <p:sldId id="269" r:id="rId17"/>
    <p:sldId id="281" r:id="rId18"/>
    <p:sldId id="282" r:id="rId19"/>
    <p:sldId id="270" r:id="rId20"/>
    <p:sldId id="284" r:id="rId21"/>
    <p:sldId id="271" r:id="rId22"/>
    <p:sldId id="272" r:id="rId23"/>
    <p:sldId id="273" r:id="rId24"/>
    <p:sldId id="283" r:id="rId25"/>
    <p:sldId id="287" r:id="rId26"/>
    <p:sldId id="285" r:id="rId27"/>
    <p:sldId id="286" r:id="rId28"/>
    <p:sldId id="288" r:id="rId29"/>
    <p:sldId id="289" r:id="rId30"/>
    <p:sldId id="274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80C8A-7993-4334-BC44-0EABF5F10AEC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AE2F1-4694-494E-A0D6-2B2385D3E5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5DDC-45BA-48AF-901A-D30907C66DC4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D4BF-D0B6-4133-AF67-CCDEF79271A0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E5A2-EF9A-44D3-9BFA-BED3E6AC5F49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713F-9144-48A7-8284-38943D5D8954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419-AB10-49AD-A98B-71A5070C7084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326B-0E20-4B02-A0B6-E63EEF4216E8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E524-5E3E-409B-A560-E9DC0074DD23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824-0537-4454-8BCC-BE65633B1BCF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9A3D-F5A7-4F60-AB04-11C1C0D12174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590-1A82-4989-B07E-97187CF34700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CDAB-17DE-404C-B88A-8466D1E712E7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6C56CF-3F51-4E50-99A8-92FCD9A861FC}" type="datetime1">
              <a:rPr lang="ru-RU" smtClean="0"/>
              <a:pPr/>
              <a:t>10.09.2021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ru-RU" smtClean="0"/>
              <a:t>Программирование, ст.преп. Бондарева Л.В. кафедра ЮНЕСКО по ИВТ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Основные понятия языков программирования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b="1" dirty="0" smtClean="0"/>
          </a:p>
          <a:p>
            <a:r>
              <a:rPr lang="ru-RU" b="1" dirty="0" smtClean="0"/>
              <a:t>Лекция 1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Язык программирования С++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/>
              <a:t>Плюсы:</a:t>
            </a:r>
          </a:p>
          <a:p>
            <a:r>
              <a:rPr lang="ru-RU" sz="2800" dirty="0" smtClean="0"/>
              <a:t>Быстродействие</a:t>
            </a:r>
          </a:p>
          <a:p>
            <a:r>
              <a:rPr lang="ru-RU" sz="2800" dirty="0" smtClean="0"/>
              <a:t>Универсальность</a:t>
            </a:r>
          </a:p>
          <a:p>
            <a:r>
              <a:rPr lang="ru-RU" sz="2800" dirty="0" smtClean="0"/>
              <a:t>Портативность</a:t>
            </a:r>
          </a:p>
          <a:p>
            <a:r>
              <a:rPr lang="ru-RU" sz="2800" dirty="0" smtClean="0"/>
              <a:t>Популярность</a:t>
            </a:r>
          </a:p>
          <a:p>
            <a:r>
              <a:rPr lang="ru-RU" sz="2800" dirty="0" smtClean="0"/>
              <a:t>Фундамент для изучения основ программирования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932040" y="1871076"/>
            <a:ext cx="3610744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ru-RU" sz="2800" b="1" dirty="0" smtClean="0"/>
              <a:t>Минусы:</a:t>
            </a:r>
          </a:p>
          <a:p>
            <a:r>
              <a:rPr lang="ru-RU" sz="2800" dirty="0" smtClean="0"/>
              <a:t>Низкая скорость написания кода</a:t>
            </a:r>
          </a:p>
          <a:p>
            <a:r>
              <a:rPr lang="ru-RU" sz="2800" dirty="0" smtClean="0"/>
              <a:t>Высокий порог вхождения</a:t>
            </a:r>
          </a:p>
          <a:p>
            <a:pPr>
              <a:buFont typeface="Wingdings 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18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Общие понятия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>
              <a:buNone/>
              <a:defRPr/>
            </a:pPr>
            <a:r>
              <a:rPr lang="ru-RU" sz="3000" b="1" dirty="0" smtClean="0"/>
              <a:t>Язык программирования (ЯП)</a:t>
            </a:r>
            <a:r>
              <a:rPr lang="ru-RU" sz="3000" dirty="0" smtClean="0"/>
              <a:t> – это формальная знаковая система, предназначенная для записи программ.</a:t>
            </a:r>
          </a:p>
          <a:p>
            <a:pPr marL="365760" indent="-283464">
              <a:buNone/>
              <a:defRPr/>
            </a:pPr>
            <a:r>
              <a:rPr lang="ru-RU" sz="3000" dirty="0" smtClean="0"/>
              <a:t> </a:t>
            </a:r>
          </a:p>
          <a:p>
            <a:pPr marL="365760" indent="-283464">
              <a:buNone/>
              <a:defRPr/>
            </a:pPr>
            <a:r>
              <a:rPr lang="ru-RU" sz="3000" dirty="0" smtClean="0"/>
              <a:t>Язык программирования определяет набор правил:</a:t>
            </a:r>
          </a:p>
          <a:p>
            <a:pPr marL="1165860" lvl="2" indent="-283464">
              <a:buFont typeface="Wingdings" pitchFamily="2" charset="2"/>
              <a:buChar char="q"/>
              <a:defRPr/>
            </a:pPr>
            <a:r>
              <a:rPr lang="ru-RU" sz="3000" dirty="0" smtClean="0"/>
              <a:t>Лексических (словарный запас), </a:t>
            </a:r>
          </a:p>
          <a:p>
            <a:pPr marL="1165860" lvl="2" indent="-283464">
              <a:buFont typeface="Wingdings" pitchFamily="2" charset="2"/>
              <a:buChar char="q"/>
              <a:defRPr/>
            </a:pPr>
            <a:r>
              <a:rPr lang="ru-RU" sz="3000" dirty="0" smtClean="0"/>
              <a:t>Синтаксических  (правописание), </a:t>
            </a:r>
          </a:p>
          <a:p>
            <a:pPr marL="1165860" lvl="2" indent="-283464">
              <a:buFont typeface="Wingdings" pitchFamily="2" charset="2"/>
              <a:buChar char="q"/>
              <a:defRPr/>
            </a:pPr>
            <a:r>
              <a:rPr lang="ru-RU" sz="3000" dirty="0" smtClean="0"/>
              <a:t>Семантических  (смысловые значения языка). 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Типы ЯП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100" dirty="0" smtClean="0"/>
          </a:p>
          <a:p>
            <a:r>
              <a:rPr lang="ru-RU" sz="2800" b="1" i="1" dirty="0" smtClean="0">
                <a:solidFill>
                  <a:schemeClr val="hlink"/>
                </a:solidFill>
                <a:latin typeface="Times New Roman Cyr" pitchFamily="18" charset="-52"/>
              </a:rPr>
              <a:t> </a:t>
            </a:r>
            <a:r>
              <a:rPr lang="ru-RU" sz="2800" b="1" cap="all" dirty="0" smtClean="0"/>
              <a:t>низкого уровня </a:t>
            </a:r>
            <a:r>
              <a:rPr lang="ru-RU" sz="2800" b="1" dirty="0" smtClean="0"/>
              <a:t>- </a:t>
            </a:r>
            <a:r>
              <a:rPr lang="ru-RU" sz="2800" dirty="0" smtClean="0"/>
              <a:t>ЯП, предназначенный для определенного типа ЭВМ и отражающий его внутренний </a:t>
            </a:r>
            <a:r>
              <a:rPr lang="ru-RU" sz="2800" b="1" dirty="0" smtClean="0"/>
              <a:t>машинный код. </a:t>
            </a:r>
          </a:p>
          <a:p>
            <a:endParaRPr lang="ru-RU" sz="2800" b="1" dirty="0" smtClean="0"/>
          </a:p>
          <a:p>
            <a:pPr>
              <a:buNone/>
            </a:pPr>
            <a:r>
              <a:rPr lang="ru-RU" sz="2800" b="1" dirty="0" smtClean="0"/>
              <a:t>   Примеры: </a:t>
            </a:r>
            <a:r>
              <a:rPr lang="en-US" sz="2800" cap="small" dirty="0" smtClean="0"/>
              <a:t>assembler</a:t>
            </a:r>
            <a:endParaRPr lang="ru-RU" sz="2800" cap="small" dirty="0" smtClean="0"/>
          </a:p>
          <a:p>
            <a:endParaRPr lang="ru-RU" sz="3400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Типы ЯП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3100" dirty="0" smtClean="0"/>
          </a:p>
          <a:p>
            <a:r>
              <a:rPr lang="ru-RU" sz="3400" b="1" dirty="0" smtClean="0"/>
              <a:t> </a:t>
            </a:r>
            <a:r>
              <a:rPr lang="ru-RU" sz="3000" b="1" cap="all" dirty="0" smtClean="0"/>
              <a:t>высокого  уровня </a:t>
            </a:r>
            <a:r>
              <a:rPr lang="ru-RU" sz="3000" b="1" dirty="0" smtClean="0"/>
              <a:t>- </a:t>
            </a:r>
            <a:r>
              <a:rPr lang="ru-RU" sz="3000" dirty="0" smtClean="0"/>
              <a:t>ЯП, средства которого обеспечивают описание задачи в наглядном, легко воспринимаемом виде, удобном для программиста. 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 smtClean="0"/>
              <a:t>Программы, написанные на языках высокого уровня, требуют перевода в </a:t>
            </a:r>
            <a:r>
              <a:rPr lang="ru-RU" sz="3000" b="1" dirty="0" smtClean="0"/>
              <a:t>машинные коды</a:t>
            </a:r>
            <a:r>
              <a:rPr lang="ru-RU" sz="3000" dirty="0" smtClean="0"/>
              <a:t> программами </a:t>
            </a:r>
            <a:r>
              <a:rPr lang="ru-RU" sz="3000" b="1" dirty="0" smtClean="0"/>
              <a:t>трансляторами</a:t>
            </a:r>
            <a:r>
              <a:rPr lang="ru-RU" sz="3000" dirty="0" smtClean="0"/>
              <a:t> либо </a:t>
            </a:r>
            <a:r>
              <a:rPr lang="ru-RU" sz="3000" b="1" dirty="0" smtClean="0"/>
              <a:t>интерпретаторами</a:t>
            </a:r>
            <a:r>
              <a:rPr lang="ru-RU" sz="3000" dirty="0" smtClean="0"/>
              <a:t>. 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b="1" dirty="0" smtClean="0"/>
              <a:t>Примеры:  </a:t>
            </a:r>
            <a:r>
              <a:rPr lang="en-US" sz="3000" dirty="0" smtClean="0"/>
              <a:t>FORTRAN, BASIC, Pascal, C, </a:t>
            </a:r>
            <a:r>
              <a:rPr lang="en-US" sz="3000" dirty="0" err="1" smtClean="0"/>
              <a:t>Ada</a:t>
            </a:r>
            <a:r>
              <a:rPr lang="ru-RU" sz="3000" dirty="0" smtClean="0"/>
              <a:t> и др.</a:t>
            </a:r>
            <a:endParaRPr lang="ru-RU" sz="3000" dirty="0" smtClean="0">
              <a:latin typeface="Times New Roman Cyr" pitchFamily="18" charset="-52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Машинно-ориентированные языки дают возможность: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pPr marL="365125" indent="-282575"/>
            <a:endParaRPr lang="ru-RU" sz="2400" dirty="0" smtClean="0"/>
          </a:p>
          <a:p>
            <a:pPr marL="365125" indent="-282575"/>
            <a:r>
              <a:rPr lang="ru-RU" sz="2800" dirty="0" smtClean="0"/>
              <a:t>наиболее полно учитывать особенности компьютера, </a:t>
            </a:r>
          </a:p>
          <a:p>
            <a:pPr marL="365125" indent="-282575"/>
            <a:r>
              <a:rPr lang="ru-RU" sz="2800" dirty="0" smtClean="0"/>
              <a:t>получать достаточно компактные программы,</a:t>
            </a:r>
          </a:p>
          <a:p>
            <a:pPr marL="365125" indent="-282575"/>
            <a:r>
              <a:rPr lang="ru-RU" sz="2800" dirty="0" smtClean="0"/>
              <a:t>быстро выполняемые программы. </a:t>
            </a:r>
          </a:p>
          <a:p>
            <a:pPr marL="365125" indent="-282575">
              <a:buNone/>
            </a:pPr>
            <a:endParaRPr lang="ru-RU" sz="2800" dirty="0" smtClean="0"/>
          </a:p>
          <a:p>
            <a:pPr marL="365125" indent="-282575" algn="ctr">
              <a:buNone/>
            </a:pPr>
            <a:r>
              <a:rPr lang="ru-RU" sz="2800" dirty="0" smtClean="0"/>
              <a:t>	</a:t>
            </a:r>
            <a:r>
              <a:rPr lang="ru-RU" sz="2800" b="1" dirty="0" smtClean="0"/>
              <a:t>Однако такие языки НЕ обеспечивают мобильности программ.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Языки высокого уровня дают возможность: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 lnSpcReduction="10000"/>
          </a:bodyPr>
          <a:lstStyle/>
          <a:p>
            <a:pPr marL="365125" indent="-282575"/>
            <a:endParaRPr lang="ru-RU" sz="2400" dirty="0" smtClean="0"/>
          </a:p>
          <a:p>
            <a:pPr marL="365125" indent="-282575">
              <a:buNone/>
            </a:pPr>
            <a:endParaRPr lang="ru-RU" sz="2800" dirty="0" smtClean="0"/>
          </a:p>
          <a:p>
            <a:pPr marL="365125" indent="-282575">
              <a:buNone/>
            </a:pPr>
            <a:r>
              <a:rPr lang="ru-RU" sz="2800" dirty="0" smtClean="0"/>
              <a:t>описывать большинство алгоритмов в форме, удобной для программиста, которая близка к привычной записи математических или логических  действий</a:t>
            </a:r>
          </a:p>
          <a:p>
            <a:pPr marL="365125" indent="-282575">
              <a:buNone/>
            </a:pPr>
            <a:endParaRPr lang="ru-RU" sz="2800" dirty="0" smtClean="0"/>
          </a:p>
          <a:p>
            <a:pPr marL="365125" indent="-282575">
              <a:buNone/>
            </a:pPr>
            <a:r>
              <a:rPr lang="ru-RU" sz="2800" i="1" dirty="0" smtClean="0"/>
              <a:t>Языки высокого уровня </a:t>
            </a:r>
            <a:r>
              <a:rPr lang="ru-RU" sz="2800" dirty="0" smtClean="0"/>
              <a:t>– </a:t>
            </a:r>
          </a:p>
          <a:p>
            <a:pPr marL="365125" indent="-282575">
              <a:buNone/>
            </a:pPr>
            <a:r>
              <a:rPr lang="ru-RU" sz="2800" dirty="0" smtClean="0"/>
              <a:t>					машинно-независимые 				языки.</a:t>
            </a:r>
            <a:endParaRPr lang="en-US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75542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Языки высокого уровня делятся: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pPr marL="365125" indent="-282575"/>
            <a:endParaRPr lang="ru-RU" sz="2400" dirty="0" smtClean="0"/>
          </a:p>
          <a:p>
            <a:pPr marL="365125" indent="-282575">
              <a:buNone/>
            </a:pPr>
            <a:endParaRPr lang="ru-RU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25081"/>
              </p:ext>
            </p:extLst>
          </p:nvPr>
        </p:nvGraphicFramePr>
        <p:xfrm>
          <a:off x="142844" y="1071547"/>
          <a:ext cx="8858312" cy="48756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73747"/>
                <a:gridCol w="4584565"/>
              </a:tblGrid>
              <a:tr h="43934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Процедурные языки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Непроцедурные языки</a:t>
                      </a:r>
                      <a:endParaRPr lang="ru-RU" sz="2400" dirty="0"/>
                    </a:p>
                  </a:txBody>
                  <a:tcPr/>
                </a:tc>
              </a:tr>
              <a:tr h="1493788">
                <a:tc>
                  <a:txBody>
                    <a:bodyPr/>
                    <a:lstStyle/>
                    <a:p>
                      <a:endParaRPr kumimoji="0" lang="ru-RU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ru-RU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93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</a:tr>
              <a:tr h="1430857">
                <a:tc>
                  <a:txBody>
                    <a:bodyPr/>
                    <a:lstStyle/>
                    <a:p>
                      <a:endParaRPr kumimoji="0" lang="ru-RU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75542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Языки высокого уровня делятся: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pPr marL="365125" indent="-282575"/>
            <a:endParaRPr lang="ru-RU" sz="2400" dirty="0" smtClean="0"/>
          </a:p>
          <a:p>
            <a:pPr marL="365125" indent="-282575">
              <a:buNone/>
            </a:pPr>
            <a:endParaRPr lang="ru-RU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72902"/>
              </p:ext>
            </p:extLst>
          </p:nvPr>
        </p:nvGraphicFramePr>
        <p:xfrm>
          <a:off x="142844" y="1071547"/>
          <a:ext cx="8858312" cy="49970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73747"/>
                <a:gridCol w="4584565"/>
              </a:tblGrid>
              <a:tr h="43934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Процедурные языки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Непроцедурные языки</a:t>
                      </a:r>
                      <a:endParaRPr lang="ru-RU" sz="2400" dirty="0"/>
                    </a:p>
                  </a:txBody>
                  <a:tcPr/>
                </a:tc>
              </a:tr>
              <a:tr h="1493788">
                <a:tc>
                  <a:txBody>
                    <a:bodyPr/>
                    <a:lstStyle/>
                    <a:p>
                      <a:r>
                        <a:rPr kumimoji="0"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Программист указывает компьютеру, </a:t>
                      </a:r>
                      <a:r>
                        <a:rPr kumimoji="0" lang="ru-RU" sz="2400" b="1" kern="1200" cap="all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что</a:t>
                      </a:r>
                      <a:r>
                        <a:rPr kumimoji="0" lang="ru-RU" sz="2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kumimoji="0" lang="ru-RU" sz="2400" b="1" kern="1200" cap="all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как</a:t>
                      </a:r>
                      <a:r>
                        <a:rPr kumimoji="0" lang="ru-RU" sz="2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нужно сделать для решения задачи.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ru-RU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93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Универсальные языки пригодные для программирования любых задач.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</a:tr>
              <a:tr h="1430857">
                <a:tc>
                  <a:txBody>
                    <a:bodyPr/>
                    <a:lstStyle/>
                    <a:p>
                      <a:r>
                        <a:rPr kumimoji="0" lang="ru-RU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Примеры: </a:t>
                      </a:r>
                    </a:p>
                    <a:p>
                      <a:r>
                        <a:rPr kumimoji="0"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C/C++, FORTRAN, PASCAL </a:t>
                      </a:r>
                      <a:r>
                        <a:rPr kumimoji="0"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 др.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75542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Языки высокого уровня делятся: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pPr marL="365125" indent="-282575"/>
            <a:endParaRPr lang="ru-RU" sz="2400" dirty="0" smtClean="0"/>
          </a:p>
          <a:p>
            <a:pPr marL="365125" indent="-282575">
              <a:buNone/>
            </a:pPr>
            <a:endParaRPr lang="ru-RU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65329"/>
              </p:ext>
            </p:extLst>
          </p:nvPr>
        </p:nvGraphicFramePr>
        <p:xfrm>
          <a:off x="142844" y="1071547"/>
          <a:ext cx="8858312" cy="499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73747"/>
                <a:gridCol w="4584565"/>
              </a:tblGrid>
              <a:tr h="43934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Процедурные языки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Непроцедурные языки</a:t>
                      </a:r>
                      <a:endParaRPr lang="ru-RU" sz="2400" dirty="0"/>
                    </a:p>
                  </a:txBody>
                  <a:tcPr/>
                </a:tc>
              </a:tr>
              <a:tr h="1493788">
                <a:tc>
                  <a:txBody>
                    <a:bodyPr/>
                    <a:lstStyle/>
                    <a:p>
                      <a:r>
                        <a:rPr kumimoji="0"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Программист указывает компьютеру, </a:t>
                      </a:r>
                      <a:r>
                        <a:rPr kumimoji="0" lang="ru-RU" sz="2400" b="1" kern="1200" cap="all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что</a:t>
                      </a:r>
                      <a:r>
                        <a:rPr kumimoji="0" lang="ru-RU" sz="2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kumimoji="0" lang="ru-RU" sz="2400" b="1" kern="1200" cap="all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как</a:t>
                      </a:r>
                      <a:r>
                        <a:rPr kumimoji="0" lang="ru-RU" sz="2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нужно сделать для решения задачи.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Дают возможность указать компьютеру </a:t>
                      </a:r>
                      <a:r>
                        <a:rPr kumimoji="0" lang="ru-RU" sz="2400" b="1" kern="1200" cap="all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что</a:t>
                      </a:r>
                      <a:r>
                        <a:rPr kumimoji="0"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нужно сделать для решения задачи. </a:t>
                      </a:r>
                    </a:p>
                  </a:txBody>
                  <a:tcPr/>
                </a:tc>
              </a:tr>
              <a:tr h="1493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Универсальные языки пригодные для программирования любых задач.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Поиск решения осуществляется автоматически самой системой программирования. </a:t>
                      </a:r>
                      <a:endParaRPr lang="ru-RU" dirty="0"/>
                    </a:p>
                  </a:txBody>
                  <a:tcPr/>
                </a:tc>
              </a:tr>
              <a:tr h="1430857">
                <a:tc>
                  <a:txBody>
                    <a:bodyPr/>
                    <a:lstStyle/>
                    <a:p>
                      <a:r>
                        <a:rPr kumimoji="0" lang="ru-RU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Примеры: </a:t>
                      </a:r>
                    </a:p>
                    <a:p>
                      <a:r>
                        <a:rPr kumimoji="0"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C/C++, FORTRAN, PASCAL </a:t>
                      </a:r>
                      <a:r>
                        <a:rPr kumimoji="0"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 др.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языки СУБД, объектно-ориентированные языки, логические языки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1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000" dirty="0"/>
              <a:t>Д</a:t>
            </a:r>
            <a:r>
              <a:rPr lang="ru-RU" sz="4000" dirty="0" smtClean="0"/>
              <a:t>ля </a:t>
            </a:r>
            <a:r>
              <a:rPr lang="ru-RU" sz="4000" dirty="0"/>
              <a:t>запуска на вычислительном устройстве </a:t>
            </a:r>
            <a:r>
              <a:rPr lang="ru-RU" sz="4000" dirty="0" smtClean="0"/>
              <a:t>программу </a:t>
            </a:r>
            <a:r>
              <a:rPr lang="ru-RU" sz="4000" b="1" dirty="0"/>
              <a:t>необходимо </a:t>
            </a:r>
            <a:r>
              <a:rPr lang="ru-RU" sz="4000" b="1" dirty="0" smtClean="0"/>
              <a:t>транслировать</a:t>
            </a:r>
            <a:r>
              <a:rPr lang="ru-RU" sz="4000" dirty="0" smtClean="0"/>
              <a:t>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58204" cy="2296284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Задание: </a:t>
            </a:r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</a:rPr>
              <a:t>написать программу, которая будет выводить на экран сообщение «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Hello</a:t>
            </a:r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 world</a:t>
            </a:r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</a:rPr>
              <a:t>»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786058"/>
            <a:ext cx="55245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8596" y="3286124"/>
            <a:ext cx="178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Какой язык выбрать?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Трансляция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800" dirty="0" smtClean="0"/>
              <a:t>процесс перевода текста программы с какого-либо языка программирования на другой язык представления алгоритма, в частности,  на язык машинных команд.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0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В зависимости от уровня языка различают: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</a:rPr>
              <a:t>Ассемблеры</a:t>
            </a:r>
            <a:r>
              <a:rPr lang="ru-RU" sz="2800" dirty="0" smtClean="0"/>
              <a:t> 		- это трансляторы с языка 				низкого уровня. </a:t>
            </a:r>
          </a:p>
          <a:p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</a:rPr>
              <a:t>Компиляторы</a:t>
            </a:r>
          </a:p>
          <a:p>
            <a:pPr>
              <a:buNone/>
            </a:pPr>
            <a:r>
              <a:rPr lang="ru-RU" sz="2800" dirty="0" smtClean="0"/>
              <a:t> </a:t>
            </a:r>
          </a:p>
          <a:p>
            <a:pPr>
              <a:buNone/>
            </a:pPr>
            <a:r>
              <a:rPr lang="ru-RU" sz="2800" dirty="0" smtClean="0"/>
              <a:t>              и 			- это трансляторы с языка 				высокого уровня. </a:t>
            </a:r>
          </a:p>
          <a:p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</a:rPr>
              <a:t>Интерпретаторы</a:t>
            </a:r>
            <a:endParaRPr lang="ru-RU" sz="2800" dirty="0" smtClean="0"/>
          </a:p>
          <a:p>
            <a:pPr marL="365125" indent="-282575"/>
            <a:endParaRPr lang="ru-RU" sz="2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Компилятор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pPr>
              <a:lnSpc>
                <a:spcPct val="90000"/>
              </a:lnSpc>
              <a:buNone/>
            </a:pPr>
            <a:r>
              <a:rPr lang="ru-RU" sz="2800" dirty="0" smtClean="0"/>
              <a:t>— это транслятор, преобразующий исходный модуль в машинную программу, выполнение которой происходит без участия самого компилятора.</a:t>
            </a:r>
          </a:p>
          <a:p>
            <a:pPr>
              <a:lnSpc>
                <a:spcPct val="90000"/>
              </a:lnSpc>
              <a:buNone/>
            </a:pPr>
            <a:endParaRPr lang="ru-RU" sz="2800" dirty="0" smtClean="0"/>
          </a:p>
          <a:p>
            <a:pPr>
              <a:lnSpc>
                <a:spcPct val="90000"/>
              </a:lnSpc>
              <a:buNone/>
            </a:pPr>
            <a:r>
              <a:rPr lang="ru-RU" sz="2800" dirty="0" smtClean="0"/>
              <a:t>Процессы трансляции и выполнения разделены во времени.</a:t>
            </a:r>
          </a:p>
          <a:p>
            <a:pPr>
              <a:lnSpc>
                <a:spcPct val="90000"/>
              </a:lnSpc>
              <a:buNone/>
            </a:pPr>
            <a:endParaRPr lang="ru-RU" sz="2800" dirty="0" smtClean="0"/>
          </a:p>
          <a:p>
            <a:pPr>
              <a:lnSpc>
                <a:spcPct val="90000"/>
              </a:lnSpc>
              <a:buNone/>
            </a:pPr>
            <a:r>
              <a:rPr lang="ru-RU" sz="2800" dirty="0"/>
              <a:t>Примеры </a:t>
            </a:r>
            <a:r>
              <a:rPr lang="ru-RU" sz="2800" dirty="0" smtClean="0"/>
              <a:t>: </a:t>
            </a:r>
            <a:r>
              <a:rPr lang="ru-RU" sz="2800" dirty="0"/>
              <a:t>С++, С, </a:t>
            </a:r>
            <a:r>
              <a:rPr lang="en-US" sz="2800" dirty="0"/>
              <a:t>Pascal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#, </a:t>
            </a:r>
            <a:r>
              <a:rPr lang="en-US" sz="2800" dirty="0"/>
              <a:t>Java</a:t>
            </a:r>
            <a:r>
              <a:rPr lang="ru-RU" sz="2800" dirty="0"/>
              <a:t> и др.</a:t>
            </a:r>
            <a:endParaRPr lang="ru-RU" sz="2800" dirty="0" smtClean="0"/>
          </a:p>
          <a:p>
            <a:pPr>
              <a:buNone/>
            </a:pPr>
            <a:endParaRPr lang="ru-RU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Интерпретатор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968552"/>
          </a:xfrm>
        </p:spPr>
        <p:txBody>
          <a:bodyPr>
            <a:normAutofit fontScale="77500" lnSpcReduction="20000"/>
          </a:bodyPr>
          <a:lstStyle/>
          <a:p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- это программа, последовательно анализирующая операторы исходного модуля и организующая исполнение каждого его выполняемого оператора сразу же после завершения его анализа. </a:t>
            </a:r>
          </a:p>
          <a:p>
            <a:pPr algn="just">
              <a:buNone/>
            </a:pP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Интерпретатор обеспечивает совмещение во времени процессов трансляции и выполнения программы.</a:t>
            </a:r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Примеры:      Бейсик, Лого,</a:t>
            </a:r>
            <a:r>
              <a:rPr lang="en-US" sz="3600" dirty="0" smtClean="0"/>
              <a:t>VBA </a:t>
            </a:r>
            <a:endParaRPr lang="ru-RU" sz="3600" dirty="0" smtClean="0"/>
          </a:p>
          <a:p>
            <a:pPr>
              <a:buNone/>
            </a:pPr>
            <a:endParaRPr lang="ru-RU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Реализации языка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b="1" dirty="0" smtClean="0"/>
              <a:t>Реализация языка</a:t>
            </a:r>
            <a:r>
              <a:rPr lang="ru-RU" sz="2800" dirty="0" smtClean="0"/>
              <a:t> – это системная программа, которая переводит (преобразует) записи на языке высокого уровня в последовательность машинных команд.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4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Реализации языка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От реализации языка напрямую зависит </a:t>
            </a:r>
            <a:r>
              <a:rPr lang="ru-RU" sz="2800" b="1" dirty="0"/>
              <a:t>как программа будет запускаться</a:t>
            </a:r>
            <a:r>
              <a:rPr lang="ru-RU" sz="2800" dirty="0"/>
              <a:t> на имеющемся в Вашем распоряжении аппаратном и программном обеспечении. 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Примеры: </a:t>
            </a:r>
            <a:r>
              <a:rPr lang="ru-RU" sz="2800" dirty="0" err="1" smtClean="0"/>
              <a:t>Microsoft</a:t>
            </a:r>
            <a:r>
              <a:rPr lang="ru-RU" sz="2800" dirty="0"/>
              <a:t>, </a:t>
            </a:r>
            <a:r>
              <a:rPr lang="ru-RU" sz="2800" dirty="0" err="1"/>
              <a:t>Embarcadero</a:t>
            </a:r>
            <a:r>
              <a:rPr lang="ru-RU" sz="2800" dirty="0"/>
              <a:t> (</a:t>
            </a:r>
            <a:r>
              <a:rPr lang="ru-RU" sz="2800" dirty="0" err="1"/>
              <a:t>Borland</a:t>
            </a:r>
            <a:r>
              <a:rPr lang="ru-RU" sz="2800" dirty="0"/>
              <a:t>), </a:t>
            </a:r>
            <a:r>
              <a:rPr lang="ru-RU" sz="2800" dirty="0" smtClean="0"/>
              <a:t>GNU</a:t>
            </a:r>
            <a:r>
              <a:rPr lang="ru-RU" sz="2800" dirty="0"/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Реализации С++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/>
              <a:t>Применительно к С++ реализация языка состоит </a:t>
            </a:r>
            <a:r>
              <a:rPr lang="ru-RU" sz="2800" dirty="0" smtClean="0"/>
              <a:t>из:</a:t>
            </a:r>
          </a:p>
          <a:p>
            <a:pPr>
              <a:buNone/>
            </a:pPr>
            <a:endParaRPr lang="ru-RU" sz="2800" dirty="0" smtClean="0"/>
          </a:p>
          <a:p>
            <a:r>
              <a:rPr lang="ru-RU" sz="2800" dirty="0" smtClean="0"/>
              <a:t>препроцессора</a:t>
            </a:r>
            <a:r>
              <a:rPr lang="ru-RU" sz="2800" dirty="0" smtClean="0"/>
              <a:t>, </a:t>
            </a:r>
          </a:p>
          <a:p>
            <a:r>
              <a:rPr lang="ru-RU" sz="2800" dirty="0"/>
              <a:t>компилятора</a:t>
            </a:r>
            <a:r>
              <a:rPr lang="ru-RU" sz="2800" dirty="0" smtClean="0"/>
              <a:t>,</a:t>
            </a:r>
            <a:endParaRPr lang="ru-RU" sz="2800" dirty="0" smtClean="0"/>
          </a:p>
          <a:p>
            <a:r>
              <a:rPr lang="ru-RU" sz="2800" dirty="0" smtClean="0"/>
              <a:t>редактора </a:t>
            </a:r>
            <a:r>
              <a:rPr lang="ru-RU" sz="2800" dirty="0"/>
              <a:t>связей (компоновщика), </a:t>
            </a:r>
            <a:endParaRPr lang="ru-RU" sz="2800" dirty="0" smtClean="0"/>
          </a:p>
          <a:p>
            <a:r>
              <a:rPr lang="ru-RU" sz="2800" dirty="0" smtClean="0"/>
              <a:t>стандартной </a:t>
            </a:r>
            <a:r>
              <a:rPr lang="ru-RU" sz="2800" dirty="0" smtClean="0"/>
              <a:t>библиотеки,  </a:t>
            </a:r>
            <a:endParaRPr lang="ru-RU" sz="2800" dirty="0" smtClean="0"/>
          </a:p>
          <a:p>
            <a:r>
              <a:rPr lang="ru-RU" sz="2800" dirty="0" smtClean="0"/>
              <a:t>отладчика</a:t>
            </a:r>
            <a:r>
              <a:rPr lang="ru-RU" sz="2800" dirty="0"/>
              <a:t>. </a:t>
            </a:r>
            <a:endParaRPr lang="en-US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Препроцессор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/>
              <a:t>– это составная часть стандартного пакета языков С/С++, которая обрабатывает исходный текст программы до того, как он будет обработан компилятором.</a:t>
            </a:r>
            <a:endParaRPr lang="en-US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46856" y="3429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Компилятор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374848" y="4797152"/>
            <a:ext cx="8229600" cy="8454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ru-RU" sz="2800" b="1" dirty="0" smtClean="0"/>
              <a:t>Компилятор</a:t>
            </a:r>
            <a:r>
              <a:rPr lang="ru-RU" sz="2800" dirty="0" smtClean="0"/>
              <a:t> строит объектный модуль.</a:t>
            </a:r>
          </a:p>
          <a:p>
            <a:pPr>
              <a:buFont typeface="Wingdings 2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6059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Редактор связей </a:t>
            </a:r>
            <a:r>
              <a:rPr lang="ru-RU" sz="40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40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компоновщик или линкер)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69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/>
              <a:t>– специальная программа, обеспечивающая возможность объединения объектных модулей в единый загрузочный модуль (исполнимый файл).</a:t>
            </a:r>
            <a:endParaRPr lang="en-US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8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tx2">
                    <a:lumMod val="50000"/>
                  </a:schemeClr>
                </a:solidFill>
              </a:rPr>
              <a:t>Стандартная 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библиотека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69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/>
              <a:t>– набор модулей, функций и процедур, констант, классов, объектов, шаблонов, макросов, доступных для вызова из любой программы, написанной на этом языке.</a:t>
            </a:r>
            <a:endParaRPr lang="en-US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80723" y="328498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700" b="1" dirty="0">
                <a:solidFill>
                  <a:schemeClr val="tx2">
                    <a:lumMod val="50000"/>
                  </a:schemeClr>
                </a:solidFill>
              </a:rPr>
              <a:t>Отладчик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57200" y="4440071"/>
            <a:ext cx="8229600" cy="2069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800" i="1" dirty="0"/>
              <a:t>– </a:t>
            </a:r>
            <a:r>
              <a:rPr lang="ru-RU" sz="2800" dirty="0"/>
              <a:t>программа, обеспечивающая отслеживание хода вычислений путем пошагового исполнения исходной программы в режиме диалога.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178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</a:rPr>
              <a:t>Программа на С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7829576" cy="4065288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#include 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pPr lvl="1"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main (void)</a:t>
            </a:r>
          </a:p>
          <a:p>
            <a:pPr lvl="1">
              <a:buNone/>
            </a:pPr>
            <a:r>
              <a:rPr lang="en-US" sz="2800" dirty="0" smtClean="0"/>
              <a:t>{</a:t>
            </a:r>
          </a:p>
          <a:p>
            <a:pPr lvl="1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("Hello</a:t>
            </a:r>
            <a:r>
              <a:rPr lang="ru-RU" sz="2800" dirty="0" smtClean="0"/>
              <a:t>,</a:t>
            </a:r>
            <a:r>
              <a:rPr lang="en-US" sz="2800" dirty="0" smtClean="0"/>
              <a:t> World!");</a:t>
            </a:r>
          </a:p>
          <a:p>
            <a:pPr lvl="1">
              <a:buNone/>
            </a:pPr>
            <a:r>
              <a:rPr lang="en-US" sz="2800" dirty="0" smtClean="0"/>
              <a:t>	return 0;</a:t>
            </a:r>
          </a:p>
          <a:p>
            <a:pPr lvl="1">
              <a:buNone/>
            </a:pPr>
            <a:r>
              <a:rPr lang="en-US" sz="2800" dirty="0" smtClean="0"/>
              <a:t>}</a:t>
            </a:r>
            <a:r>
              <a:rPr lang="ru-RU" sz="2800" dirty="0" smtClean="0"/>
              <a:t>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язык программирования?</a:t>
            </a:r>
          </a:p>
          <a:p>
            <a:r>
              <a:rPr lang="ru-RU" dirty="0" smtClean="0"/>
              <a:t>Чем отличаются языки низкого и высокого уровня?</a:t>
            </a:r>
          </a:p>
          <a:p>
            <a:r>
              <a:rPr lang="ru-RU" dirty="0" smtClean="0"/>
              <a:t>Чем отличаются процедурные и непроцедурные языки программирования?</a:t>
            </a:r>
          </a:p>
          <a:p>
            <a:r>
              <a:rPr lang="ru-RU" dirty="0" smtClean="0"/>
              <a:t>Что такое ассемблер?</a:t>
            </a:r>
          </a:p>
          <a:p>
            <a:r>
              <a:rPr lang="ru-RU" dirty="0" smtClean="0"/>
              <a:t>Что такое компилятор?</a:t>
            </a:r>
          </a:p>
          <a:p>
            <a:r>
              <a:rPr lang="ru-RU" dirty="0" smtClean="0"/>
              <a:t>Что такое интерпретатор?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</a:rPr>
              <a:t>Программа на 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Pascal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program First (Output);</a:t>
            </a:r>
          </a:p>
          <a:p>
            <a:pPr>
              <a:buNone/>
            </a:pPr>
            <a:r>
              <a:rPr lang="en-US" sz="2800" dirty="0" smtClean="0"/>
              <a:t>	begin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writeln</a:t>
            </a:r>
            <a:r>
              <a:rPr lang="en-US" sz="2800" dirty="0" smtClean="0"/>
              <a:t> (′Hello</a:t>
            </a:r>
            <a:r>
              <a:rPr lang="ru-RU" sz="2800" dirty="0" smtClean="0"/>
              <a:t>,</a:t>
            </a:r>
            <a:r>
              <a:rPr lang="en-US" sz="2800" dirty="0" smtClean="0"/>
              <a:t> World!′) </a:t>
            </a:r>
          </a:p>
          <a:p>
            <a:pPr>
              <a:buNone/>
            </a:pPr>
            <a:r>
              <a:rPr lang="en-US" sz="2800" dirty="0" smtClean="0"/>
              <a:t>	end.</a:t>
            </a:r>
            <a:r>
              <a:rPr lang="ru-RU" sz="2800" dirty="0" smtClean="0"/>
              <a:t>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</a:rPr>
              <a:t>Программа на 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Java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public class 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public static void main (String[ 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("Hello</a:t>
            </a:r>
            <a:r>
              <a:rPr lang="ru-RU" sz="2800" dirty="0" smtClean="0"/>
              <a:t>,</a:t>
            </a:r>
            <a:r>
              <a:rPr lang="en-US" sz="2800" dirty="0" smtClean="0"/>
              <a:t> World!");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>
              <a:buNone/>
            </a:pPr>
            <a:r>
              <a:rPr lang="en-US" sz="2800" dirty="0" smtClean="0"/>
              <a:t>}</a:t>
            </a:r>
            <a:r>
              <a:rPr lang="ru-RU" sz="2800" dirty="0" smtClean="0"/>
              <a:t>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Что общего?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 marL="609600" indent="-609600"/>
            <a:r>
              <a:rPr lang="ru-RU" sz="2800" dirty="0" smtClean="0"/>
              <a:t>Все они представлены в виде </a:t>
            </a:r>
            <a:r>
              <a:rPr lang="ru-RU" sz="2800" i="1" dirty="0" smtClean="0"/>
              <a:t>текстов</a:t>
            </a:r>
            <a:r>
              <a:rPr lang="ru-RU" sz="2800" dirty="0" smtClean="0"/>
              <a:t>. Отличия этих текстов — в правилах их построения, а не в их смысле. </a:t>
            </a:r>
          </a:p>
          <a:p>
            <a:pPr marL="609600" indent="-609600"/>
            <a:r>
              <a:rPr lang="ru-RU" sz="2800" dirty="0" smtClean="0"/>
              <a:t>Все они при их выполнении делают одно и то же: печатают строку «</a:t>
            </a:r>
            <a:r>
              <a:rPr lang="ru-RU" sz="2800" dirty="0" err="1" smtClean="0"/>
              <a:t>Hello</a:t>
            </a:r>
            <a:r>
              <a:rPr lang="ru-RU" sz="2800" dirty="0" smtClean="0"/>
              <a:t>, </a:t>
            </a:r>
            <a:r>
              <a:rPr lang="ru-RU" sz="2800" dirty="0" err="1" smtClean="0"/>
              <a:t>World</a:t>
            </a:r>
            <a:r>
              <a:rPr lang="ru-RU" sz="2800" dirty="0" smtClean="0"/>
              <a:t>!»</a:t>
            </a:r>
          </a:p>
          <a:p>
            <a:pPr marL="609600" indent="-609600"/>
            <a:r>
              <a:rPr lang="ru-RU" sz="2800" dirty="0" smtClean="0"/>
              <a:t>В каждом языке имеется понятие строки.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 чем отличие?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 marL="609600" indent="-609600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</a:rPr>
              <a:t>НО: </a:t>
            </a:r>
            <a:r>
              <a:rPr lang="ru-RU" sz="2800" dirty="0" smtClean="0"/>
              <a:t>если переписать программу с одного языка программирования на другой, это не обязательно будут одинаковые программы.</a:t>
            </a:r>
          </a:p>
          <a:p>
            <a:pPr marL="609600" indent="-609600">
              <a:buNone/>
            </a:pPr>
            <a:endParaRPr lang="ru-RU" sz="2800" dirty="0" smtClean="0"/>
          </a:p>
          <a:p>
            <a:pPr marL="609600" indent="-609600">
              <a:buNone/>
            </a:pPr>
            <a:r>
              <a:rPr lang="ru-RU" sz="2800" dirty="0" smtClean="0"/>
              <a:t>Результат их выполнения может значительно различаться.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914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610" y="5648464"/>
            <a:ext cx="78820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TIOBE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индекс современных языков программирования 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https://www.tiobe.com/tiobe-index//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56566"/>
            <a:ext cx="8806396" cy="33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Язык программирования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sz="4000" dirty="0" smtClean="0"/>
              <a:t>Язык программирования – это </a:t>
            </a:r>
            <a:r>
              <a:rPr lang="ru-RU" sz="4000" b="1" dirty="0" smtClean="0"/>
              <a:t>инструмент</a:t>
            </a:r>
            <a:r>
              <a:rPr lang="ru-RU" sz="4000" dirty="0" smtClean="0"/>
              <a:t> и средство для решения некоторых задач!</a:t>
            </a:r>
            <a:endParaRPr lang="ru-RU" sz="4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00034" y="6356350"/>
            <a:ext cx="5519766" cy="365125"/>
          </a:xfrm>
        </p:spPr>
        <p:txBody>
          <a:bodyPr/>
          <a:lstStyle/>
          <a:p>
            <a:r>
              <a:rPr lang="ru-RU" dirty="0" smtClean="0"/>
              <a:t>Программирование, ст.преп. Бондарева Л.В. кафедра ЮНЕСКО по ИВТ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фициальная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1114</Words>
  <Application>Microsoft Office PowerPoint</Application>
  <PresentationFormat>Экран (4:3)</PresentationFormat>
  <Paragraphs>230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Поток</vt:lpstr>
      <vt:lpstr>Основные понятия языков программирования</vt:lpstr>
      <vt:lpstr>Задание: написать программу, которая будет выводить на экран сообщение «Hello, world»</vt:lpstr>
      <vt:lpstr>Программа на С</vt:lpstr>
      <vt:lpstr>Программа на Pascal</vt:lpstr>
      <vt:lpstr>Программа на Java</vt:lpstr>
      <vt:lpstr>Что общего?</vt:lpstr>
      <vt:lpstr>В чем отличие?</vt:lpstr>
      <vt:lpstr>Презентация PowerPoint</vt:lpstr>
      <vt:lpstr>Язык программирования</vt:lpstr>
      <vt:lpstr>Язык программирования С++</vt:lpstr>
      <vt:lpstr>Общие понятия</vt:lpstr>
      <vt:lpstr>Типы ЯП</vt:lpstr>
      <vt:lpstr>Типы ЯП</vt:lpstr>
      <vt:lpstr>Машинно-ориентированные языки дают возможность:</vt:lpstr>
      <vt:lpstr>Языки высокого уровня дают возможность:</vt:lpstr>
      <vt:lpstr>Языки высокого уровня делятся:</vt:lpstr>
      <vt:lpstr>Языки высокого уровня делятся:</vt:lpstr>
      <vt:lpstr>Языки высокого уровня делятся:</vt:lpstr>
      <vt:lpstr> </vt:lpstr>
      <vt:lpstr>Трансляция </vt:lpstr>
      <vt:lpstr>В зависимости от уровня языка различают:</vt:lpstr>
      <vt:lpstr>Компилятор</vt:lpstr>
      <vt:lpstr>Интерпретатор</vt:lpstr>
      <vt:lpstr> Реализации языка</vt:lpstr>
      <vt:lpstr> Реализации языка</vt:lpstr>
      <vt:lpstr> Реализации С++</vt:lpstr>
      <vt:lpstr> Препроцессор</vt:lpstr>
      <vt:lpstr> Редактор связей  (компоновщик или линкер) </vt:lpstr>
      <vt:lpstr> Стандартная библиотека 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языков программирования</dc:title>
  <dc:creator>007</dc:creator>
  <cp:lastModifiedBy>Иванов Константин Станиславович</cp:lastModifiedBy>
  <cp:revision>34</cp:revision>
  <dcterms:created xsi:type="dcterms:W3CDTF">2016-02-04T10:51:25Z</dcterms:created>
  <dcterms:modified xsi:type="dcterms:W3CDTF">2021-09-10T05:18:27Z</dcterms:modified>
</cp:coreProperties>
</file>