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72" r:id="rId4"/>
    <p:sldId id="275" r:id="rId5"/>
    <p:sldId id="276" r:id="rId6"/>
    <p:sldId id="269" r:id="rId7"/>
    <p:sldId id="267" r:id="rId8"/>
    <p:sldId id="257" r:id="rId9"/>
    <p:sldId id="270" r:id="rId10"/>
    <p:sldId id="268" r:id="rId11"/>
    <p:sldId id="273" r:id="rId12"/>
    <p:sldId id="27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8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04437-865B-4482-B557-8672B1995867}" type="datetimeFigureOut">
              <a:rPr lang="ru-RU" smtClean="0"/>
              <a:pPr/>
              <a:t>02.09.2019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1E453-007B-4A16-A090-C2E65E0D989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42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1E453-007B-4A16-A090-C2E65E0D989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32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573A-5987-41C6-80BC-C757C220452F}" type="datetime1">
              <a:rPr lang="ru-RU" smtClean="0"/>
              <a:pPr/>
              <a:t>02.09.2019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"Программирование" ст.преп. Бондарева Л.В. кафедра ЮНЕСКО по ИВТ 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BDAE-689E-4003-A363-F66A6C680C54}" type="datetime1">
              <a:rPr lang="ru-RU" smtClean="0"/>
              <a:pPr/>
              <a:t>02.09.2019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"Программирование" ст.преп. Бондарева Л.В. кафедра ЮНЕСКО по ИВТ 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B094-443D-4ED5-A038-3765A9361B1E}" type="datetime1">
              <a:rPr lang="ru-RU" smtClean="0"/>
              <a:pPr/>
              <a:t>02.09.2019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"Программирование" ст.преп. Бондарева Л.В. кафедра ЮНЕСКО по ИВТ 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3C08-CBAE-4D7B-85DC-A84A95262403}" type="datetime1">
              <a:rPr lang="ru-RU" smtClean="0"/>
              <a:pPr/>
              <a:t>02.09.2019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"Программирование" ст.преп. Бондарева Л.В. кафедра ЮНЕСКО по ИВТ 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C3F2-5600-46DE-B839-FFE1E80FA23F}" type="datetime1">
              <a:rPr lang="ru-RU" smtClean="0"/>
              <a:pPr/>
              <a:t>02.09.2019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"Программирование" ст.преп. Бондарева Л.В. кафедра ЮНЕСКО по ИВТ 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FDF3-F14E-46DA-8DC6-8727E37A96D5}" type="datetime1">
              <a:rPr lang="ru-RU" smtClean="0"/>
              <a:pPr/>
              <a:t>02.09.2019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"Программирование" ст.преп. Бондарева Л.В. кафедра ЮНЕСКО по ИВТ 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CDEB-4709-49CB-AD31-1FE90DE2513A}" type="datetime1">
              <a:rPr lang="ru-RU" smtClean="0"/>
              <a:pPr/>
              <a:t>02.09.2019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"Программирование" ст.преп. Бондарева Л.В. кафедра ЮНЕСКО по ИВТ 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5F63-937E-47A8-A325-5AFF9A6AE52B}" type="datetime1">
              <a:rPr lang="ru-RU" smtClean="0"/>
              <a:pPr/>
              <a:t>02.09.2019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"Программирование" ст.преп. Бондарева Л.В. кафедра ЮНЕСКО по ИВТ 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C2C9-20DD-4CB0-94EF-88BB43878750}" type="datetime1">
              <a:rPr lang="ru-RU" smtClean="0"/>
              <a:pPr/>
              <a:t>02.09.2019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"Программирование" ст.преп. Бондарева Л.В. кафедра ЮНЕСКО по ИВТ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ECDC-021D-4F82-B1AD-4A1455AE6927}" type="datetime1">
              <a:rPr lang="ru-RU" smtClean="0"/>
              <a:pPr/>
              <a:t>02.09.2019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"Программирование" ст.преп. Бондарева Л.В. кафедра ЮНЕСКО по ИВТ 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54DB-B4B8-47B4-A9CF-4F63364B8E9C}" type="datetime1">
              <a:rPr lang="ru-RU" smtClean="0"/>
              <a:pPr/>
              <a:t>02.09.2019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"Программирование" ст.преп. Бондарева Л.В. кафедра ЮНЕСКО по ИВТ 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3C8308-9BA7-4DB0-B1D2-D02919CB5172}" type="datetime1">
              <a:rPr lang="ru-RU" smtClean="0"/>
              <a:pPr/>
              <a:t>02.09.2019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ru-RU" smtClean="0"/>
              <a:t>"Программирование" ст.преп. Бондарева Л.В. кафедра ЮНЕСКО по ИВТ 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Интегрированная среда разработки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Лекция 1_2</a:t>
            </a:r>
            <a:endParaRPr lang="ru-RU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нужны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IDE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уменьшить время</a:t>
            </a:r>
            <a:r>
              <a:rPr lang="en-US" sz="3200" dirty="0" smtClean="0"/>
              <a:t> </a:t>
            </a:r>
            <a:r>
              <a:rPr lang="ru-RU" sz="3200" dirty="0" smtClean="0"/>
              <a:t>изучения языка</a:t>
            </a:r>
            <a:endParaRPr lang="en-US" sz="3200" dirty="0" smtClean="0"/>
          </a:p>
          <a:p>
            <a:r>
              <a:rPr lang="ru-RU" sz="3200" dirty="0" smtClean="0"/>
              <a:t>повысить производительность разработчика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"Программирование" ст.преп. Бондарева Л.В. кафедра ЮНЕСКО по ИВТ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Трансляция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"Программирование" ст.преп. Бондарева Л.В. кафедра ЮНЕСКО по ИВТ </a:t>
            </a:r>
            <a:endParaRPr lang="ru-RU" dirty="0"/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Трансляция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smtClean="0"/>
                        <a:t>Код</a:t>
                      </a:r>
                      <a:r>
                        <a:rPr lang="ru-RU" sz="2400" baseline="0" smtClean="0"/>
                        <a:t> программы (файлы исходного кода)</a:t>
                      </a:r>
                      <a:endParaRPr lang="ru-RU" sz="2400" dirty="0"/>
                    </a:p>
                  </a:txBody>
                  <a:tcPr/>
                </a:tc>
              </a:tr>
              <a:tr h="466405">
                <a:tc>
                  <a:txBody>
                    <a:bodyPr/>
                    <a:lstStyle/>
                    <a:p>
                      <a:pPr algn="ctr"/>
                      <a:endParaRPr lang="ru-RU" sz="2400" dirty="0" smtClean="0"/>
                    </a:p>
                    <a:p>
                      <a:pPr algn="ctr"/>
                      <a:r>
                        <a:rPr lang="ru-RU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Компиляция</a:t>
                      </a:r>
                    </a:p>
                    <a:p>
                      <a:pPr algn="ctr"/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Объектные файлы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 smtClean="0"/>
                    </a:p>
                    <a:p>
                      <a:pPr algn="ctr"/>
                      <a:r>
                        <a:rPr kumimoji="0" lang="ru-RU" sz="24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Компоновка</a:t>
                      </a:r>
                    </a:p>
                    <a:p>
                      <a:pPr algn="ctr"/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Исполняемый файл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Стрелка вниз 9"/>
          <p:cNvSpPr/>
          <p:nvPr/>
        </p:nvSpPr>
        <p:spPr>
          <a:xfrm>
            <a:off x="4429124" y="2857496"/>
            <a:ext cx="35719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4429124" y="3643314"/>
            <a:ext cx="35719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4429124" y="4500570"/>
            <a:ext cx="35719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4429124" y="5286388"/>
            <a:ext cx="35719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Файлы проекта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smtClean="0"/>
              <a:t>C</a:t>
            </a:r>
            <a:r>
              <a:rPr lang="ru-RU" dirty="0" smtClean="0"/>
              <a:t>++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"Программирование" ст.преп. Бондарева Л.В. кафедра ЮНЕСКО по ИВТ </a:t>
            </a:r>
            <a:endParaRPr lang="ru-RU" dirty="0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990803"/>
              </p:ext>
            </p:extLst>
          </p:nvPr>
        </p:nvGraphicFramePr>
        <p:xfrm>
          <a:off x="395536" y="1772816"/>
          <a:ext cx="82296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098"/>
                <a:gridCol w="2214578"/>
                <a:gridCol w="397192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Расширение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Тип файла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Описание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.</a:t>
                      </a:r>
                      <a:r>
                        <a:rPr lang="en-US" sz="2400" b="1" dirty="0" err="1" smtClean="0"/>
                        <a:t>cpp</a:t>
                      </a:r>
                      <a:r>
                        <a:rPr lang="en-US" sz="2400" b="1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файл</a:t>
                      </a:r>
                      <a:r>
                        <a:rPr lang="ru-RU" sz="2400" baseline="0" dirty="0" smtClean="0"/>
                        <a:t>ы с исходным кодом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Содержат исходный</a:t>
                      </a:r>
                      <a:r>
                        <a:rPr lang="ru-RU" sz="2400" baseline="0" dirty="0" smtClean="0"/>
                        <a:t> код программы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.</a:t>
                      </a:r>
                      <a:r>
                        <a:rPr lang="en-US" sz="2400" b="1" dirty="0" err="1" smtClean="0"/>
                        <a:t>obj</a:t>
                      </a:r>
                      <a:endParaRPr lang="ru-RU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 smtClean="0"/>
                    </a:p>
                    <a:p>
                      <a:r>
                        <a:rPr lang="ru-RU" sz="2400" dirty="0" smtClean="0"/>
                        <a:t>объектные файл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Содержат исходный код, переведенный в машинно-читаемую</a:t>
                      </a:r>
                      <a:r>
                        <a:rPr lang="ru-RU" sz="2400" baseline="0" dirty="0" smtClean="0"/>
                        <a:t> форму (двоичный вид)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 b="1" dirty="0" smtClean="0"/>
                    </a:p>
                    <a:p>
                      <a:pPr algn="ctr"/>
                      <a:r>
                        <a:rPr lang="en-US" sz="2400" b="1" dirty="0" smtClean="0"/>
                        <a:t>.h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 smtClean="0"/>
                    </a:p>
                    <a:p>
                      <a:r>
                        <a:rPr lang="ru-RU" sz="2400" dirty="0" smtClean="0"/>
                        <a:t>заголовочные файл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Содержат прототипы функций, описание</a:t>
                      </a:r>
                      <a:r>
                        <a:rPr lang="ru-RU" sz="2400" baseline="0" dirty="0" smtClean="0"/>
                        <a:t> типов и переменных, констант. Нужны для компоновки.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"Программирование" ст.преп. Бондарева Л.В. кафедра ЮНЕСКО по ИВТ 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857224" y="2000240"/>
            <a:ext cx="7429552" cy="3714776"/>
            <a:chOff x="857224" y="2000240"/>
            <a:chExt cx="7429552" cy="3714776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857224" y="2000240"/>
              <a:ext cx="7429552" cy="3714776"/>
            </a:xfrm>
            <a:prstGeom prst="rect">
              <a:avLst/>
            </a:prstGeom>
            <a:solidFill>
              <a:schemeClr val="bg2"/>
            </a:solidFill>
            <a:ln w="41275" cap="rnd"/>
            <a:effectLst>
              <a:outerShdw blurRad="50800" dist="76200" dir="9000000" algn="ctr" rotWithShape="0">
                <a:schemeClr val="bg2">
                  <a:lumMod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600" dirty="0" smtClean="0">
                  <a:solidFill>
                    <a:schemeClr val="tx1"/>
                  </a:solidFill>
                  <a:latin typeface="+mj-lt"/>
                </a:rPr>
                <a:t>Чем отличаются:</a:t>
              </a:r>
            </a:p>
            <a:p>
              <a:pPr algn="ctr"/>
              <a:endParaRPr lang="ru-RU" sz="3600" dirty="0" smtClean="0"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ru-RU" sz="3600" dirty="0" smtClean="0">
                  <a:solidFill>
                    <a:schemeClr val="tx1"/>
                  </a:solidFill>
                  <a:latin typeface="+mj-lt"/>
                </a:rPr>
                <a:t> среда программирования </a:t>
              </a:r>
            </a:p>
            <a:p>
              <a:pPr algn="ctr"/>
              <a:r>
                <a:rPr lang="ru-RU" sz="3600" dirty="0" smtClean="0">
                  <a:solidFill>
                    <a:schemeClr val="tx1"/>
                  </a:solidFill>
                  <a:latin typeface="+mj-lt"/>
                </a:rPr>
                <a:t>и </a:t>
              </a:r>
            </a:p>
            <a:p>
              <a:pPr algn="ctr"/>
              <a:r>
                <a:rPr lang="ru-RU" sz="3600" dirty="0" smtClean="0">
                  <a:solidFill>
                    <a:schemeClr val="tx1"/>
                  </a:solidFill>
                  <a:latin typeface="+mj-lt"/>
                </a:rPr>
                <a:t>язык программирования?</a:t>
              </a:r>
              <a:endParaRPr lang="ru-RU" sz="3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000100" y="2143116"/>
              <a:ext cx="928694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800" dirty="0" smtClean="0"/>
                <a:t>?</a:t>
              </a:r>
              <a:endParaRPr lang="ru-RU" sz="88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131955"/>
              </p:ext>
            </p:extLst>
          </p:nvPr>
        </p:nvGraphicFramePr>
        <p:xfrm>
          <a:off x="457200" y="1935163"/>
          <a:ext cx="8229600" cy="3942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+mj-lt"/>
                        </a:rPr>
                        <a:t>Среды программирования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+mj-lt"/>
                        </a:rPr>
                        <a:t>Языки программирования</a:t>
                      </a:r>
                      <a:endParaRPr lang="ru-RU" sz="2000" dirty="0" smtClean="0">
                        <a:latin typeface="+mj-lt"/>
                      </a:endParaRPr>
                    </a:p>
                  </a:txBody>
                  <a:tcPr/>
                </a:tc>
              </a:tr>
              <a:tr h="3545869"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"Программирование" ст.преп. Бондарева Л.В. кафедра ЮНЕСКО по ИВТ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801269"/>
              </p:ext>
            </p:extLst>
          </p:nvPr>
        </p:nvGraphicFramePr>
        <p:xfrm>
          <a:off x="457200" y="1935163"/>
          <a:ext cx="82296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+mj-lt"/>
                        </a:rPr>
                        <a:t>Среды программирования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+mj-lt"/>
                        </a:rPr>
                        <a:t>Языки программирования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Eclipse, </a:t>
                      </a:r>
                      <a:r>
                        <a:rPr kumimoji="0"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NetBeans</a:t>
                      </a:r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Embarcadero RAD Studio, Qt Creator </a:t>
                      </a:r>
                      <a:r>
                        <a:rPr kumimoji="0"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Visual Studio</a:t>
                      </a:r>
                    </a:p>
                    <a:p>
                      <a:pPr lvl="0"/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Basic, </a:t>
                      </a:r>
                      <a:r>
                        <a:rPr kumimoji="0"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PureBasic</a:t>
                      </a:r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Delphi, Dev-C++</a:t>
                      </a:r>
                      <a:r>
                        <a:rPr kumimoji="0"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ru-RU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dirty="0" smtClean="0"/>
                        <a:t>Code::Blocks</a:t>
                      </a:r>
                      <a:r>
                        <a:rPr lang="ru-RU" sz="2800" dirty="0" smtClean="0"/>
                        <a:t> и др.</a:t>
                      </a:r>
                      <a:endParaRPr kumimoji="0"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"Программирование" ст.преп. Бондарева Л.В. кафедра ЮНЕСКО по ИВТ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45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+mj-lt"/>
                        </a:rPr>
                        <a:t>Среды программирования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+mj-lt"/>
                        </a:rPr>
                        <a:t>Языки программирования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Eclipse, </a:t>
                      </a:r>
                      <a:r>
                        <a:rPr kumimoji="0"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NetBeans</a:t>
                      </a:r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Embarcadero RAD Studio, Qt Creator </a:t>
                      </a:r>
                      <a:r>
                        <a:rPr kumimoji="0"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Visual Studio</a:t>
                      </a:r>
                    </a:p>
                    <a:p>
                      <a:pPr lvl="0"/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Basic, </a:t>
                      </a:r>
                      <a:r>
                        <a:rPr kumimoji="0" lang="en-US" sz="2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PureBasic</a:t>
                      </a:r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Delphi, Dev-C++</a:t>
                      </a:r>
                      <a:r>
                        <a:rPr kumimoji="0"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ru-RU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dirty="0" smtClean="0"/>
                        <a:t>Code::Blocks</a:t>
                      </a:r>
                      <a:r>
                        <a:rPr lang="ru-RU" sz="2800" dirty="0" smtClean="0"/>
                        <a:t> и др.</a:t>
                      </a:r>
                      <a:endParaRPr kumimoji="0"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800" dirty="0" smtClean="0"/>
                        <a:t>C/C++</a:t>
                      </a:r>
                      <a:r>
                        <a:rPr lang="ru-RU" sz="2800" dirty="0" smtClean="0"/>
                        <a:t>,</a:t>
                      </a:r>
                      <a:r>
                        <a:rPr lang="ru-RU" sz="2800" baseline="0" dirty="0" smtClean="0"/>
                        <a:t> </a:t>
                      </a:r>
                      <a:r>
                        <a:rPr lang="en-US" sz="2800" dirty="0" smtClean="0"/>
                        <a:t>C#</a:t>
                      </a:r>
                      <a:r>
                        <a:rPr lang="ru-RU" sz="2800" dirty="0" smtClean="0"/>
                        <a:t>,</a:t>
                      </a:r>
                      <a:r>
                        <a:rPr lang="ru-RU" sz="2800" baseline="0" dirty="0" smtClean="0"/>
                        <a:t> </a:t>
                      </a:r>
                      <a:r>
                        <a:rPr lang="en-US" sz="2800" dirty="0" smtClean="0"/>
                        <a:t>Fortran</a:t>
                      </a:r>
                      <a:r>
                        <a:rPr lang="ru-RU" sz="2800" dirty="0" smtClean="0"/>
                        <a:t>,</a:t>
                      </a:r>
                      <a:r>
                        <a:rPr lang="ru-RU" sz="2800" baseline="0" dirty="0" smtClean="0"/>
                        <a:t> </a:t>
                      </a:r>
                      <a:r>
                        <a:rPr lang="en-US" sz="2800" dirty="0" smtClean="0"/>
                        <a:t>Pascal</a:t>
                      </a:r>
                      <a:r>
                        <a:rPr lang="ru-RU" sz="2800" dirty="0" smtClean="0"/>
                        <a:t>,</a:t>
                      </a:r>
                      <a:r>
                        <a:rPr lang="ru-RU" sz="2800" baseline="0" dirty="0" smtClean="0"/>
                        <a:t> </a:t>
                      </a:r>
                      <a:r>
                        <a:rPr lang="en-US" sz="2800" dirty="0" smtClean="0"/>
                        <a:t>Java</a:t>
                      </a:r>
                      <a:r>
                        <a:rPr kumimoji="0" lang="ru-RU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ru-RU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ru-RU" sz="2800" dirty="0" smtClean="0"/>
                        <a:t>,</a:t>
                      </a:r>
                      <a:r>
                        <a:rPr lang="ru-RU" sz="2800" baseline="0" dirty="0" smtClean="0"/>
                        <a:t> </a:t>
                      </a:r>
                      <a:r>
                        <a:rPr lang="en-US" sz="2800" dirty="0" smtClean="0"/>
                        <a:t>HTML</a:t>
                      </a:r>
                      <a:r>
                        <a:rPr lang="ru-RU" sz="2800" dirty="0" smtClean="0"/>
                        <a:t>, </a:t>
                      </a:r>
                      <a:r>
                        <a:rPr lang="en-US" sz="2800" dirty="0" smtClean="0"/>
                        <a:t>SQL,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kumimoji="0"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kumimoji="0"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dirty="0" err="1" smtClean="0"/>
                        <a:t>Scala</a:t>
                      </a:r>
                      <a:r>
                        <a:rPr lang="en-US" sz="2800" dirty="0" smtClean="0"/>
                        <a:t> </a:t>
                      </a:r>
                      <a:r>
                        <a:rPr lang="ru-RU" sz="2800" dirty="0" smtClean="0"/>
                        <a:t>и</a:t>
                      </a:r>
                      <a:r>
                        <a:rPr lang="ru-RU" sz="2800" baseline="0" dirty="0" smtClean="0"/>
                        <a:t> др.</a:t>
                      </a:r>
                      <a:endParaRPr kumimoji="0"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"Программирование" ст.преп. Бондарева Л.В. кафедра ЮНЕСКО по ИВТ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88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"Программирование" ст.преп. Бондарева Л.В. кафедра ЮНЕСКО по ИВТ 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857224" y="2071678"/>
            <a:ext cx="7500990" cy="3714776"/>
            <a:chOff x="857224" y="2071678"/>
            <a:chExt cx="7500990" cy="3714776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857224" y="2071678"/>
              <a:ext cx="7500990" cy="3714776"/>
            </a:xfrm>
            <a:prstGeom prst="rect">
              <a:avLst/>
            </a:prstGeom>
            <a:solidFill>
              <a:schemeClr val="bg2"/>
            </a:solidFill>
            <a:ln w="41275" cap="rnd"/>
            <a:effectLst>
              <a:outerShdw blurRad="50800" dist="76200" dir="9000000" algn="ctr" rotWithShape="0">
                <a:schemeClr val="bg2">
                  <a:lumMod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600" dirty="0" smtClean="0"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ru-RU" sz="3600" dirty="0" smtClean="0">
                  <a:solidFill>
                    <a:schemeClr val="tx1"/>
                  </a:solidFill>
                  <a:latin typeface="+mj-lt"/>
                </a:rPr>
                <a:t>Можно ли написать программу без </a:t>
              </a:r>
            </a:p>
            <a:p>
              <a:pPr algn="ctr"/>
              <a:r>
                <a:rPr lang="ru-RU" sz="3600" dirty="0" smtClean="0">
                  <a:solidFill>
                    <a:schemeClr val="tx1"/>
                  </a:solidFill>
                  <a:latin typeface="+mj-lt"/>
                </a:rPr>
                <a:t>среды программирования?</a:t>
              </a:r>
              <a:endParaRPr lang="ru-RU" sz="3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000100" y="2214554"/>
              <a:ext cx="928694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800" dirty="0" smtClean="0"/>
                <a:t>?</a:t>
              </a:r>
              <a:endParaRPr lang="ru-RU" sz="88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Традиционный подход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 smtClean="0"/>
              <a:t>Исходный текст набирается при помощи какого-либо текстового редактора.</a:t>
            </a:r>
          </a:p>
          <a:p>
            <a:r>
              <a:rPr lang="ru-RU" sz="2800" dirty="0" smtClean="0"/>
              <a:t>Закрывается текстовый редактор. Запускается компилятор.</a:t>
            </a:r>
          </a:p>
          <a:p>
            <a:r>
              <a:rPr lang="ru-RU" sz="2800" dirty="0" smtClean="0"/>
              <a:t>Компилятор сообщает о синтаксических ошибках на консоль.</a:t>
            </a:r>
          </a:p>
          <a:p>
            <a:r>
              <a:rPr lang="ru-RU" sz="2800" dirty="0" smtClean="0"/>
              <a:t>Для устранения ошибок запускается текстовый редактор.  Сообщения о характере ошибок выведенные компилятором уже не видны, так как экран занят текстовым редактором.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"Программирование" ст.преп. Бондарева Л.В. кафедра ЮНЕСКО по ИВТ 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Интегрированная среда разработки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sz="2400" b="1" dirty="0" smtClean="0">
              <a:latin typeface="+mj-lt"/>
            </a:endParaRPr>
          </a:p>
          <a:p>
            <a:pPr>
              <a:buNone/>
            </a:pPr>
            <a:endParaRPr lang="ru-RU" sz="2400" b="1" dirty="0" smtClean="0">
              <a:latin typeface="+mj-lt"/>
            </a:endParaRPr>
          </a:p>
          <a:p>
            <a:pPr>
              <a:buNone/>
            </a:pPr>
            <a:r>
              <a:rPr lang="ru-RU" sz="2800" b="1" dirty="0" smtClean="0">
                <a:latin typeface="+mj-lt"/>
              </a:rPr>
              <a:t>Интегрированная среда разработки, ИСР </a:t>
            </a:r>
            <a:r>
              <a:rPr lang="ru-RU" sz="2800" dirty="0" smtClean="0">
                <a:latin typeface="+mj-lt"/>
              </a:rPr>
              <a:t>(англ. IDE, </a:t>
            </a:r>
            <a:r>
              <a:rPr lang="ru-RU" sz="2800" dirty="0" err="1" smtClean="0">
                <a:latin typeface="+mj-lt"/>
              </a:rPr>
              <a:t>Integrated</a:t>
            </a:r>
            <a:r>
              <a:rPr lang="ru-RU" sz="2800" dirty="0" smtClean="0">
                <a:latin typeface="+mj-lt"/>
              </a:rPr>
              <a:t> </a:t>
            </a:r>
            <a:r>
              <a:rPr lang="ru-RU" sz="2800" dirty="0" err="1" smtClean="0">
                <a:latin typeface="+mj-lt"/>
              </a:rPr>
              <a:t>Development</a:t>
            </a:r>
            <a:r>
              <a:rPr lang="ru-RU" sz="2800" dirty="0" smtClean="0">
                <a:latin typeface="+mj-lt"/>
              </a:rPr>
              <a:t> </a:t>
            </a:r>
            <a:r>
              <a:rPr lang="ru-RU" sz="2800" dirty="0" err="1" smtClean="0">
                <a:latin typeface="+mj-lt"/>
              </a:rPr>
              <a:t>Environment</a:t>
            </a:r>
            <a:r>
              <a:rPr lang="ru-RU" sz="2800" dirty="0" smtClean="0">
                <a:latin typeface="+mj-lt"/>
              </a:rPr>
              <a:t> или </a:t>
            </a:r>
            <a:r>
              <a:rPr lang="ru-RU" sz="2800" dirty="0" err="1" smtClean="0">
                <a:latin typeface="+mj-lt"/>
              </a:rPr>
              <a:t>Integrated</a:t>
            </a:r>
            <a:r>
              <a:rPr lang="ru-RU" sz="2800" dirty="0" smtClean="0">
                <a:latin typeface="+mj-lt"/>
              </a:rPr>
              <a:t> </a:t>
            </a:r>
            <a:r>
              <a:rPr lang="ru-RU" sz="2800" dirty="0" err="1" smtClean="0">
                <a:latin typeface="+mj-lt"/>
              </a:rPr>
              <a:t>Debugging</a:t>
            </a:r>
            <a:r>
              <a:rPr lang="ru-RU" sz="2800" dirty="0" smtClean="0">
                <a:latin typeface="+mj-lt"/>
              </a:rPr>
              <a:t> </a:t>
            </a:r>
            <a:r>
              <a:rPr lang="ru-RU" sz="2800" dirty="0" err="1" smtClean="0">
                <a:latin typeface="+mj-lt"/>
              </a:rPr>
              <a:t>Environment</a:t>
            </a:r>
            <a:r>
              <a:rPr lang="ru-RU" sz="2800" dirty="0" smtClean="0">
                <a:latin typeface="+mj-lt"/>
              </a:rPr>
              <a:t>) </a:t>
            </a:r>
            <a:endParaRPr lang="ru-RU" sz="2800" dirty="0" smtClean="0">
              <a:latin typeface="+mj-lt"/>
            </a:endParaRPr>
          </a:p>
          <a:p>
            <a:pPr>
              <a:buNone/>
            </a:pPr>
            <a:endParaRPr lang="ru-RU" sz="2800" dirty="0" smtClean="0">
              <a:latin typeface="+mj-lt"/>
            </a:endParaRPr>
          </a:p>
          <a:p>
            <a:pPr>
              <a:buNone/>
            </a:pPr>
            <a:r>
              <a:rPr lang="ru-RU" sz="2800" dirty="0" smtClean="0">
                <a:latin typeface="+mj-lt"/>
              </a:rPr>
              <a:t>— система программных средств, используемая для разработки программного обеспечения (ПО).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"Программирование" ст.преп. Бондарева Л.В. кафедра ЮНЕСКО по ИВТ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Состав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IDE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latin typeface="+mj-lt"/>
              </a:rPr>
              <a:t>Обычно среда разработки включает в себя:</a:t>
            </a:r>
          </a:p>
          <a:p>
            <a:pPr>
              <a:buNone/>
            </a:pPr>
            <a:endParaRPr lang="ru-RU" sz="2800" dirty="0" smtClean="0">
              <a:latin typeface="+mj-lt"/>
            </a:endParaRPr>
          </a:p>
          <a:p>
            <a:r>
              <a:rPr lang="ru-RU" sz="2800" dirty="0" smtClean="0">
                <a:latin typeface="+mj-lt"/>
              </a:rPr>
              <a:t>текстовый редактор; </a:t>
            </a:r>
          </a:p>
          <a:p>
            <a:r>
              <a:rPr lang="ru-RU" sz="2800" dirty="0" smtClean="0">
                <a:latin typeface="+mj-lt"/>
              </a:rPr>
              <a:t>компилятор и / или интерпретатор; </a:t>
            </a:r>
          </a:p>
          <a:p>
            <a:r>
              <a:rPr lang="ru-RU" sz="2800" dirty="0" smtClean="0">
                <a:latin typeface="+mj-lt"/>
              </a:rPr>
              <a:t>средства автоматизации сборки; </a:t>
            </a:r>
          </a:p>
          <a:p>
            <a:r>
              <a:rPr lang="ru-RU" sz="2800" dirty="0" smtClean="0">
                <a:latin typeface="+mj-lt"/>
              </a:rPr>
              <a:t>отладчик.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5591204" cy="365125"/>
          </a:xfrm>
        </p:spPr>
        <p:txBody>
          <a:bodyPr/>
          <a:lstStyle/>
          <a:p>
            <a:r>
              <a:rPr lang="ru-RU" dirty="0" smtClean="0"/>
              <a:t>"Программирование" ст.преп. Бондарева Л.В. кафедра ЮНЕСКО по ИВТ 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1239</TotalTime>
  <Words>457</Words>
  <Application>Microsoft Office PowerPoint</Application>
  <PresentationFormat>Экран (4:3)</PresentationFormat>
  <Paragraphs>99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 2</vt:lpstr>
      <vt:lpstr>Поток</vt:lpstr>
      <vt:lpstr>Интегрированная среда разработки</vt:lpstr>
      <vt:lpstr>Презентация PowerPoint</vt:lpstr>
      <vt:lpstr>Примеры</vt:lpstr>
      <vt:lpstr>Примеры</vt:lpstr>
      <vt:lpstr>Примеры</vt:lpstr>
      <vt:lpstr>Презентация PowerPoint</vt:lpstr>
      <vt:lpstr>Традиционный подход</vt:lpstr>
      <vt:lpstr>Интегрированная среда разработки</vt:lpstr>
      <vt:lpstr>Состав IDE</vt:lpstr>
      <vt:lpstr>Зачем нужны IDE?</vt:lpstr>
      <vt:lpstr>Трансляция программы</vt:lpstr>
      <vt:lpstr>Файлы проекта на C++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Интегрированная среда разработки</dc:title>
  <dc:creator>007</dc:creator>
  <cp:lastModifiedBy>RePack by Diakov</cp:lastModifiedBy>
  <cp:revision>41</cp:revision>
  <dcterms:created xsi:type="dcterms:W3CDTF">2016-02-03T10:57:45Z</dcterms:created>
  <dcterms:modified xsi:type="dcterms:W3CDTF">2019-09-02T16:16:36Z</dcterms:modified>
</cp:coreProperties>
</file>