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60" r:id="rId4"/>
    <p:sldId id="261" r:id="rId5"/>
    <p:sldId id="264" r:id="rId6"/>
    <p:sldId id="262" r:id="rId7"/>
    <p:sldId id="266" r:id="rId8"/>
    <p:sldId id="265" r:id="rId9"/>
    <p:sldId id="263" r:id="rId10"/>
    <p:sldId id="291" r:id="rId11"/>
    <p:sldId id="292" r:id="rId12"/>
    <p:sldId id="259" r:id="rId13"/>
    <p:sldId id="258" r:id="rId14"/>
    <p:sldId id="285" r:id="rId15"/>
    <p:sldId id="286" r:id="rId16"/>
    <p:sldId id="280" r:id="rId17"/>
    <p:sldId id="270" r:id="rId18"/>
    <p:sldId id="288" r:id="rId19"/>
    <p:sldId id="289" r:id="rId20"/>
    <p:sldId id="267" r:id="rId21"/>
    <p:sldId id="287" r:id="rId22"/>
    <p:sldId id="268" r:id="rId23"/>
    <p:sldId id="269" r:id="rId24"/>
    <p:sldId id="281" r:id="rId25"/>
    <p:sldId id="271" r:id="rId26"/>
    <p:sldId id="272" r:id="rId27"/>
    <p:sldId id="290" r:id="rId28"/>
    <p:sldId id="275" r:id="rId29"/>
    <p:sldId id="276" r:id="rId30"/>
    <p:sldId id="277" r:id="rId31"/>
    <p:sldId id="278" r:id="rId32"/>
    <p:sldId id="310" r:id="rId33"/>
    <p:sldId id="283" r:id="rId34"/>
    <p:sldId id="313" r:id="rId35"/>
    <p:sldId id="284" r:id="rId36"/>
    <p:sldId id="293" r:id="rId37"/>
    <p:sldId id="294" r:id="rId38"/>
    <p:sldId id="297" r:id="rId39"/>
    <p:sldId id="312" r:id="rId40"/>
    <p:sldId id="300" r:id="rId41"/>
    <p:sldId id="314" r:id="rId42"/>
    <p:sldId id="302" r:id="rId43"/>
    <p:sldId id="303" r:id="rId44"/>
    <p:sldId id="308" r:id="rId45"/>
    <p:sldId id="309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4B99-F1D3-4A8B-925D-30A16F1E3787}" type="datetimeFigureOut">
              <a:rPr lang="ru-RU" smtClean="0"/>
              <a:pPr/>
              <a:t>24.09.2021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3F42D-0035-4AFD-AEB8-A5809C1A7B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5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E6F-5533-43E6-AE15-69F82E036811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C4DA-DCDF-4E56-B6BE-8BE6DEC6D572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B716-5E75-4EC0-8FF0-48C8741406D5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EA6-2D76-4A37-A33A-528CFACB9F56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8BFC-6683-4F45-B5F0-41AE07AD5EE6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2E10-1173-458D-89FD-026F5AB3792B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F9BC-3941-4AF1-A61D-B3DDA20ABE9A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20DB-9FC1-419C-A606-592033E52776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7CE-8797-4AB4-B964-1D58CDB5307A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3744-33D9-4159-8CA1-5257707E4CBF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A215-373A-411F-A54D-788FC5C8DE83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5FBC0C-968F-46E8-B3BE-69E3922B18A5}" type="datetime1">
              <a:rPr lang="ru-RU" smtClean="0"/>
              <a:pPr/>
              <a:t>24.09.2021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ru-RU" smtClean="0"/>
              <a:t>Программирование, ст.преп.кафедры ЮНЕСКО по ИВТ Бондарева Л.В.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Функции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52" y="2143116"/>
            <a:ext cx="6643734" cy="300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</a:rPr>
              <a:t>Если в программе нет функции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main</a:t>
            </a:r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</a:rPr>
              <a:t>, то после ее транслирования не будет получен исполняемый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exe-</a:t>
            </a:r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</a:rPr>
              <a:t>файл. </a:t>
            </a:r>
            <a:endParaRPr lang="ru-RU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52" y="2143116"/>
            <a:ext cx="6643734" cy="300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</a:rPr>
              <a:t>В программе может быть объявлена только одна функция 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</a:rPr>
              <a:t>main</a:t>
            </a:r>
            <a:r>
              <a:rPr lang="ru-RU" sz="3200" b="1" i="1" dirty="0" smtClean="0">
                <a:solidFill>
                  <a:schemeClr val="bg2">
                    <a:lumMod val="10000"/>
                  </a:schemeClr>
                </a:solidFill>
              </a:rPr>
              <a:t>!!! </a:t>
            </a:r>
          </a:p>
          <a:p>
            <a:pPr algn="ctr"/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</a:rPr>
              <a:t>Т. е. может быть только одна точка входа в программу. </a:t>
            </a:r>
            <a:endParaRPr lang="ru-RU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Функция – </a:t>
            </a:r>
            <a:r>
              <a:rPr lang="ru-RU" sz="3200" dirty="0" smtClean="0"/>
              <a:t>это вспомогательная программа (подпрограмма), предназначенная для вычисления некоторой величины.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Она также может выполнять какие-то полезные действия.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функции?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dirty="0" smtClean="0"/>
              <a:t>Выделение «общих» частей кода. </a:t>
            </a:r>
            <a:r>
              <a:rPr lang="ru-RU" sz="2800" i="1" dirty="0" smtClean="0"/>
              <a:t>Функции предназначены для выполнения одинаковых операций в разных частях программы. 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функции?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dirty="0" smtClean="0"/>
              <a:t>Структурирование кода программы. </a:t>
            </a:r>
            <a:r>
              <a:rPr lang="ru-RU" sz="2800" i="1" dirty="0" smtClean="0"/>
              <a:t>Грамотно и корректно написанная функция делает программу в целом более ясной, а также облегчает ее отладку и внесение изменений.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функции?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dirty="0" smtClean="0"/>
              <a:t>Простота разработки аналогичных программ. </a:t>
            </a:r>
            <a:r>
              <a:rPr lang="ru-RU" sz="2800" i="1" dirty="0" smtClean="0"/>
              <a:t>Один раз написанную функцию можно использовать в других программах.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72518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 определения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857364"/>
            <a:ext cx="8472518" cy="446723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3200" dirty="0" smtClean="0"/>
              <a:t>[тип] </a:t>
            </a:r>
            <a:r>
              <a:rPr lang="ru-RU" sz="3200" b="1" dirty="0" err="1" smtClean="0"/>
              <a:t>имя_функции</a:t>
            </a:r>
            <a:r>
              <a:rPr lang="ru-RU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dirty="0" err="1" smtClean="0"/>
              <a:t>тип</a:t>
            </a:r>
            <a:r>
              <a:rPr lang="ru-RU" sz="3200" dirty="0" smtClean="0"/>
              <a:t> </a:t>
            </a:r>
            <a:r>
              <a:rPr lang="ru-RU" sz="3200" i="1" dirty="0" smtClean="0"/>
              <a:t>имя_параметра</a:t>
            </a:r>
            <a:r>
              <a:rPr lang="ru-RU" sz="3200" b="1" dirty="0" smtClean="0"/>
              <a:t>1</a:t>
            </a:r>
            <a:r>
              <a:rPr lang="ru-RU" sz="3200" dirty="0" smtClean="0"/>
              <a:t>, 				    …, </a:t>
            </a:r>
          </a:p>
          <a:p>
            <a:pPr>
              <a:buNone/>
            </a:pPr>
            <a:r>
              <a:rPr lang="ru-RU" sz="3200" dirty="0" smtClean="0"/>
              <a:t>                                       тип </a:t>
            </a:r>
            <a:r>
              <a:rPr lang="ru-RU" sz="3200" i="1" dirty="0" err="1" smtClean="0"/>
              <a:t>имя_параметра</a:t>
            </a:r>
            <a:r>
              <a:rPr lang="en-US" sz="3200" b="1" i="1" dirty="0" smtClean="0"/>
              <a:t>N</a:t>
            </a:r>
            <a:r>
              <a:rPr lang="ru-RU" sz="3200" dirty="0" smtClean="0"/>
              <a:t>)</a:t>
            </a:r>
          </a:p>
          <a:p>
            <a:pPr>
              <a:buNone/>
            </a:pPr>
            <a:r>
              <a:rPr lang="en-US" sz="3200" dirty="0" smtClean="0"/>
              <a:t>{</a:t>
            </a:r>
            <a:endParaRPr lang="ru-RU" sz="3200" dirty="0" smtClean="0"/>
          </a:p>
          <a:p>
            <a:pPr>
              <a:buNone/>
            </a:pPr>
            <a:r>
              <a:rPr lang="ru-RU" sz="3200" dirty="0" smtClean="0"/>
              <a:t>	</a:t>
            </a:r>
            <a:r>
              <a:rPr lang="ru-RU" sz="32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ru-RU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2">
                    <a:lumMod val="50000"/>
                  </a:schemeClr>
                </a:solidFill>
              </a:rPr>
              <a:t>тело_функции</a:t>
            </a:r>
            <a:endParaRPr lang="ru-RU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200" dirty="0" smtClean="0"/>
              <a:t>}</a:t>
            </a:r>
            <a:endParaRPr lang="ru-RU" sz="32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935480"/>
            <a:ext cx="8786874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[тип] </a:t>
            </a:r>
            <a:r>
              <a:rPr lang="ru-RU" sz="3200" b="1" dirty="0" err="1" smtClean="0"/>
              <a:t>имя_функции</a:t>
            </a:r>
            <a:r>
              <a:rPr lang="ru-RU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dirty="0" err="1" smtClean="0"/>
              <a:t>тип</a:t>
            </a:r>
            <a:r>
              <a:rPr lang="ru-RU" sz="3200" dirty="0" smtClean="0"/>
              <a:t> </a:t>
            </a:r>
            <a:r>
              <a:rPr lang="ru-RU" sz="3200" i="1" dirty="0" smtClean="0"/>
              <a:t>имя_параметра</a:t>
            </a:r>
            <a:r>
              <a:rPr lang="ru-RU" sz="3200" dirty="0" smtClean="0"/>
              <a:t>1, 				    …, </a:t>
            </a:r>
          </a:p>
          <a:p>
            <a:pPr>
              <a:buNone/>
            </a:pPr>
            <a:r>
              <a:rPr lang="ru-RU" sz="3200" dirty="0" smtClean="0"/>
              <a:t>                                       тип </a:t>
            </a:r>
            <a:r>
              <a:rPr lang="ru-RU" sz="3200" i="1" dirty="0" err="1" smtClean="0"/>
              <a:t>имя_параметра</a:t>
            </a:r>
            <a:r>
              <a:rPr lang="en-US" sz="3200" i="1" dirty="0" smtClean="0"/>
              <a:t>N</a:t>
            </a:r>
            <a:r>
              <a:rPr lang="ru-RU" sz="3200" dirty="0" smtClean="0"/>
              <a:t>)</a:t>
            </a:r>
            <a:r>
              <a:rPr lang="ru-RU" sz="3200" b="1" dirty="0" smtClean="0"/>
              <a:t>;</a:t>
            </a:r>
          </a:p>
          <a:p>
            <a:pPr>
              <a:buNone/>
            </a:pPr>
            <a:endParaRPr lang="ru-RU" sz="3200" b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935480"/>
            <a:ext cx="8786874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[тип] </a:t>
            </a:r>
            <a:r>
              <a:rPr lang="ru-RU" sz="3200" b="1" dirty="0" err="1" smtClean="0"/>
              <a:t>имя_функции</a:t>
            </a:r>
            <a:r>
              <a:rPr lang="ru-RU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dirty="0" err="1" smtClean="0"/>
              <a:t>тип</a:t>
            </a:r>
            <a:r>
              <a:rPr lang="ru-RU" sz="3200" dirty="0" smtClean="0"/>
              <a:t> </a:t>
            </a:r>
            <a:r>
              <a:rPr lang="ru-RU" sz="3200" i="1" dirty="0" smtClean="0"/>
              <a:t>имя_параметра</a:t>
            </a:r>
            <a:r>
              <a:rPr lang="ru-RU" sz="3200" dirty="0" smtClean="0"/>
              <a:t>1, 				    …, </a:t>
            </a:r>
          </a:p>
          <a:p>
            <a:pPr>
              <a:buNone/>
            </a:pPr>
            <a:r>
              <a:rPr lang="ru-RU" sz="3200" dirty="0" smtClean="0"/>
              <a:t>                                       тип </a:t>
            </a:r>
            <a:r>
              <a:rPr lang="ru-RU" sz="3200" i="1" dirty="0" err="1" smtClean="0"/>
              <a:t>имя_параметра</a:t>
            </a:r>
            <a:r>
              <a:rPr lang="en-US" sz="3200" i="1" dirty="0" smtClean="0"/>
              <a:t>N</a:t>
            </a:r>
            <a:r>
              <a:rPr lang="ru-RU" sz="3200" dirty="0" smtClean="0"/>
              <a:t>)</a:t>
            </a:r>
            <a:r>
              <a:rPr lang="ru-RU" sz="3200" b="1" dirty="0" smtClean="0"/>
              <a:t>;</a:t>
            </a:r>
          </a:p>
          <a:p>
            <a:pPr lvl="0">
              <a:defRPr/>
            </a:pPr>
            <a:r>
              <a:rPr lang="ru-RU" sz="3200" dirty="0" smtClean="0"/>
              <a:t>Прототип функции содержит исчерпывающую информацию, необходимую для ее вызова и работы с ней.</a:t>
            </a:r>
          </a:p>
          <a:p>
            <a:pPr>
              <a:buNone/>
            </a:pPr>
            <a:endParaRPr lang="ru-RU" sz="3200" b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935480"/>
            <a:ext cx="8786874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[тип] </a:t>
            </a:r>
            <a:r>
              <a:rPr lang="ru-RU" sz="3200" b="1" dirty="0" err="1" smtClean="0"/>
              <a:t>имя_функции</a:t>
            </a:r>
            <a:r>
              <a:rPr lang="ru-RU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dirty="0" err="1" smtClean="0"/>
              <a:t>тип</a:t>
            </a:r>
            <a:r>
              <a:rPr lang="ru-RU" sz="3200" dirty="0" smtClean="0"/>
              <a:t> </a:t>
            </a:r>
            <a:r>
              <a:rPr lang="ru-RU" sz="3200" i="1" dirty="0" smtClean="0"/>
              <a:t>имя_параметра</a:t>
            </a:r>
            <a:r>
              <a:rPr lang="ru-RU" sz="3200" dirty="0" smtClean="0"/>
              <a:t>1, 				    …, </a:t>
            </a:r>
          </a:p>
          <a:p>
            <a:pPr>
              <a:buNone/>
            </a:pPr>
            <a:r>
              <a:rPr lang="ru-RU" sz="3200" dirty="0" smtClean="0"/>
              <a:t>                                       тип </a:t>
            </a:r>
            <a:r>
              <a:rPr lang="ru-RU" sz="3200" i="1" dirty="0" err="1" smtClean="0"/>
              <a:t>имя_параметра</a:t>
            </a:r>
            <a:r>
              <a:rPr lang="en-US" sz="3200" i="1" dirty="0" smtClean="0"/>
              <a:t>N</a:t>
            </a:r>
            <a:r>
              <a:rPr lang="ru-RU" sz="3200" dirty="0" smtClean="0"/>
              <a:t>)</a:t>
            </a:r>
            <a:r>
              <a:rPr lang="ru-RU" sz="3200" b="1" dirty="0" smtClean="0"/>
              <a:t>;</a:t>
            </a:r>
          </a:p>
          <a:p>
            <a:pPr lvl="0">
              <a:defRPr/>
            </a:pPr>
            <a:r>
              <a:rPr lang="ru-RU" sz="3200" dirty="0" smtClean="0"/>
              <a:t>Прототип функции содержит исчерпывающую информацию, необходимую для ее вызова и работы с ней.</a:t>
            </a:r>
          </a:p>
          <a:p>
            <a:pPr lvl="0" algn="ctr">
              <a:buNone/>
              <a:defRPr/>
            </a:pPr>
            <a:r>
              <a:rPr lang="ru-RU" sz="3200" b="1" u="sng" dirty="0" smtClean="0">
                <a:solidFill>
                  <a:schemeClr val="bg2">
                    <a:lumMod val="25000"/>
                  </a:schemeClr>
                </a:solidFill>
              </a:rPr>
              <a:t>Для вызова функции необходимо знать ее прототип. </a:t>
            </a:r>
          </a:p>
          <a:p>
            <a:pPr>
              <a:buNone/>
            </a:pPr>
            <a:endParaRPr lang="ru-RU" sz="3200" b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4" y="1831261"/>
            <a:ext cx="6419056" cy="44852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чего состоит функция?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8" y="2276872"/>
            <a:ext cx="8111424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8" y="2276872"/>
            <a:ext cx="8111424" cy="30243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части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2259288"/>
            <a:ext cx="822960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326659" y="3798937"/>
            <a:ext cx="3643338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Заголовок функции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4326527" y="2902230"/>
            <a:ext cx="2261697" cy="88681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8" y="2276872"/>
            <a:ext cx="8111424" cy="30243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части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2902230"/>
            <a:ext cx="6016182" cy="2398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150631" y="4857760"/>
            <a:ext cx="3643338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Тело функции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868144" y="4113187"/>
            <a:ext cx="1789584" cy="10902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8" y="2276872"/>
            <a:ext cx="8111424" cy="30243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части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4286256"/>
            <a:ext cx="3841398" cy="654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322099" y="4596435"/>
            <a:ext cx="3643338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Возвращаемое значение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699394" y="4941168"/>
            <a:ext cx="1622705" cy="69006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85" y="2128601"/>
            <a:ext cx="8822214" cy="6590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9903" y="2171926"/>
            <a:ext cx="1981010" cy="61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3500438"/>
            <a:ext cx="3500462" cy="214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Тип возвращаемого значения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5400000">
            <a:off x="275995" y="3147724"/>
            <a:ext cx="1357322" cy="57150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85" y="2128601"/>
            <a:ext cx="8822214" cy="6590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95504" y="2097121"/>
            <a:ext cx="92869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43042" y="3500438"/>
            <a:ext cx="3143272" cy="142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Название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Прямая со стрелкой 7"/>
          <p:cNvCxnSpPr>
            <a:stCxn id="6" idx="2"/>
          </p:cNvCxnSpPr>
          <p:nvPr/>
        </p:nvCxnSpPr>
        <p:spPr>
          <a:xfrm flipH="1">
            <a:off x="2188347" y="2740063"/>
            <a:ext cx="571504" cy="12128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85" y="2128601"/>
            <a:ext cx="8822214" cy="6590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24198" y="2152453"/>
            <a:ext cx="5462602" cy="635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28992" y="3500438"/>
            <a:ext cx="4857784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Список параметров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716016" y="2787666"/>
            <a:ext cx="1303784" cy="112951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85" y="2128601"/>
            <a:ext cx="8822214" cy="6590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86380" y="2068419"/>
            <a:ext cx="428628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3286124"/>
            <a:ext cx="4857784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Имя первого параметра 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5400000">
            <a:off x="4465066" y="3104270"/>
            <a:ext cx="1357322" cy="57150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8091486" y="2124117"/>
            <a:ext cx="428628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86050" y="4929198"/>
            <a:ext cx="4857784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Имя второго параметра 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6370377" y="3552877"/>
            <a:ext cx="2714644" cy="114300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Одинаковые прототипы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/>
              <a:t>//</a:t>
            </a:r>
            <a:r>
              <a:rPr lang="ru-RU" sz="2800" i="1" dirty="0" smtClean="0"/>
              <a:t>с указанием имен параметров</a:t>
            </a:r>
          </a:p>
          <a:p>
            <a:pPr>
              <a:buNone/>
            </a:pPr>
            <a:endParaRPr lang="ru-RU" sz="3200" dirty="0" smtClean="0"/>
          </a:p>
          <a:p>
            <a:pPr algn="ctr">
              <a:buNone/>
            </a:pPr>
            <a:endParaRPr lang="ru-RU" sz="3200" dirty="0" smtClean="0"/>
          </a:p>
          <a:p>
            <a:pPr algn="ctr">
              <a:buNone/>
            </a:pPr>
            <a:endParaRPr lang="ru-RU" sz="3200" dirty="0" smtClean="0"/>
          </a:p>
          <a:p>
            <a:pPr>
              <a:buNone/>
            </a:pPr>
            <a:r>
              <a:rPr lang="en-US" sz="2800" i="1" dirty="0" smtClean="0"/>
              <a:t>//</a:t>
            </a:r>
            <a:r>
              <a:rPr lang="ru-RU" sz="2800" i="1" dirty="0" smtClean="0"/>
              <a:t>без имен параметров</a:t>
            </a:r>
          </a:p>
          <a:p>
            <a:pPr algn="ctr">
              <a:buNone/>
            </a:pPr>
            <a:endParaRPr lang="ru-RU" sz="3200" dirty="0" smtClean="0"/>
          </a:p>
          <a:p>
            <a:pPr algn="ctr">
              <a:buNone/>
            </a:pPr>
            <a:endParaRPr lang="en-US" sz="32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96" y="2924944"/>
            <a:ext cx="7172325" cy="542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59" y="5373216"/>
            <a:ext cx="62293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работы с функциями(1)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Прототип функции должен быть известен до вызова. </a:t>
            </a:r>
          </a:p>
          <a:p>
            <a:pPr>
              <a:buNone/>
            </a:pPr>
            <a:endParaRPr lang="ru-RU" sz="2800" b="1" i="1" dirty="0" smtClean="0"/>
          </a:p>
          <a:p>
            <a:pPr>
              <a:buNone/>
            </a:pPr>
            <a:r>
              <a:rPr lang="ru-RU" sz="2800" i="1" dirty="0" smtClean="0"/>
              <a:t>Т.е. в коде программы прототип должен находиться выше вызова. </a:t>
            </a:r>
          </a:p>
          <a:p>
            <a:pPr>
              <a:buNone/>
            </a:pPr>
            <a:endParaRPr lang="ru-RU" sz="2800" i="1" dirty="0" smtClean="0"/>
          </a:p>
          <a:p>
            <a:pPr>
              <a:buNone/>
            </a:pPr>
            <a:r>
              <a:rPr lang="ru-RU" sz="2800" i="1" dirty="0" smtClean="0"/>
              <a:t>Полное описание функции может располагаться и после вызова, далее по коду.</a:t>
            </a:r>
          </a:p>
          <a:p>
            <a:pPr>
              <a:buNone/>
            </a:pPr>
            <a:endParaRPr lang="en-US" sz="28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4" y="1831261"/>
            <a:ext cx="6419056" cy="44852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2963992"/>
            <a:ext cx="7143800" cy="3392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43438" y="714356"/>
            <a:ext cx="4143404" cy="171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Главная функция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5429256" y="2071678"/>
            <a:ext cx="1285884" cy="107157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работы с функциями(2)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Нельзя определять функцию внутри другой функции.</a:t>
            </a:r>
          </a:p>
          <a:p>
            <a:pPr>
              <a:buNone/>
            </a:pPr>
            <a:endParaRPr lang="ru-RU" sz="3200" b="1" dirty="0" smtClean="0"/>
          </a:p>
          <a:p>
            <a:pPr>
              <a:buNone/>
            </a:pPr>
            <a:r>
              <a:rPr lang="ru-RU" sz="2800" i="1" dirty="0" smtClean="0"/>
              <a:t>Функции – это подпрограммы, и они не могут быть вложенными.</a:t>
            </a:r>
          </a:p>
          <a:p>
            <a:pPr>
              <a:buNone/>
            </a:pPr>
            <a:endParaRPr lang="en-US" sz="28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работы с функциями(3)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Можно вызывать функции в функциях.</a:t>
            </a:r>
          </a:p>
          <a:p>
            <a:pPr>
              <a:buNone/>
            </a:pPr>
            <a:endParaRPr lang="en-US" sz="28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работы с функциями(3)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Можно вызывать функции в функциях.</a:t>
            </a:r>
          </a:p>
          <a:p>
            <a:endParaRPr lang="ru-RU" sz="3200" b="1" dirty="0" smtClean="0"/>
          </a:p>
          <a:p>
            <a:r>
              <a:rPr lang="ru-RU" sz="3200" b="1" dirty="0" smtClean="0"/>
              <a:t>Можно вызывать в функции саму себя</a:t>
            </a:r>
          </a:p>
          <a:p>
            <a:pPr>
              <a:buNone/>
            </a:pPr>
            <a:r>
              <a:rPr lang="ru-RU" sz="3200" i="1" dirty="0" smtClean="0"/>
              <a:t>(Рекурсия)</a:t>
            </a:r>
          </a:p>
          <a:p>
            <a:pPr>
              <a:buNone/>
            </a:pPr>
            <a:endParaRPr lang="en-US" sz="28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программы с функцией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93196"/>
            <a:ext cx="7959828" cy="514230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3528" y="2348880"/>
            <a:ext cx="856895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4638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программы с функцией-2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28800"/>
            <a:ext cx="675952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6743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428604"/>
            <a:ext cx="3643338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Параметры функции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2910" y="2071678"/>
            <a:ext cx="364333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формальные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57752" y="2071678"/>
            <a:ext cx="364333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фактические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Прямая со стрелкой 6"/>
          <p:cNvCxnSpPr>
            <a:endCxn id="17" idx="0"/>
          </p:cNvCxnSpPr>
          <p:nvPr/>
        </p:nvCxnSpPr>
        <p:spPr>
          <a:xfrm rot="10800000" flipV="1">
            <a:off x="2464580" y="1714488"/>
            <a:ext cx="1071571" cy="35719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19" idx="0"/>
          </p:cNvCxnSpPr>
          <p:nvPr/>
        </p:nvCxnSpPr>
        <p:spPr>
          <a:xfrm>
            <a:off x="5357818" y="1714488"/>
            <a:ext cx="1321603" cy="35719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6743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428604"/>
            <a:ext cx="3643338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Параметры функции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2910" y="2071678"/>
            <a:ext cx="364333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формальные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57752" y="2071678"/>
            <a:ext cx="364333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фактические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Прямая со стрелкой 6"/>
          <p:cNvCxnSpPr>
            <a:endCxn id="17" idx="0"/>
          </p:cNvCxnSpPr>
          <p:nvPr/>
        </p:nvCxnSpPr>
        <p:spPr>
          <a:xfrm rot="10800000" flipV="1">
            <a:off x="2464580" y="1714488"/>
            <a:ext cx="1071571" cy="35719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19" idx="0"/>
          </p:cNvCxnSpPr>
          <p:nvPr/>
        </p:nvCxnSpPr>
        <p:spPr>
          <a:xfrm>
            <a:off x="5357818" y="1714488"/>
            <a:ext cx="1321603" cy="35719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42910" y="3143248"/>
            <a:ext cx="3643338" cy="314327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</a:rPr>
              <a:t>параметры, находящиеся в скобках, при объявлении прототипа функции и при ее определении</a:t>
            </a:r>
            <a:endParaRPr lang="ru-RU" sz="2800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6743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428604"/>
            <a:ext cx="3643338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Параметры функции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2910" y="2071678"/>
            <a:ext cx="364333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формальные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57752" y="2071678"/>
            <a:ext cx="364333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фактические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Прямая со стрелкой 6"/>
          <p:cNvCxnSpPr>
            <a:endCxn id="17" idx="0"/>
          </p:cNvCxnSpPr>
          <p:nvPr/>
        </p:nvCxnSpPr>
        <p:spPr>
          <a:xfrm rot="10800000" flipV="1">
            <a:off x="2464580" y="1714488"/>
            <a:ext cx="1071571" cy="35719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19" idx="0"/>
          </p:cNvCxnSpPr>
          <p:nvPr/>
        </p:nvCxnSpPr>
        <p:spPr>
          <a:xfrm>
            <a:off x="5357818" y="1714488"/>
            <a:ext cx="1321603" cy="35719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42910" y="3143248"/>
            <a:ext cx="3643338" cy="314327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</a:rPr>
              <a:t>параметры, находящиеся в скобках, при объявлении прототипа функции и при ее определении</a:t>
            </a:r>
            <a:endParaRPr lang="ru-RU" sz="28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57752" y="3143248"/>
            <a:ext cx="3643338" cy="314327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</a:rPr>
              <a:t>параметры, подставляемые на место формальных при вызове функции</a:t>
            </a:r>
            <a:endParaRPr lang="ru-RU" sz="2800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Тип возвращаемого значения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3200" dirty="0" smtClean="0"/>
          </a:p>
          <a:p>
            <a:pPr>
              <a:buNone/>
            </a:pPr>
            <a:r>
              <a:rPr lang="ru-RU" sz="3200" dirty="0" smtClean="0"/>
              <a:t>Функция может возвращать значение любого известного типа данных, стандартного или определенного пользователем.</a:t>
            </a:r>
          </a:p>
          <a:p>
            <a:pPr>
              <a:buNone/>
            </a:pPr>
            <a:r>
              <a:rPr lang="ru-RU" sz="3200" dirty="0" smtClean="0"/>
              <a:t>			</a:t>
            </a:r>
          </a:p>
          <a:p>
            <a:pPr algn="ctr">
              <a:buNone/>
            </a:pPr>
            <a:r>
              <a:rPr lang="en-US" sz="3200" i="1" dirty="0" err="1" smtClean="0"/>
              <a:t>int</a:t>
            </a:r>
            <a:r>
              <a:rPr lang="en-US" sz="3200" i="1" dirty="0" smtClean="0"/>
              <a:t>, float, char, double </a:t>
            </a:r>
            <a:r>
              <a:rPr lang="ru-RU" sz="3200" i="1" dirty="0" smtClean="0"/>
              <a:t>и др.</a:t>
            </a:r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en-US" sz="32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73" y="1665513"/>
            <a:ext cx="7162800" cy="55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Тип возвращаемого значения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472518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Функция может </a:t>
            </a:r>
            <a:r>
              <a:rPr lang="ru-RU" sz="3200" b="1" dirty="0" smtClean="0"/>
              <a:t>не возвращать </a:t>
            </a:r>
            <a:r>
              <a:rPr lang="ru-RU" sz="3200" dirty="0" smtClean="0"/>
              <a:t>никакого значения. </a:t>
            </a:r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r>
              <a:rPr lang="ru-RU" sz="3200" dirty="0" smtClean="0"/>
              <a:t>Для этого необходимо вместо указания типа поставить резервное слово </a:t>
            </a:r>
            <a:r>
              <a:rPr lang="en-US" sz="4800" b="1" dirty="0" smtClean="0">
                <a:solidFill>
                  <a:srgbClr val="0070C0"/>
                </a:solidFill>
              </a:rPr>
              <a:t>void</a:t>
            </a:r>
            <a:r>
              <a:rPr lang="en-US" sz="4800" dirty="0" smtClean="0"/>
              <a:t>.</a:t>
            </a:r>
            <a:endParaRPr lang="ru-RU" sz="48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r>
              <a:rPr lang="ru-RU" sz="3200" dirty="0" smtClean="0"/>
              <a:t>			</a:t>
            </a:r>
            <a:endParaRPr lang="ru-RU" sz="3200" i="1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en-US" sz="32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4" y="1831261"/>
            <a:ext cx="6419056" cy="44852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3000372"/>
            <a:ext cx="936104" cy="57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857752" y="2571744"/>
            <a:ext cx="3286148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Название 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>
            <a:stCxn id="5" idx="3"/>
          </p:cNvCxnSpPr>
          <p:nvPr/>
        </p:nvCxnSpPr>
        <p:spPr>
          <a:xfrm>
            <a:off x="2123728" y="3286694"/>
            <a:ext cx="2805462" cy="708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2" y="2060848"/>
            <a:ext cx="8711999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функции без параметров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2" y="2348880"/>
            <a:ext cx="812661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return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Если выполняется </a:t>
            </a:r>
            <a:r>
              <a:rPr lang="en-US" sz="3200" b="1" dirty="0" smtClean="0"/>
              <a:t>return</a:t>
            </a:r>
            <a:r>
              <a:rPr lang="ru-RU" sz="3200" dirty="0" smtClean="0"/>
              <a:t>, то функция завершается. </a:t>
            </a:r>
          </a:p>
          <a:p>
            <a:r>
              <a:rPr lang="ru-RU" sz="3200" dirty="0" smtClean="0"/>
              <a:t>Все действия, описанные в функции после </a:t>
            </a:r>
            <a:r>
              <a:rPr lang="en-US" sz="3200" b="1" dirty="0" smtClean="0"/>
              <a:t>return</a:t>
            </a:r>
            <a:r>
              <a:rPr lang="ru-RU" sz="3200" b="1" dirty="0" smtClean="0"/>
              <a:t>,</a:t>
            </a:r>
            <a:r>
              <a:rPr lang="ru-RU" sz="3200" dirty="0" smtClean="0"/>
              <a:t> не будут выполнены. </a:t>
            </a:r>
          </a:p>
          <a:p>
            <a:r>
              <a:rPr lang="ru-RU" sz="3200" dirty="0" smtClean="0"/>
              <a:t>Управление передается в вызывающую программу.		</a:t>
            </a:r>
            <a:endParaRPr lang="ru-RU" sz="3200" i="1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en-US" sz="32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return</a:t>
            </a:r>
            <a:r>
              <a:rPr lang="ru-RU" dirty="0" smtClean="0"/>
              <a:t> - 2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Если тип возвращаемого функцией значения </a:t>
            </a:r>
            <a:r>
              <a:rPr lang="ru-RU" sz="3200" b="1" dirty="0" smtClean="0"/>
              <a:t>не</a:t>
            </a:r>
            <a:r>
              <a:rPr lang="ru-RU" sz="3200" dirty="0" smtClean="0"/>
              <a:t> </a:t>
            </a:r>
            <a:r>
              <a:rPr lang="en-US" sz="3200" dirty="0" smtClean="0"/>
              <a:t>void</a:t>
            </a:r>
            <a:r>
              <a:rPr lang="ru-RU" sz="3200" dirty="0" smtClean="0"/>
              <a:t>, то после резервного слова </a:t>
            </a: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ru-RU" sz="3200" dirty="0" smtClean="0"/>
              <a:t>должно идти значение соответствующего типа.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en-US" sz="32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return</a:t>
            </a:r>
            <a:r>
              <a:rPr lang="ru-RU" dirty="0" smtClean="0"/>
              <a:t> - 3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Если тип возвращаемого функцией значения </a:t>
            </a:r>
            <a:r>
              <a:rPr lang="ru-RU" sz="3200" b="1" dirty="0" smtClean="0"/>
              <a:t>не</a:t>
            </a:r>
            <a:r>
              <a:rPr lang="ru-RU" sz="3200" dirty="0" smtClean="0"/>
              <a:t> </a:t>
            </a:r>
            <a:r>
              <a:rPr lang="en-US" sz="3200" dirty="0" smtClean="0"/>
              <a:t>void</a:t>
            </a:r>
            <a:r>
              <a:rPr lang="ru-RU" sz="3200" dirty="0" smtClean="0"/>
              <a:t>, то в функции должен быть </a:t>
            </a:r>
            <a:r>
              <a:rPr lang="ru-RU" sz="3200" u="sng" dirty="0" smtClean="0"/>
              <a:t>хотя бы один </a:t>
            </a:r>
            <a:r>
              <a:rPr lang="en-US" sz="3200" b="1" dirty="0" smtClean="0"/>
              <a:t>return</a:t>
            </a:r>
            <a:r>
              <a:rPr lang="ru-RU" sz="3200" dirty="0" smtClean="0"/>
              <a:t>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en-US" sz="32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return</a:t>
            </a:r>
            <a:r>
              <a:rPr lang="ru-RU" dirty="0" smtClean="0"/>
              <a:t> - 4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В функции может быть объявлено любое количество </a:t>
            </a:r>
            <a:r>
              <a:rPr lang="en-US" sz="3200" b="1" dirty="0" smtClean="0"/>
              <a:t>return</a:t>
            </a:r>
            <a:r>
              <a:rPr lang="ru-RU" sz="3200" dirty="0" smtClean="0"/>
              <a:t>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en-US" sz="32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return</a:t>
            </a:r>
            <a:r>
              <a:rPr lang="ru-RU" dirty="0" smtClean="0"/>
              <a:t> - 5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При вызове функции с возвращаемым ею значением можно работать как с обычной переменной.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en-US" sz="32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return</a:t>
            </a:r>
            <a:r>
              <a:rPr lang="ru-RU" dirty="0" smtClean="0"/>
              <a:t> - 6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В функциях, у которых тип возвращаемого значения помечен как </a:t>
            </a:r>
            <a:r>
              <a:rPr lang="en-US" sz="3200" b="1" dirty="0" smtClean="0"/>
              <a:t>void</a:t>
            </a:r>
            <a:r>
              <a:rPr lang="ru-RU" sz="3200" dirty="0" smtClean="0"/>
              <a:t>, </a:t>
            </a: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ru-RU" sz="3200" dirty="0" smtClean="0"/>
              <a:t>можно использовать для прекращения работы функции.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en-US" sz="3200" i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362075"/>
            <a:ext cx="9010650" cy="413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4" y="1831261"/>
            <a:ext cx="6419056" cy="44852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1968" y="2815835"/>
            <a:ext cx="35719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2530083"/>
            <a:ext cx="3643338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Список входных параметров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499158" y="3315901"/>
            <a:ext cx="2214578" cy="21431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4" y="1831261"/>
            <a:ext cx="6419056" cy="44852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065540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24626" y="2636912"/>
            <a:ext cx="3643338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Тип возвращаемого значения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09916" y="3422730"/>
            <a:ext cx="3500462" cy="21431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4" y="1831261"/>
            <a:ext cx="6419056" cy="44852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3439276"/>
            <a:ext cx="7358114" cy="2917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72066" y="1142984"/>
            <a:ext cx="3643338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Тело функции</a:t>
            </a:r>
          </a:p>
          <a:p>
            <a:pPr algn="ct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main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929190" y="2571744"/>
            <a:ext cx="1928826" cy="13573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4" y="1831261"/>
            <a:ext cx="6419056" cy="44852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3841792"/>
            <a:ext cx="6552728" cy="1747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72066" y="1142984"/>
            <a:ext cx="3643338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Выполняемые в функции действия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929190" y="2571744"/>
            <a:ext cx="1928826" cy="13573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4" y="1831261"/>
            <a:ext cx="6419056" cy="44852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Программирование, ст.преп.кафедры ЮНЕСКО по ИВТ Бондарева Л.В.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5426718"/>
            <a:ext cx="2088232" cy="574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2214554"/>
            <a:ext cx="3643338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Возвращаемое значение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998684" y="3657522"/>
            <a:ext cx="2500330" cy="178595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1861</TotalTime>
  <Words>1069</Words>
  <Application>Microsoft Office PowerPoint</Application>
  <PresentationFormat>Экран (4:3)</PresentationFormat>
  <Paragraphs>232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Поток</vt:lpstr>
      <vt:lpstr>Функции</vt:lpstr>
      <vt:lpstr>Функция main</vt:lpstr>
      <vt:lpstr>Функция main</vt:lpstr>
      <vt:lpstr>Функция main</vt:lpstr>
      <vt:lpstr>Функция main</vt:lpstr>
      <vt:lpstr>Функция main</vt:lpstr>
      <vt:lpstr>Функция main</vt:lpstr>
      <vt:lpstr>Функция main</vt:lpstr>
      <vt:lpstr>Функция main</vt:lpstr>
      <vt:lpstr>Презентация PowerPoint</vt:lpstr>
      <vt:lpstr>Презентация PowerPoint</vt:lpstr>
      <vt:lpstr>Определение</vt:lpstr>
      <vt:lpstr>Зачем нужны функции? (1)</vt:lpstr>
      <vt:lpstr>Зачем нужны функции? (2)</vt:lpstr>
      <vt:lpstr>Зачем нужны функции? (3)</vt:lpstr>
      <vt:lpstr>Формат определения функции</vt:lpstr>
      <vt:lpstr>Прототип функции</vt:lpstr>
      <vt:lpstr>Прототип функции</vt:lpstr>
      <vt:lpstr>Прототип функции</vt:lpstr>
      <vt:lpstr>Из чего состоит функция?</vt:lpstr>
      <vt:lpstr>Составные части функции</vt:lpstr>
      <vt:lpstr>Составные части функции</vt:lpstr>
      <vt:lpstr>Составные части функции</vt:lpstr>
      <vt:lpstr>Прототип функции</vt:lpstr>
      <vt:lpstr>Прототип функции</vt:lpstr>
      <vt:lpstr>Прототип функции</vt:lpstr>
      <vt:lpstr>Прототип функции</vt:lpstr>
      <vt:lpstr>Одинаковые прототипы функции</vt:lpstr>
      <vt:lpstr>Правила работы с функциями(1)</vt:lpstr>
      <vt:lpstr>Правила работы с функциями(2)</vt:lpstr>
      <vt:lpstr>Правила работы с функциями(3)</vt:lpstr>
      <vt:lpstr>Правила работы с функциями(3)</vt:lpstr>
      <vt:lpstr>Пример программы с функцией</vt:lpstr>
      <vt:lpstr>Пример программы с функцией-2</vt:lpstr>
      <vt:lpstr>Презентация PowerPoint</vt:lpstr>
      <vt:lpstr>Презентация PowerPoint</vt:lpstr>
      <vt:lpstr>Презентация PowerPoint</vt:lpstr>
      <vt:lpstr>Тип возвращаемого значения</vt:lpstr>
      <vt:lpstr>Тип возвращаемого значения</vt:lpstr>
      <vt:lpstr>Пример</vt:lpstr>
      <vt:lpstr>Пример функции без параметров</vt:lpstr>
      <vt:lpstr>Что такое return</vt:lpstr>
      <vt:lpstr>Что такое return - 2</vt:lpstr>
      <vt:lpstr>Что такое return - 3</vt:lpstr>
      <vt:lpstr>Что такое return - 4</vt:lpstr>
      <vt:lpstr>Что такое return - 5</vt:lpstr>
      <vt:lpstr>Что такое return - 6</vt:lpstr>
      <vt:lpstr>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007</dc:creator>
  <cp:lastModifiedBy>Иванов Константин Станиславович</cp:lastModifiedBy>
  <cp:revision>34</cp:revision>
  <dcterms:created xsi:type="dcterms:W3CDTF">2016-04-23T10:04:45Z</dcterms:created>
  <dcterms:modified xsi:type="dcterms:W3CDTF">2021-09-24T05:04:15Z</dcterms:modified>
</cp:coreProperties>
</file>