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99" r:id="rId7"/>
    <p:sldId id="277" r:id="rId8"/>
    <p:sldId id="278" r:id="rId9"/>
    <p:sldId id="286" r:id="rId10"/>
    <p:sldId id="287" r:id="rId11"/>
    <p:sldId id="300" r:id="rId12"/>
    <p:sldId id="261" r:id="rId13"/>
    <p:sldId id="262" r:id="rId14"/>
    <p:sldId id="274" r:id="rId15"/>
    <p:sldId id="301" r:id="rId16"/>
    <p:sldId id="303" r:id="rId17"/>
    <p:sldId id="289" r:id="rId18"/>
    <p:sldId id="279" r:id="rId19"/>
    <p:sldId id="280" r:id="rId20"/>
    <p:sldId id="281" r:id="rId21"/>
    <p:sldId id="304" r:id="rId22"/>
    <p:sldId id="306" r:id="rId23"/>
    <p:sldId id="307" r:id="rId24"/>
    <p:sldId id="308" r:id="rId25"/>
    <p:sldId id="309" r:id="rId26"/>
    <p:sldId id="292" r:id="rId27"/>
    <p:sldId id="293" r:id="rId28"/>
    <p:sldId id="294" r:id="rId29"/>
    <p:sldId id="296" r:id="rId30"/>
    <p:sldId id="297" r:id="rId31"/>
    <p:sldId id="298" r:id="rId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3CF6572-2F99-440F-A7AD-09C39F61D9E1}" type="datetimeFigureOut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6045639-528A-4D6A-963A-342D37690B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116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3D81-ACB1-4BAF-9A33-E7E43F38EE95}" type="datetime1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7BC5-2DE8-41BC-B362-FF96ABC91A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DBB6B-D652-40C7-9807-C478840A954A}" type="datetime1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3286C-48E3-4898-B5F8-2D99232DD4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8BAD2-DE2B-4FEA-BA86-A63D38D585DD}" type="datetime1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52D98-1B26-4A05-BC49-2F5460B820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84E74-98D7-4BF5-9B90-B67DF1995EC8}" type="datetime1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C5D9B-C187-463B-9D31-E3C833C93E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5352A-D7D0-4EAC-97B5-8484B63A8D93}" type="datetime1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CB976-B1F2-476E-923B-26F7D59751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71623-85E2-44C3-9EAD-CF35938BF5EF}" type="datetime1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B340B-307F-43F4-BB21-A79218FC92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B5E2B-1B21-4A34-8CEC-B6C74C010CA3}" type="datetime1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3B5CB-E084-4501-B463-27B98DCC00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49AEE-66BF-41D6-8840-39081287B934}" type="datetime1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0945E-79AA-4EF4-9B5F-B1461B5DB9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6BEAF-8FC5-4010-A433-187D39E07014}" type="datetime1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8C630-9431-497E-BC3A-AD8D449B26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F95FD-01F2-4BB3-9493-E7B8F98B6316}" type="datetime1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77688-8686-406B-92D4-8D5C930994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54D90-7D72-4912-8A12-38D9B694DC21}" type="datetime1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1630D-2820-49BD-938B-6EEC726DE4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C812C3-44C6-4B3B-998B-DB6BCBC464AC}" type="datetime1">
              <a:rPr lang="ru-RU"/>
              <a:pPr>
                <a:defRPr/>
              </a:pPr>
              <a:t>24.09.2021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2658C5-CCC5-47B3-8BBD-A44E3B2DE5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72" r:id="rId9"/>
    <p:sldLayoutId id="2147483663" r:id="rId10"/>
    <p:sldLayoutId id="214748366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8D89A4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8D89A4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748560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Массивы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Объем памяти для массива</a:t>
            </a:r>
          </a:p>
        </p:txBody>
      </p:sp>
      <p:sp>
        <p:nvSpPr>
          <p:cNvPr id="23554" name="Содержимое 2"/>
          <p:cNvSpPr>
            <a:spLocks noGrp="1"/>
          </p:cNvSpPr>
          <p:nvPr>
            <p:ph idx="1"/>
          </p:nvPr>
        </p:nvSpPr>
        <p:spPr>
          <a:xfrm>
            <a:off x="214313" y="1857375"/>
            <a:ext cx="8715375" cy="4286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3600" dirty="0" smtClean="0"/>
          </a:p>
          <a:p>
            <a:pPr>
              <a:buFont typeface="Wingdings" pitchFamily="2" charset="2"/>
              <a:buNone/>
            </a:pPr>
            <a:r>
              <a:rPr lang="en-US" sz="3600" dirty="0" err="1" smtClean="0"/>
              <a:t>const</a:t>
            </a:r>
            <a:r>
              <a:rPr lang="en-US" sz="3600" dirty="0" smtClean="0"/>
              <a:t> </a:t>
            </a:r>
            <a:r>
              <a:rPr lang="en-US" sz="3600" dirty="0" err="1" smtClean="0"/>
              <a:t>int</a:t>
            </a:r>
            <a:r>
              <a:rPr lang="en-US" sz="3600" dirty="0" smtClean="0"/>
              <a:t> n=10;</a:t>
            </a:r>
          </a:p>
          <a:p>
            <a:pPr>
              <a:buFont typeface="Wingdings 2" pitchFamily="18" charset="2"/>
              <a:buNone/>
            </a:pPr>
            <a:r>
              <a:rPr lang="en-US" sz="3600" dirty="0" err="1" smtClean="0"/>
              <a:t>int</a:t>
            </a:r>
            <a:r>
              <a:rPr lang="en-US" sz="3600" dirty="0" smtClean="0"/>
              <a:t> a[n];</a:t>
            </a:r>
          </a:p>
          <a:p>
            <a:pPr>
              <a:buFont typeface="Wingdings 2" pitchFamily="18" charset="2"/>
              <a:buNone/>
            </a:pPr>
            <a:endParaRPr lang="ru-RU" sz="3600" dirty="0" smtClean="0"/>
          </a:p>
          <a:p>
            <a:pPr>
              <a:buFont typeface="Wingdings" pitchFamily="2" charset="2"/>
              <a:buNone/>
            </a:pPr>
            <a:r>
              <a:rPr lang="en-US" sz="4400" dirty="0" err="1" smtClean="0"/>
              <a:t>cout</a:t>
            </a:r>
            <a:r>
              <a:rPr lang="en-US" sz="4400" dirty="0" smtClean="0"/>
              <a:t>&lt;&lt;"Size: \</a:t>
            </a:r>
            <a:r>
              <a:rPr lang="en-US" sz="4400" dirty="0"/>
              <a:t>n"&lt;&lt; </a:t>
            </a:r>
            <a:r>
              <a:rPr lang="en-US" sz="4400" b="1" dirty="0" err="1" smtClean="0"/>
              <a:t>sizeof</a:t>
            </a:r>
            <a:r>
              <a:rPr lang="en-US" sz="4400" b="1" dirty="0" smtClean="0"/>
              <a:t>(</a:t>
            </a:r>
            <a:r>
              <a:rPr lang="en-US" sz="4400" b="1" dirty="0" err="1" smtClean="0"/>
              <a:t>int</a:t>
            </a:r>
            <a:r>
              <a:rPr lang="en-US" sz="4400" b="1" dirty="0" smtClean="0"/>
              <a:t>)*n</a:t>
            </a:r>
            <a:r>
              <a:rPr lang="en-US" sz="4400" dirty="0" smtClean="0"/>
              <a:t>;</a:t>
            </a:r>
          </a:p>
          <a:p>
            <a:pPr>
              <a:buFont typeface="Wingdings 2" pitchFamily="18" charset="2"/>
              <a:buNone/>
            </a:pPr>
            <a:endParaRPr lang="ru-RU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82013-53B0-408A-9EA6-DC5DC90ACE9E}" type="slidenum">
              <a:rPr lang="ru-RU"/>
              <a:pPr>
                <a:defRPr/>
              </a:pPr>
              <a:t>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Объем памяти для массива</a:t>
            </a:r>
          </a:p>
        </p:txBody>
      </p:sp>
      <p:sp>
        <p:nvSpPr>
          <p:cNvPr id="24578" name="Содержимое 2"/>
          <p:cNvSpPr>
            <a:spLocks noGrp="1"/>
          </p:cNvSpPr>
          <p:nvPr>
            <p:ph idx="1"/>
          </p:nvPr>
        </p:nvSpPr>
        <p:spPr>
          <a:xfrm>
            <a:off x="214313" y="1857375"/>
            <a:ext cx="8715375" cy="4286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3600" dirty="0" smtClean="0"/>
          </a:p>
          <a:p>
            <a:pPr>
              <a:buFont typeface="Wingdings" pitchFamily="2" charset="2"/>
              <a:buNone/>
            </a:pPr>
            <a:r>
              <a:rPr lang="en-US" sz="3600" dirty="0" err="1" smtClean="0"/>
              <a:t>const</a:t>
            </a:r>
            <a:r>
              <a:rPr lang="en-US" sz="3600" dirty="0" smtClean="0"/>
              <a:t> </a:t>
            </a:r>
            <a:r>
              <a:rPr lang="en-US" sz="3600" dirty="0" err="1" smtClean="0"/>
              <a:t>int</a:t>
            </a:r>
            <a:r>
              <a:rPr lang="en-US" sz="3600" dirty="0" smtClean="0"/>
              <a:t> n=10;</a:t>
            </a:r>
          </a:p>
          <a:p>
            <a:pPr>
              <a:buFont typeface="Wingdings 2" pitchFamily="18" charset="2"/>
              <a:buNone/>
            </a:pPr>
            <a:r>
              <a:rPr lang="en-US" sz="3600" dirty="0" err="1" smtClean="0"/>
              <a:t>int</a:t>
            </a:r>
            <a:r>
              <a:rPr lang="en-US" sz="3600" dirty="0" smtClean="0"/>
              <a:t> a[n];</a:t>
            </a:r>
          </a:p>
          <a:p>
            <a:pPr>
              <a:buFont typeface="Wingdings 2" pitchFamily="18" charset="2"/>
              <a:buNone/>
            </a:pPr>
            <a:endParaRPr lang="ru-RU" sz="3600" dirty="0" smtClean="0"/>
          </a:p>
          <a:p>
            <a:pPr>
              <a:buFont typeface="Wingdings" pitchFamily="2" charset="2"/>
              <a:buNone/>
            </a:pPr>
            <a:r>
              <a:rPr lang="en-US" sz="4400" dirty="0" err="1" smtClean="0"/>
              <a:t>cout</a:t>
            </a:r>
            <a:r>
              <a:rPr lang="en-US" sz="4400" dirty="0" smtClean="0"/>
              <a:t>&lt;&lt;"Size: \</a:t>
            </a:r>
            <a:r>
              <a:rPr lang="en-US" sz="4400" dirty="0"/>
              <a:t>n"&lt;&lt; </a:t>
            </a:r>
            <a:r>
              <a:rPr lang="en-US" sz="4400" b="1" dirty="0" err="1" smtClean="0"/>
              <a:t>sizeof</a:t>
            </a:r>
            <a:r>
              <a:rPr lang="en-US" sz="4400" b="1" dirty="0" smtClean="0"/>
              <a:t>(</a:t>
            </a:r>
            <a:r>
              <a:rPr lang="en-US" sz="4400" b="1" dirty="0" err="1" smtClean="0"/>
              <a:t>int</a:t>
            </a:r>
            <a:r>
              <a:rPr lang="en-US" sz="4400" b="1" dirty="0" smtClean="0"/>
              <a:t>)*n</a:t>
            </a:r>
            <a:r>
              <a:rPr lang="en-US" sz="4400" dirty="0" smtClean="0"/>
              <a:t>;</a:t>
            </a:r>
          </a:p>
          <a:p>
            <a:pPr>
              <a:buNone/>
            </a:pPr>
            <a:r>
              <a:rPr lang="en-US" sz="4400" dirty="0" err="1" smtClean="0"/>
              <a:t>cout</a:t>
            </a:r>
            <a:r>
              <a:rPr lang="en-US" sz="4400" dirty="0" smtClean="0"/>
              <a:t>&lt;&lt;"Size: \</a:t>
            </a:r>
            <a:r>
              <a:rPr lang="en-US" sz="4400" dirty="0"/>
              <a:t>n"&lt;&lt; </a:t>
            </a:r>
            <a:r>
              <a:rPr lang="en-US" sz="4400" b="1" dirty="0" err="1" smtClean="0"/>
              <a:t>sizeof</a:t>
            </a:r>
            <a:r>
              <a:rPr lang="en-US" sz="4400" b="1" dirty="0" smtClean="0"/>
              <a:t>(a)</a:t>
            </a:r>
            <a:r>
              <a:rPr lang="en-US" sz="4400" dirty="0" smtClean="0"/>
              <a:t>;</a:t>
            </a:r>
            <a:endParaRPr lang="ru-RU" sz="4400" dirty="0" smtClean="0"/>
          </a:p>
          <a:p>
            <a:pPr>
              <a:buFont typeface="Wingdings" pitchFamily="2" charset="2"/>
              <a:buNone/>
            </a:pPr>
            <a:endParaRPr lang="en-US" sz="4400" dirty="0" smtClean="0"/>
          </a:p>
          <a:p>
            <a:pPr>
              <a:buFont typeface="Wingdings 2" pitchFamily="18" charset="2"/>
              <a:buNone/>
            </a:pPr>
            <a:endParaRPr lang="ru-RU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D5062-9391-4729-A155-0008B48A2ACA}" type="slidenum">
              <a:rPr lang="ru-RU"/>
              <a:pPr>
                <a:defRPr/>
              </a:pPr>
              <a:t>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Заполнение массива: пример</a:t>
            </a:r>
          </a:p>
        </p:txBody>
      </p:sp>
      <p:sp>
        <p:nvSpPr>
          <p:cNvPr id="25602" name="Содержимое 2"/>
          <p:cNvSpPr>
            <a:spLocks noGrp="1"/>
          </p:cNvSpPr>
          <p:nvPr>
            <p:ph idx="1"/>
          </p:nvPr>
        </p:nvSpPr>
        <p:spPr>
          <a:xfrm>
            <a:off x="214313" y="1857375"/>
            <a:ext cx="8715375" cy="41433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600" dirty="0" smtClean="0"/>
              <a:t>const </a:t>
            </a:r>
            <a:r>
              <a:rPr lang="en-US" sz="3600" dirty="0" err="1" smtClean="0"/>
              <a:t>int</a:t>
            </a:r>
            <a:r>
              <a:rPr lang="en-US" sz="3600" dirty="0" smtClean="0"/>
              <a:t> N=10;</a:t>
            </a:r>
          </a:p>
          <a:p>
            <a:pPr>
              <a:buFont typeface="Wingdings 2" pitchFamily="18" charset="2"/>
              <a:buNone/>
            </a:pPr>
            <a:r>
              <a:rPr lang="en-US" sz="3600" dirty="0" err="1" smtClean="0"/>
              <a:t>int</a:t>
            </a:r>
            <a:r>
              <a:rPr lang="en-US" sz="3600" dirty="0" smtClean="0"/>
              <a:t> a[N];</a:t>
            </a:r>
            <a:endParaRPr lang="ru-RU" sz="3600" dirty="0" smtClean="0"/>
          </a:p>
          <a:p>
            <a:pPr>
              <a:buFont typeface="Wingdings 2" pitchFamily="18" charset="2"/>
              <a:buNone/>
            </a:pPr>
            <a:endParaRPr lang="ru-RU" sz="3600" dirty="0" smtClean="0"/>
          </a:p>
          <a:p>
            <a:pPr>
              <a:buFont typeface="Wingdings 2" pitchFamily="18" charset="2"/>
              <a:buNone/>
            </a:pPr>
            <a:r>
              <a:rPr lang="en-US" sz="2800" dirty="0" smtClean="0"/>
              <a:t>//</a:t>
            </a:r>
            <a:r>
              <a:rPr lang="ru-RU" sz="2800" dirty="0" smtClean="0"/>
              <a:t>заполнение натуральными числами по порядку</a:t>
            </a:r>
          </a:p>
          <a:p>
            <a:pPr>
              <a:buFont typeface="Wingdings 2" pitchFamily="18" charset="2"/>
              <a:buNone/>
            </a:pPr>
            <a:r>
              <a:rPr lang="en-US" sz="3600" dirty="0" smtClean="0"/>
              <a:t>for</a:t>
            </a:r>
            <a:r>
              <a:rPr lang="ru-RU" sz="3600" dirty="0" smtClean="0"/>
              <a:t>(</a:t>
            </a:r>
            <a:r>
              <a:rPr lang="en-US" sz="3600" dirty="0" err="1" smtClean="0"/>
              <a:t>i</a:t>
            </a:r>
            <a:r>
              <a:rPr lang="ru-RU" sz="3600" dirty="0" smtClean="0"/>
              <a:t>=0;</a:t>
            </a:r>
            <a:r>
              <a:rPr lang="en-US" sz="3600" dirty="0" smtClean="0"/>
              <a:t> </a:t>
            </a:r>
            <a:r>
              <a:rPr lang="en-US" sz="3600" dirty="0" err="1" smtClean="0"/>
              <a:t>i</a:t>
            </a:r>
            <a:r>
              <a:rPr lang="ru-RU" sz="3600" dirty="0" smtClean="0"/>
              <a:t>&lt;</a:t>
            </a:r>
            <a:r>
              <a:rPr lang="en-US" sz="3600" dirty="0" smtClean="0"/>
              <a:t>N</a:t>
            </a:r>
            <a:r>
              <a:rPr lang="ru-RU" sz="3600" dirty="0" smtClean="0"/>
              <a:t>;</a:t>
            </a:r>
            <a:r>
              <a:rPr lang="en-US" sz="3600" dirty="0" smtClean="0"/>
              <a:t> </a:t>
            </a:r>
            <a:r>
              <a:rPr lang="en-US" sz="3600" dirty="0" err="1" smtClean="0"/>
              <a:t>i</a:t>
            </a:r>
            <a:r>
              <a:rPr lang="ru-RU" sz="3600" dirty="0" smtClean="0"/>
              <a:t>++) </a:t>
            </a:r>
          </a:p>
          <a:p>
            <a:pPr>
              <a:buFont typeface="Wingdings 2" pitchFamily="18" charset="2"/>
              <a:buNone/>
            </a:pPr>
            <a:r>
              <a:rPr lang="ru-RU" sz="3600" dirty="0" smtClean="0"/>
              <a:t>	</a:t>
            </a:r>
            <a:r>
              <a:rPr lang="en-US" sz="3600" dirty="0" smtClean="0"/>
              <a:t>	a[</a:t>
            </a:r>
            <a:r>
              <a:rPr lang="en-US" sz="3600" dirty="0" err="1" smtClean="0"/>
              <a:t>i</a:t>
            </a:r>
            <a:r>
              <a:rPr lang="en-US" sz="3600" dirty="0" smtClean="0"/>
              <a:t>]=</a:t>
            </a:r>
            <a:r>
              <a:rPr lang="en-US" sz="3600" dirty="0" err="1" smtClean="0"/>
              <a:t>i</a:t>
            </a:r>
            <a:r>
              <a:rPr lang="ru-RU" sz="3600" dirty="0" smtClean="0"/>
              <a:t>+1</a:t>
            </a:r>
            <a:r>
              <a:rPr lang="en-US" sz="3600" dirty="0" smtClean="0"/>
              <a:t>; </a:t>
            </a:r>
            <a:r>
              <a:rPr lang="ru-RU" sz="3200" dirty="0" smtClean="0"/>
              <a:t>	</a:t>
            </a:r>
            <a:r>
              <a:rPr lang="en-US" sz="3200" dirty="0" smtClean="0"/>
              <a:t>	</a:t>
            </a:r>
            <a:endParaRPr lang="ru-RU" sz="32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7B273-5D09-4ECE-BEB5-94FD81795DAE}" type="slidenum">
              <a:rPr lang="ru-RU"/>
              <a:pPr>
                <a:defRPr/>
              </a:pPr>
              <a:t>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543925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5400" b="1" dirty="0" smtClean="0"/>
              <a:t>Доступ к элементам массива:</a:t>
            </a:r>
            <a:r>
              <a:rPr lang="ru-RU" sz="5400" dirty="0" smtClean="0"/>
              <a:t> 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9F80B-C3B2-4D78-A234-08E9F5AEDE30}" type="slidenum">
              <a:rPr lang="ru-RU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  <p:sp>
        <p:nvSpPr>
          <p:cNvPr id="26629" name="Прямоугольник 8"/>
          <p:cNvSpPr>
            <a:spLocks noChangeArrowheads="1"/>
          </p:cNvSpPr>
          <p:nvPr/>
        </p:nvSpPr>
        <p:spPr bwMode="auto">
          <a:xfrm>
            <a:off x="428625" y="2643188"/>
            <a:ext cx="8501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sp>
        <p:nvSpPr>
          <p:cNvPr id="26630" name="Содержимое 9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1101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500" b="1" smtClean="0"/>
              <a:t> </a:t>
            </a:r>
            <a:endParaRPr lang="en-US" sz="3500" smtClean="0"/>
          </a:p>
          <a:p>
            <a:pPr>
              <a:buFont typeface="Wingdings 2" pitchFamily="18" charset="2"/>
              <a:buNone/>
            </a:pPr>
            <a:r>
              <a:rPr lang="en-US" sz="3500" smtClean="0"/>
              <a:t>a</a:t>
            </a:r>
            <a:r>
              <a:rPr lang="ru-RU" sz="3500" smtClean="0"/>
              <a:t>[0] – первый элемент массива, </a:t>
            </a:r>
            <a:endParaRPr lang="en-US" sz="3500" smtClean="0"/>
          </a:p>
          <a:p>
            <a:pPr>
              <a:buFont typeface="Wingdings 2" pitchFamily="18" charset="2"/>
              <a:buNone/>
            </a:pPr>
            <a:r>
              <a:rPr lang="en-US" sz="3500" smtClean="0"/>
              <a:t>a </a:t>
            </a:r>
            <a:r>
              <a:rPr lang="ru-RU" sz="3500" smtClean="0"/>
              <a:t>[</a:t>
            </a:r>
            <a:r>
              <a:rPr lang="en-US" sz="3500" smtClean="0"/>
              <a:t>N-1</a:t>
            </a:r>
            <a:r>
              <a:rPr lang="ru-RU" sz="3500" smtClean="0"/>
              <a:t>] – последний элемент массива.</a:t>
            </a:r>
            <a:endParaRPr lang="en-US" sz="3500" smtClean="0"/>
          </a:p>
          <a:p>
            <a:pPr>
              <a:buFont typeface="Wingdings 2" pitchFamily="18" charset="2"/>
              <a:buNone/>
            </a:pPr>
            <a:endParaRPr lang="en-US" sz="3500" b="1" smtClean="0"/>
          </a:p>
          <a:p>
            <a:pPr>
              <a:buFont typeface="Wingdings 2" pitchFamily="18" charset="2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Индексы: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BDF27-8DF4-4A6A-BD0C-357BEDFB9E42}" type="slidenum">
              <a:rPr lang="ru-RU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  <p:sp>
        <p:nvSpPr>
          <p:cNvPr id="27653" name="Прямоугольник 8"/>
          <p:cNvSpPr>
            <a:spLocks noChangeArrowheads="1"/>
          </p:cNvSpPr>
          <p:nvPr/>
        </p:nvSpPr>
        <p:spPr bwMode="auto">
          <a:xfrm>
            <a:off x="428625" y="2643188"/>
            <a:ext cx="8501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110162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sz="3500" b="1" dirty="0" smtClean="0"/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sz="3500" b="1" dirty="0" smtClean="0"/>
              <a:t>Индексы массива – </a:t>
            </a:r>
            <a:r>
              <a:rPr lang="ru-RU" sz="3500" dirty="0" smtClean="0"/>
              <a:t>только целые числа.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Индексы: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52266-85A8-4BB5-9AA2-CD8261F98A21}" type="slidenum">
              <a:rPr lang="ru-RU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  <p:sp>
        <p:nvSpPr>
          <p:cNvPr id="28677" name="Прямоугольник 8"/>
          <p:cNvSpPr>
            <a:spLocks noChangeArrowheads="1"/>
          </p:cNvSpPr>
          <p:nvPr/>
        </p:nvSpPr>
        <p:spPr bwMode="auto">
          <a:xfrm>
            <a:off x="428625" y="2643188"/>
            <a:ext cx="8501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110162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sz="3500" b="1" dirty="0" smtClean="0"/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sz="3500" b="1" dirty="0" smtClean="0"/>
              <a:t>Индексы массива – </a:t>
            </a:r>
            <a:r>
              <a:rPr lang="ru-RU" sz="3500" dirty="0" smtClean="0"/>
              <a:t>только целые числа.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sz="3500" b="1" dirty="0" smtClean="0"/>
              <a:t>Индексация </a:t>
            </a:r>
            <a:r>
              <a:rPr lang="ru-RU" sz="3500" dirty="0" smtClean="0"/>
              <a:t>элементов массива начинается с нуля.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sz="35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Индексы: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12D27-25B4-41C2-957F-3D64E5B6275C}" type="slidenum">
              <a:rPr lang="ru-RU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  <p:sp>
        <p:nvSpPr>
          <p:cNvPr id="29701" name="Прямоугольник 8"/>
          <p:cNvSpPr>
            <a:spLocks noChangeArrowheads="1"/>
          </p:cNvSpPr>
          <p:nvPr/>
        </p:nvSpPr>
        <p:spPr bwMode="auto">
          <a:xfrm>
            <a:off x="428625" y="2643188"/>
            <a:ext cx="8501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110162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sz="3500" b="1" dirty="0" smtClean="0"/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sz="3500" b="1" dirty="0" smtClean="0"/>
              <a:t>Индексы массива – </a:t>
            </a:r>
            <a:r>
              <a:rPr lang="ru-RU" sz="3500" dirty="0" smtClean="0"/>
              <a:t>только целые числа.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sz="3500" b="1" dirty="0" smtClean="0"/>
              <a:t>Индексация </a:t>
            </a:r>
            <a:r>
              <a:rPr lang="ru-RU" sz="3500" dirty="0" smtClean="0"/>
              <a:t>элементов массива начинается с нуля.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sz="3500" b="1" dirty="0" smtClean="0"/>
              <a:t>Последний доступный элемент – </a:t>
            </a:r>
            <a:r>
              <a:rPr lang="ru-RU" sz="3500" dirty="0" err="1" smtClean="0"/>
              <a:t>элемент</a:t>
            </a:r>
            <a:r>
              <a:rPr lang="ru-RU" sz="3500" dirty="0" smtClean="0"/>
              <a:t> с номером, равным размерности массива минус один.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sz="3500" dirty="0" smtClean="0"/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sz="35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79C7A-39FC-4081-B3A4-FB652C252DB7}" type="slidenum">
              <a:rPr lang="ru-RU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  <p:sp>
        <p:nvSpPr>
          <p:cNvPr id="30725" name="Прямоугольник 8"/>
          <p:cNvSpPr>
            <a:spLocks noChangeArrowheads="1"/>
          </p:cNvSpPr>
          <p:nvPr/>
        </p:nvSpPr>
        <p:spPr bwMode="auto">
          <a:xfrm>
            <a:off x="428625" y="2643188"/>
            <a:ext cx="8501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sp>
        <p:nvSpPr>
          <p:cNvPr id="30726" name="Содержимое 9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110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3500" b="1" smtClean="0"/>
              <a:t>	</a:t>
            </a:r>
            <a:r>
              <a:rPr lang="ru-RU" sz="3600" smtClean="0"/>
              <a:t>В С++ отсутствует проверка границ массивов, что приводит к различным ошибкам работы программы. </a:t>
            </a:r>
          </a:p>
          <a:p>
            <a:pPr>
              <a:buFont typeface="Wingdings" pitchFamily="2" charset="2"/>
              <a:buNone/>
            </a:pPr>
            <a:endParaRPr lang="ru-RU" sz="3600" smtClean="0"/>
          </a:p>
          <a:p>
            <a:pPr algn="ctr">
              <a:buFont typeface="Wingdings 2" pitchFamily="18" charset="2"/>
              <a:buNone/>
            </a:pPr>
            <a:r>
              <a:rPr lang="ru-RU" sz="3600" b="1" smtClean="0"/>
              <a:t>Проверка границ </a:t>
            </a:r>
          </a:p>
          <a:p>
            <a:pPr algn="ctr">
              <a:buFont typeface="Wingdings 2" pitchFamily="18" charset="2"/>
              <a:buNone/>
            </a:pPr>
            <a:r>
              <a:rPr lang="ru-RU" sz="3600" b="1" smtClean="0"/>
              <a:t>массива возлагается на программиста</a:t>
            </a:r>
            <a:r>
              <a:rPr lang="en-US" sz="3600" b="1" smtClean="0"/>
              <a:t>!!!</a:t>
            </a:r>
            <a:endParaRPr lang="ru-RU" sz="3600" b="1" smtClean="0"/>
          </a:p>
          <a:p>
            <a:pPr>
              <a:buFont typeface="Wingdings" pitchFamily="2" charset="2"/>
              <a:buNone/>
            </a:pPr>
            <a:endParaRPr lang="ru-RU" sz="3600" smtClean="0"/>
          </a:p>
          <a:p>
            <a:pPr>
              <a:buFont typeface="Wingdings 2" pitchFamily="18" charset="2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543925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 программы с массивами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04B04-B820-4EA8-8FF5-7AB5A4C4E270}" type="slidenum">
              <a:rPr lang="ru-RU"/>
              <a:pPr>
                <a:defRPr/>
              </a:pPr>
              <a:t>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  <p:sp>
        <p:nvSpPr>
          <p:cNvPr id="33797" name="Прямоугольник 8"/>
          <p:cNvSpPr>
            <a:spLocks noChangeArrowheads="1"/>
          </p:cNvSpPr>
          <p:nvPr/>
        </p:nvSpPr>
        <p:spPr bwMode="auto">
          <a:xfrm>
            <a:off x="428625" y="2643188"/>
            <a:ext cx="8501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sp>
        <p:nvSpPr>
          <p:cNvPr id="33798" name="Содержимое 9"/>
          <p:cNvSpPr>
            <a:spLocks noGrp="1"/>
          </p:cNvSpPr>
          <p:nvPr>
            <p:ph idx="1"/>
          </p:nvPr>
        </p:nvSpPr>
        <p:spPr>
          <a:xfrm>
            <a:off x="142875" y="1428750"/>
            <a:ext cx="8858250" cy="49291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ru-RU" sz="3200" b="1" smtClean="0"/>
          </a:p>
          <a:p>
            <a:pPr>
              <a:buFont typeface="Wingdings 2" pitchFamily="18" charset="2"/>
              <a:buNone/>
            </a:pPr>
            <a:r>
              <a:rPr lang="ru-RU" sz="3200" b="1" smtClean="0"/>
              <a:t>Задача:</a:t>
            </a:r>
            <a:r>
              <a:rPr lang="en-US" sz="3200" b="1" smtClean="0"/>
              <a:t> </a:t>
            </a:r>
            <a:endParaRPr lang="ru-RU" sz="3200" b="1" smtClean="0"/>
          </a:p>
          <a:p>
            <a:pPr>
              <a:buFont typeface="Wingdings 2" pitchFamily="18" charset="2"/>
              <a:buNone/>
            </a:pPr>
            <a:endParaRPr lang="ru-RU" sz="3200" smtClean="0"/>
          </a:p>
          <a:p>
            <a:pPr>
              <a:buFont typeface="Wingdings 2" pitchFamily="18" charset="2"/>
              <a:buNone/>
            </a:pPr>
            <a:r>
              <a:rPr lang="ru-RU" sz="3200" smtClean="0"/>
              <a:t>	даны два вектора </a:t>
            </a:r>
            <a:r>
              <a:rPr lang="en-US" sz="3200" b="1" smtClean="0"/>
              <a:t>A</a:t>
            </a:r>
            <a:r>
              <a:rPr lang="en-US" sz="3200" smtClean="0"/>
              <a:t> </a:t>
            </a:r>
            <a:r>
              <a:rPr lang="ru-RU" sz="3200" smtClean="0"/>
              <a:t>и </a:t>
            </a:r>
            <a:r>
              <a:rPr lang="en-US" sz="3200" b="1" smtClean="0"/>
              <a:t>B</a:t>
            </a:r>
            <a:r>
              <a:rPr lang="ru-RU" sz="3200" smtClean="0"/>
              <a:t>. Получить третий вектор, координатами которого являются суммы соответствующих координат </a:t>
            </a:r>
            <a:r>
              <a:rPr lang="en-US" sz="3200" b="1" smtClean="0"/>
              <a:t>A</a:t>
            </a:r>
            <a:r>
              <a:rPr lang="en-US" sz="3200" smtClean="0"/>
              <a:t> </a:t>
            </a:r>
            <a:r>
              <a:rPr lang="ru-RU" sz="3200" smtClean="0"/>
              <a:t>и </a:t>
            </a:r>
            <a:r>
              <a:rPr lang="en-US" sz="3200" b="1" smtClean="0"/>
              <a:t>B</a:t>
            </a:r>
            <a:r>
              <a:rPr lang="ru-RU" sz="3200" smtClean="0"/>
              <a:t>. </a:t>
            </a:r>
          </a:p>
          <a:p>
            <a:pPr>
              <a:buFont typeface="Wingdings 2" pitchFamily="18" charset="2"/>
              <a:buNone/>
            </a:pPr>
            <a:endParaRPr lang="ru-RU" sz="3200" smtClean="0"/>
          </a:p>
          <a:p>
            <a:pPr>
              <a:buFont typeface="Wingdings 2" pitchFamily="18" charset="2"/>
              <a:buNone/>
            </a:pPr>
            <a:endParaRPr lang="ru-RU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543925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 программы с массивами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1A5B-3B5D-4D50-B3B2-6CBF7C6CDD59}" type="slidenum">
              <a:rPr lang="ru-RU"/>
              <a:pPr>
                <a:defRPr/>
              </a:pPr>
              <a:t>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34821" name="Прямоугольник 8"/>
          <p:cNvSpPr>
            <a:spLocks noChangeArrowheads="1"/>
          </p:cNvSpPr>
          <p:nvPr/>
        </p:nvSpPr>
        <p:spPr bwMode="auto">
          <a:xfrm>
            <a:off x="428625" y="2643188"/>
            <a:ext cx="8501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79218"/>
            <a:ext cx="8606160" cy="2126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Массивы</a:t>
            </a:r>
          </a:p>
        </p:txBody>
      </p:sp>
      <p:sp>
        <p:nvSpPr>
          <p:cNvPr id="15362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3200" smtClean="0"/>
              <a:t>Массивами называют переменные с индексами.</a:t>
            </a:r>
          </a:p>
          <a:p>
            <a:pPr>
              <a:buFont typeface="Wingdings 2" pitchFamily="18" charset="2"/>
              <a:buNone/>
            </a:pPr>
            <a:endParaRPr lang="ru-RU" sz="3200" smtClean="0"/>
          </a:p>
          <a:p>
            <a:pPr>
              <a:buFont typeface="Wingdings 2" pitchFamily="18" charset="2"/>
              <a:buNone/>
            </a:pPr>
            <a:r>
              <a:rPr lang="ru-RU" sz="3200" smtClean="0"/>
              <a:t>Массивы с одним индексом называют </a:t>
            </a:r>
            <a:r>
              <a:rPr lang="ru-RU" sz="3200" b="1" i="1" smtClean="0"/>
              <a:t>одномерными</a:t>
            </a:r>
            <a:r>
              <a:rPr lang="ru-RU" sz="3200" smtClean="0"/>
              <a:t>, </a:t>
            </a:r>
          </a:p>
          <a:p>
            <a:pPr>
              <a:buFont typeface="Wingdings 2" pitchFamily="18" charset="2"/>
              <a:buNone/>
            </a:pPr>
            <a:r>
              <a:rPr lang="ru-RU" sz="3200" smtClean="0"/>
              <a:t>с двумя</a:t>
            </a:r>
            <a:r>
              <a:rPr lang="en-US" sz="3200" smtClean="0"/>
              <a:t> </a:t>
            </a:r>
            <a:r>
              <a:rPr lang="ru-RU" sz="3200" smtClean="0"/>
              <a:t>– </a:t>
            </a:r>
            <a:r>
              <a:rPr lang="ru-RU" sz="3200" b="1" i="1" smtClean="0"/>
              <a:t>двумерными</a:t>
            </a:r>
            <a:r>
              <a:rPr lang="en-US" sz="3200" smtClean="0"/>
              <a:t> </a:t>
            </a:r>
            <a:r>
              <a:rPr lang="ru-RU" sz="3200" smtClean="0"/>
              <a:t>и</a:t>
            </a:r>
            <a:r>
              <a:rPr lang="en-US" sz="3200" smtClean="0"/>
              <a:t> </a:t>
            </a:r>
            <a:r>
              <a:rPr lang="ru-RU" sz="3200" smtClean="0"/>
              <a:t>т.</a:t>
            </a:r>
            <a:r>
              <a:rPr lang="en-US" sz="3200" smtClean="0"/>
              <a:t> </a:t>
            </a:r>
            <a:r>
              <a:rPr lang="ru-RU" sz="3200" smtClean="0"/>
              <a:t>д.</a:t>
            </a:r>
            <a:r>
              <a:rPr lang="en-US" sz="3200" smtClean="0"/>
              <a:t> </a:t>
            </a:r>
            <a:endParaRPr lang="ru-RU" sz="3200" smtClean="0"/>
          </a:p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D49F8-0AD9-446E-8287-610297B8A051}" type="slidenum">
              <a:rPr lang="ru-RU"/>
              <a:pPr>
                <a:defRPr/>
              </a:pPr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3E7CB-1C4F-4F7B-8EBD-4DCBD97E4015}" type="slidenum">
              <a:rPr lang="ru-RU"/>
              <a:pPr>
                <a:defRPr/>
              </a:pPr>
              <a:t>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35845" name="Прямоугольник 8"/>
          <p:cNvSpPr>
            <a:spLocks noChangeArrowheads="1"/>
          </p:cNvSpPr>
          <p:nvPr/>
        </p:nvSpPr>
        <p:spPr bwMode="auto">
          <a:xfrm>
            <a:off x="428625" y="2643188"/>
            <a:ext cx="8501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4445"/>
            <a:ext cx="5223495" cy="5969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3E7CB-1C4F-4F7B-8EBD-4DCBD97E4015}" type="slidenum">
              <a:rPr lang="ru-RU"/>
              <a:pPr>
                <a:defRPr/>
              </a:pPr>
              <a:t>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35845" name="Прямоугольник 8"/>
          <p:cNvSpPr>
            <a:spLocks noChangeArrowheads="1"/>
          </p:cNvSpPr>
          <p:nvPr/>
        </p:nvSpPr>
        <p:spPr bwMode="auto">
          <a:xfrm>
            <a:off x="428625" y="2643188"/>
            <a:ext cx="8501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788931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3E7CB-1C4F-4F7B-8EBD-4DCBD97E4015}" type="slidenum">
              <a:rPr lang="ru-RU"/>
              <a:pPr>
                <a:defRPr/>
              </a:pPr>
              <a:t>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35845" name="Прямоугольник 8"/>
          <p:cNvSpPr>
            <a:spLocks noChangeArrowheads="1"/>
          </p:cNvSpPr>
          <p:nvPr/>
        </p:nvSpPr>
        <p:spPr bwMode="auto">
          <a:xfrm>
            <a:off x="428625" y="2643188"/>
            <a:ext cx="8501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733550"/>
            <a:ext cx="7815783" cy="27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3E7CB-1C4F-4F7B-8EBD-4DCBD97E4015}" type="slidenum">
              <a:rPr lang="ru-RU"/>
              <a:pPr>
                <a:defRPr/>
              </a:pPr>
              <a:t>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35845" name="Прямоугольник 8"/>
          <p:cNvSpPr>
            <a:spLocks noChangeArrowheads="1"/>
          </p:cNvSpPr>
          <p:nvPr/>
        </p:nvSpPr>
        <p:spPr bwMode="auto">
          <a:xfrm>
            <a:off x="428625" y="2643188"/>
            <a:ext cx="8501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23412"/>
            <a:ext cx="8805759" cy="17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3E7CB-1C4F-4F7B-8EBD-4DCBD97E4015}" type="slidenum">
              <a:rPr lang="ru-RU"/>
              <a:pPr>
                <a:defRPr/>
              </a:pPr>
              <a:t>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35845" name="Прямоугольник 8"/>
          <p:cNvSpPr>
            <a:spLocks noChangeArrowheads="1"/>
          </p:cNvSpPr>
          <p:nvPr/>
        </p:nvSpPr>
        <p:spPr bwMode="auto">
          <a:xfrm>
            <a:off x="428625" y="2643188"/>
            <a:ext cx="8501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23412"/>
            <a:ext cx="8805759" cy="17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3E7CB-1C4F-4F7B-8EBD-4DCBD97E4015}" type="slidenum">
              <a:rPr lang="ru-RU"/>
              <a:pPr>
                <a:defRPr/>
              </a:pPr>
              <a:t>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35845" name="Прямоугольник 8"/>
          <p:cNvSpPr>
            <a:spLocks noChangeArrowheads="1"/>
          </p:cNvSpPr>
          <p:nvPr/>
        </p:nvSpPr>
        <p:spPr bwMode="auto">
          <a:xfrm>
            <a:off x="428625" y="2643188"/>
            <a:ext cx="8501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65" y="1412776"/>
            <a:ext cx="669298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Двумерный массив</a:t>
            </a:r>
          </a:p>
        </p:txBody>
      </p:sp>
      <p:sp>
        <p:nvSpPr>
          <p:cNvPr id="39938" name="Содержимое 2"/>
          <p:cNvSpPr>
            <a:spLocks noGrp="1"/>
          </p:cNvSpPr>
          <p:nvPr>
            <p:ph idx="1"/>
          </p:nvPr>
        </p:nvSpPr>
        <p:spPr>
          <a:xfrm>
            <a:off x="214313" y="1857375"/>
            <a:ext cx="8715375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3200" smtClean="0"/>
              <a:t>это массив одномерных массивов.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EA77C-3293-4F60-BBDD-A875EDEB2070}" type="slidenum">
              <a:rPr lang="ru-RU"/>
              <a:pPr>
                <a:defRPr/>
              </a:pPr>
              <a:t>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Двумерный массив</a:t>
            </a:r>
          </a:p>
        </p:txBody>
      </p:sp>
      <p:sp>
        <p:nvSpPr>
          <p:cNvPr id="40962" name="Содержимое 2"/>
          <p:cNvSpPr>
            <a:spLocks noGrp="1"/>
          </p:cNvSpPr>
          <p:nvPr>
            <p:ph idx="1"/>
          </p:nvPr>
        </p:nvSpPr>
        <p:spPr>
          <a:xfrm>
            <a:off x="214313" y="1857375"/>
            <a:ext cx="8715375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3200" smtClean="0"/>
              <a:t>это массив одномерных массивов. </a:t>
            </a:r>
          </a:p>
          <a:p>
            <a:pPr>
              <a:buFont typeface="Wingdings" pitchFamily="2" charset="2"/>
              <a:buNone/>
            </a:pPr>
            <a:endParaRPr lang="ru-RU" sz="3200" smtClean="0"/>
          </a:p>
          <a:p>
            <a:pPr>
              <a:buFont typeface="Wingdings" pitchFamily="2" charset="2"/>
              <a:buNone/>
            </a:pPr>
            <a:r>
              <a:rPr lang="ru-RU" sz="3200" smtClean="0"/>
              <a:t>Объявление двумерного массива:</a:t>
            </a:r>
          </a:p>
          <a:p>
            <a:pPr algn="ctr">
              <a:buFont typeface="Wingdings" pitchFamily="2" charset="2"/>
              <a:buNone/>
            </a:pPr>
            <a:r>
              <a:rPr lang="ru-RU" sz="3200" b="1" smtClean="0"/>
              <a:t>тип &lt;имя массива&gt; [размер1][размер2];</a:t>
            </a:r>
          </a:p>
          <a:p>
            <a:pPr>
              <a:buFont typeface="Wingdings" pitchFamily="2" charset="2"/>
              <a:buNone/>
            </a:pPr>
            <a:r>
              <a:rPr lang="ru-RU" sz="3200" smtClean="0"/>
              <a:t>	</a:t>
            </a:r>
          </a:p>
          <a:p>
            <a:pPr>
              <a:buFont typeface="Wingdings" pitchFamily="2" charset="2"/>
              <a:buNone/>
            </a:pPr>
            <a:endParaRPr lang="ru-RU" sz="32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0D3A3-D21E-40F9-A908-D99C74A32F18}" type="slidenum">
              <a:rPr lang="ru-RU"/>
              <a:pPr>
                <a:defRPr/>
              </a:pPr>
              <a:t>27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Двумерный массив</a:t>
            </a:r>
          </a:p>
        </p:txBody>
      </p:sp>
      <p:sp>
        <p:nvSpPr>
          <p:cNvPr id="41986" name="Содержимое 2"/>
          <p:cNvSpPr>
            <a:spLocks noGrp="1"/>
          </p:cNvSpPr>
          <p:nvPr>
            <p:ph idx="1"/>
          </p:nvPr>
        </p:nvSpPr>
        <p:spPr>
          <a:xfrm>
            <a:off x="214313" y="1857375"/>
            <a:ext cx="8715375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3200" smtClean="0"/>
              <a:t>это массив одномерных массивов. </a:t>
            </a:r>
          </a:p>
          <a:p>
            <a:pPr>
              <a:buFont typeface="Wingdings" pitchFamily="2" charset="2"/>
              <a:buNone/>
            </a:pPr>
            <a:endParaRPr lang="ru-RU" sz="3200" smtClean="0"/>
          </a:p>
          <a:p>
            <a:pPr>
              <a:buFont typeface="Wingdings" pitchFamily="2" charset="2"/>
              <a:buNone/>
            </a:pPr>
            <a:r>
              <a:rPr lang="ru-RU" sz="3200" smtClean="0"/>
              <a:t>Объявление двумерного массива:</a:t>
            </a:r>
          </a:p>
          <a:p>
            <a:pPr algn="ctr">
              <a:buFont typeface="Wingdings" pitchFamily="2" charset="2"/>
              <a:buNone/>
            </a:pPr>
            <a:r>
              <a:rPr lang="ru-RU" sz="3200" b="1" smtClean="0"/>
              <a:t>тип &lt;имя массива&gt; [размер1][размер2];</a:t>
            </a:r>
          </a:p>
          <a:p>
            <a:pPr>
              <a:buFont typeface="Wingdings" pitchFamily="2" charset="2"/>
              <a:buNone/>
            </a:pPr>
            <a:r>
              <a:rPr lang="ru-RU" sz="320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ru-RU" sz="3200" smtClean="0"/>
              <a:t>Первый индекс отвечает за порядковый номер строки, второй – за номер столбца.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D8269-6586-42E0-8BAF-E74F75E94F2D}" type="slidenum">
              <a:rPr lang="ru-RU"/>
              <a:pPr>
                <a:defRPr/>
              </a:pPr>
              <a:t>28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Двумерный массив</a:t>
            </a:r>
          </a:p>
        </p:txBody>
      </p:sp>
      <p:sp>
        <p:nvSpPr>
          <p:cNvPr id="43010" name="Содержимое 2"/>
          <p:cNvSpPr>
            <a:spLocks noGrp="1"/>
          </p:cNvSpPr>
          <p:nvPr>
            <p:ph idx="1"/>
          </p:nvPr>
        </p:nvSpPr>
        <p:spPr>
          <a:xfrm>
            <a:off x="214313" y="1857375"/>
            <a:ext cx="8715375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3200" smtClean="0"/>
              <a:t>В памяти компьютера двумерный массив располагается непрерывно по строкам.</a:t>
            </a:r>
          </a:p>
          <a:p>
            <a:pPr algn="ctr">
              <a:buFont typeface="Wingdings" pitchFamily="2" charset="2"/>
              <a:buNone/>
            </a:pPr>
            <a:endParaRPr lang="ru-RU" sz="32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088C4-2799-4FBA-8F0D-C4824F105230}" type="slidenum">
              <a:rPr lang="ru-RU"/>
              <a:pPr>
                <a:defRPr/>
              </a:pPr>
              <a:t>29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Массивы</a:t>
            </a:r>
          </a:p>
        </p:txBody>
      </p:sp>
      <p:sp>
        <p:nvSpPr>
          <p:cNvPr id="16386" name="Содержимое 2"/>
          <p:cNvSpPr>
            <a:spLocks noGrp="1"/>
          </p:cNvSpPr>
          <p:nvPr>
            <p:ph idx="1"/>
          </p:nvPr>
        </p:nvSpPr>
        <p:spPr>
          <a:xfrm>
            <a:off x="214313" y="1935163"/>
            <a:ext cx="8715375" cy="42799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3200" b="1" smtClean="0"/>
              <a:t>Массив</a:t>
            </a:r>
            <a:r>
              <a:rPr lang="ru-RU" sz="3200" smtClean="0"/>
              <a:t> – это последовательная группа переменных, имеющих одно имя и один тип.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6AB7E-5005-4E42-813C-AD00F09977AB}" type="slidenum">
              <a:rPr lang="ru-RU"/>
              <a:pPr>
                <a:defRPr/>
              </a:pPr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Двумерный массив</a:t>
            </a:r>
          </a:p>
        </p:txBody>
      </p:sp>
      <p:sp>
        <p:nvSpPr>
          <p:cNvPr id="44034" name="Содержимое 2"/>
          <p:cNvSpPr>
            <a:spLocks noGrp="1"/>
          </p:cNvSpPr>
          <p:nvPr>
            <p:ph idx="1"/>
          </p:nvPr>
        </p:nvSpPr>
        <p:spPr>
          <a:xfrm>
            <a:off x="214313" y="1857375"/>
            <a:ext cx="8715375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3200" smtClean="0"/>
              <a:t>Пример:</a:t>
            </a:r>
          </a:p>
          <a:p>
            <a:pPr algn="ctr">
              <a:buFont typeface="Wingdings" pitchFamily="2" charset="2"/>
              <a:buNone/>
            </a:pPr>
            <a:r>
              <a:rPr lang="en-US" sz="3200" smtClean="0"/>
              <a:t>int a</a:t>
            </a:r>
            <a:r>
              <a:rPr lang="ru-RU" sz="3200" smtClean="0"/>
              <a:t>[3][4];</a:t>
            </a:r>
          </a:p>
          <a:p>
            <a:pPr algn="ctr">
              <a:buFont typeface="Wingdings" pitchFamily="2" charset="2"/>
              <a:buNone/>
            </a:pPr>
            <a:endParaRPr lang="ru-RU" sz="3200" smtClean="0"/>
          </a:p>
          <a:p>
            <a:pPr>
              <a:buFont typeface="Wingdings" pitchFamily="2" charset="2"/>
              <a:buNone/>
            </a:pPr>
            <a:r>
              <a:rPr lang="ru-RU" sz="3200" smtClean="0"/>
              <a:t>Массив </a:t>
            </a:r>
            <a:r>
              <a:rPr lang="ru-RU" sz="3200" b="1" smtClean="0"/>
              <a:t>а</a:t>
            </a:r>
            <a:r>
              <a:rPr lang="ru-RU" sz="3200" smtClean="0"/>
              <a:t> - прямоугольная матрица, состоящая из 3-х строк и 4-х столбцов.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EAE83-2559-4E34-933B-57E86890BCA2}" type="slidenum">
              <a:rPr lang="ru-RU"/>
              <a:pPr>
                <a:defRPr/>
              </a:pPr>
              <a:t>30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Двумерный массив</a:t>
            </a:r>
          </a:p>
        </p:txBody>
      </p:sp>
      <p:sp>
        <p:nvSpPr>
          <p:cNvPr id="45058" name="Содержимое 2"/>
          <p:cNvSpPr>
            <a:spLocks noGrp="1"/>
          </p:cNvSpPr>
          <p:nvPr>
            <p:ph idx="1"/>
          </p:nvPr>
        </p:nvSpPr>
        <p:spPr>
          <a:xfrm>
            <a:off x="214313" y="1857375"/>
            <a:ext cx="8715375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3200" smtClean="0"/>
              <a:t>Пример:</a:t>
            </a:r>
          </a:p>
          <a:p>
            <a:pPr algn="ctr">
              <a:buFont typeface="Wingdings" pitchFamily="2" charset="2"/>
              <a:buNone/>
            </a:pPr>
            <a:r>
              <a:rPr lang="en-US" sz="3200" smtClean="0"/>
              <a:t>int a</a:t>
            </a:r>
            <a:r>
              <a:rPr lang="ru-RU" sz="3200" smtClean="0"/>
              <a:t>[3][4];</a:t>
            </a:r>
          </a:p>
          <a:p>
            <a:pPr algn="ctr">
              <a:buFont typeface="Wingdings" pitchFamily="2" charset="2"/>
              <a:buNone/>
            </a:pPr>
            <a:endParaRPr lang="ru-RU" sz="3200" smtClean="0"/>
          </a:p>
          <a:p>
            <a:pPr>
              <a:buFont typeface="Wingdings" pitchFamily="2" charset="2"/>
              <a:buNone/>
            </a:pPr>
            <a:r>
              <a:rPr lang="ru-RU" sz="3200" smtClean="0"/>
              <a:t>Массив </a:t>
            </a:r>
            <a:r>
              <a:rPr lang="ru-RU" sz="3200" b="1" smtClean="0"/>
              <a:t>а</a:t>
            </a:r>
            <a:r>
              <a:rPr lang="ru-RU" sz="3200" smtClean="0"/>
              <a:t> - прямоугольная матрица, состоящая из 3-х строк и 4-х столбцов.</a:t>
            </a:r>
          </a:p>
          <a:p>
            <a:pPr>
              <a:buFont typeface="Wingdings" pitchFamily="2" charset="2"/>
              <a:buNone/>
            </a:pPr>
            <a:r>
              <a:rPr lang="ru-RU" sz="3200" smtClean="0"/>
              <a:t>Объем памяти, необходимый для размещения массива, равен:</a:t>
            </a:r>
          </a:p>
          <a:p>
            <a:pPr algn="ctr">
              <a:buFont typeface="Wingdings" pitchFamily="2" charset="2"/>
              <a:buNone/>
            </a:pPr>
            <a:r>
              <a:rPr lang="ru-RU" sz="3200" smtClean="0"/>
              <a:t>3*4*sizeof(int).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2FE1E-49F3-46AB-9002-FA5CD56808F0}" type="slidenum">
              <a:rPr lang="ru-RU"/>
              <a:pPr>
                <a:defRPr/>
              </a:pPr>
              <a:t>31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Объявление</a:t>
            </a:r>
          </a:p>
        </p:txBody>
      </p:sp>
      <p:sp>
        <p:nvSpPr>
          <p:cNvPr id="17410" name="Содержимое 2"/>
          <p:cNvSpPr>
            <a:spLocks noGrp="1"/>
          </p:cNvSpPr>
          <p:nvPr>
            <p:ph idx="1"/>
          </p:nvPr>
        </p:nvSpPr>
        <p:spPr>
          <a:xfrm>
            <a:off x="214313" y="1935163"/>
            <a:ext cx="8715375" cy="42799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endParaRPr lang="ru-RU" sz="3200" b="1" smtClean="0"/>
          </a:p>
          <a:p>
            <a:pPr algn="ctr">
              <a:buFont typeface="Wingdings 2" pitchFamily="18" charset="2"/>
              <a:buNone/>
            </a:pPr>
            <a:r>
              <a:rPr lang="ru-RU" sz="4000" smtClean="0"/>
              <a:t>тип</a:t>
            </a:r>
            <a:r>
              <a:rPr lang="ru-RU" sz="4000" b="1" smtClean="0"/>
              <a:t> 	</a:t>
            </a:r>
            <a:r>
              <a:rPr lang="ru-RU" sz="4000" b="1" i="1" smtClean="0"/>
              <a:t>имя_массива</a:t>
            </a:r>
            <a:r>
              <a:rPr lang="ru-RU" sz="4000" b="1" smtClean="0"/>
              <a:t> [</a:t>
            </a:r>
            <a:r>
              <a:rPr lang="ru-RU" sz="4000" smtClean="0"/>
              <a:t> размер </a:t>
            </a:r>
            <a:r>
              <a:rPr lang="ru-RU" sz="4000" b="1" smtClean="0"/>
              <a:t>];</a:t>
            </a:r>
          </a:p>
          <a:p>
            <a:pPr algn="ctr">
              <a:buFont typeface="Wingdings 2" pitchFamily="18" charset="2"/>
              <a:buNone/>
            </a:pPr>
            <a:endParaRPr lang="ru-RU" sz="3200" b="1" smtClean="0"/>
          </a:p>
          <a:p>
            <a:pPr>
              <a:buFont typeface="Wingdings 2" pitchFamily="18" charset="2"/>
              <a:buNone/>
            </a:pPr>
            <a:r>
              <a:rPr lang="ru-RU" sz="3200" smtClean="0"/>
              <a:t>Примеры: </a:t>
            </a:r>
            <a:r>
              <a:rPr lang="en-US" sz="3200" smtClean="0"/>
              <a:t>	</a:t>
            </a:r>
          </a:p>
          <a:p>
            <a:pPr algn="ctr">
              <a:buFont typeface="Wingdings 2" pitchFamily="18" charset="2"/>
              <a:buNone/>
            </a:pPr>
            <a:r>
              <a:rPr lang="en-US" sz="3200" smtClean="0"/>
              <a:t>int a[10];</a:t>
            </a:r>
            <a:endParaRPr lang="ru-RU" sz="3200" smtClean="0"/>
          </a:p>
          <a:p>
            <a:pPr algn="ctr">
              <a:buFont typeface="Wingdings 2" pitchFamily="18" charset="2"/>
              <a:buNone/>
            </a:pPr>
            <a:r>
              <a:rPr lang="en-US" sz="3200" smtClean="0"/>
              <a:t>float b[20];</a:t>
            </a:r>
          </a:p>
          <a:p>
            <a:pPr algn="ctr">
              <a:buFont typeface="Wingdings 2" pitchFamily="18" charset="2"/>
              <a:buNone/>
            </a:pPr>
            <a:r>
              <a:rPr lang="en-US" sz="3200" smtClean="0"/>
              <a:t>char c[5];</a:t>
            </a:r>
            <a:endParaRPr lang="ru-RU" sz="32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86001-06FD-4BD6-B7DC-77D65478CC94}" type="slidenum">
              <a:rPr lang="ru-RU"/>
              <a:pPr>
                <a:defRPr/>
              </a:pPr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Хранение в памяти</a:t>
            </a:r>
          </a:p>
        </p:txBody>
      </p:sp>
      <p:sp>
        <p:nvSpPr>
          <p:cNvPr id="18434" name="Содержимое 2"/>
          <p:cNvSpPr>
            <a:spLocks noGrp="1"/>
          </p:cNvSpPr>
          <p:nvPr>
            <p:ph idx="1"/>
          </p:nvPr>
        </p:nvSpPr>
        <p:spPr>
          <a:xfrm>
            <a:off x="214313" y="1857375"/>
            <a:ext cx="8715375" cy="12858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200" smtClean="0"/>
              <a:t>const int N=10;</a:t>
            </a:r>
          </a:p>
          <a:p>
            <a:pPr>
              <a:buFont typeface="Wingdings 2" pitchFamily="18" charset="2"/>
              <a:buNone/>
            </a:pPr>
            <a:r>
              <a:rPr lang="en-US" sz="3200" smtClean="0"/>
              <a:t>int a[N];</a:t>
            </a:r>
            <a:endParaRPr lang="ru-RU" sz="32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CC92D-A997-4E1F-842F-340FB28853E5}" type="slidenum">
              <a:rPr lang="ru-RU"/>
              <a:pPr>
                <a:defRPr/>
              </a:pPr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3286125"/>
            <a:ext cx="684371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Хранение в памяти</a:t>
            </a:r>
          </a:p>
        </p:txBody>
      </p:sp>
      <p:sp>
        <p:nvSpPr>
          <p:cNvPr id="19458" name="Содержимое 2"/>
          <p:cNvSpPr>
            <a:spLocks noGrp="1"/>
          </p:cNvSpPr>
          <p:nvPr>
            <p:ph idx="1"/>
          </p:nvPr>
        </p:nvSpPr>
        <p:spPr>
          <a:xfrm>
            <a:off x="214313" y="1857375"/>
            <a:ext cx="8715375" cy="12858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200" smtClean="0"/>
              <a:t>const int N=10;</a:t>
            </a:r>
          </a:p>
          <a:p>
            <a:pPr>
              <a:buFont typeface="Wingdings 2" pitchFamily="18" charset="2"/>
              <a:buNone/>
            </a:pPr>
            <a:r>
              <a:rPr lang="en-US" sz="3200" smtClean="0"/>
              <a:t>int a[N];</a:t>
            </a:r>
            <a:endParaRPr lang="ru-RU" sz="32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31237-4098-491A-9714-1443B0E05325}" type="slidenum">
              <a:rPr lang="ru-RU"/>
              <a:pPr>
                <a:defRPr/>
              </a:pPr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3286125"/>
            <a:ext cx="684371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14313" y="1928813"/>
            <a:ext cx="2714625" cy="500062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rot="10800000">
            <a:off x="2786063" y="2214563"/>
            <a:ext cx="928687" cy="7143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TextBox 14"/>
          <p:cNvSpPr txBox="1">
            <a:spLocks noChangeArrowheads="1"/>
          </p:cNvSpPr>
          <p:nvPr/>
        </p:nvSpPr>
        <p:spPr bwMode="auto">
          <a:xfrm>
            <a:off x="3643313" y="1928813"/>
            <a:ext cx="3929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Calibri" pitchFamily="34" charset="0"/>
              </a:rPr>
              <a:t>Размер </a:t>
            </a:r>
            <a:r>
              <a:rPr lang="en-US" sz="2800" b="1" i="1">
                <a:latin typeface="Calibri" pitchFamily="34" charset="0"/>
              </a:rPr>
              <a:t>N</a:t>
            </a:r>
            <a:r>
              <a:rPr lang="ru-RU" sz="2800" b="1">
                <a:latin typeface="Calibri" pitchFamily="34" charset="0"/>
              </a:rPr>
              <a:t> должен быть известен на момент объявления массива</a:t>
            </a:r>
            <a:r>
              <a:rPr lang="en-US" sz="2800" b="1">
                <a:latin typeface="Calibri" pitchFamily="34" charset="0"/>
              </a:rPr>
              <a:t>!</a:t>
            </a:r>
            <a:endParaRPr lang="ru-RU" sz="28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Хранение массива в памяти</a:t>
            </a:r>
          </a:p>
        </p:txBody>
      </p:sp>
      <p:sp>
        <p:nvSpPr>
          <p:cNvPr id="20482" name="Содержимое 2"/>
          <p:cNvSpPr>
            <a:spLocks noGrp="1"/>
          </p:cNvSpPr>
          <p:nvPr>
            <p:ph idx="1"/>
          </p:nvPr>
        </p:nvSpPr>
        <p:spPr>
          <a:xfrm>
            <a:off x="214313" y="2143125"/>
            <a:ext cx="8786812" cy="3662363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ru-RU" sz="3200" smtClean="0"/>
              <a:t>Все элементы массива одного типа =</a:t>
            </a:r>
            <a:r>
              <a:rPr lang="en-US" sz="3200" smtClean="0"/>
              <a:t>&gt; </a:t>
            </a:r>
            <a:r>
              <a:rPr lang="ru-RU" sz="3200" smtClean="0"/>
              <a:t>занимают одинаковый объем памяти.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ru-RU" sz="320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3F71E-729E-4EDE-882D-64A0F10D0C8A}" type="slidenum">
              <a:rPr lang="ru-RU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Хранение массива в памяти</a:t>
            </a:r>
          </a:p>
        </p:txBody>
      </p:sp>
      <p:sp>
        <p:nvSpPr>
          <p:cNvPr id="21506" name="Содержимое 2"/>
          <p:cNvSpPr>
            <a:spLocks noGrp="1"/>
          </p:cNvSpPr>
          <p:nvPr>
            <p:ph idx="1"/>
          </p:nvPr>
        </p:nvSpPr>
        <p:spPr>
          <a:xfrm>
            <a:off x="214313" y="2143125"/>
            <a:ext cx="8786812" cy="3662363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ru-RU" sz="3200" smtClean="0"/>
              <a:t>Все элементы массива одного типа =</a:t>
            </a:r>
            <a:r>
              <a:rPr lang="en-US" sz="3200" smtClean="0"/>
              <a:t>&gt; </a:t>
            </a:r>
            <a:r>
              <a:rPr lang="ru-RU" sz="3200" smtClean="0"/>
              <a:t>занимают одинаковый объем памяти.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ru-RU" sz="3200" smtClean="0"/>
              <a:t>Элементы массива хранятся в памяти  последовательно друг за другом.</a:t>
            </a:r>
            <a:endParaRPr lang="en-US" sz="3200" smtClean="0"/>
          </a:p>
          <a:p>
            <a:pPr marL="514350" indent="-514350">
              <a:buFont typeface="Calibri" pitchFamily="34" charset="0"/>
              <a:buAutoNum type="arabicPeriod"/>
            </a:pPr>
            <a:endParaRPr lang="ru-RU" sz="320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0703-4192-42D0-B3D1-B739258705AC}" type="slidenum">
              <a:rPr lang="ru-RU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439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Хранение в памяти</a:t>
            </a:r>
          </a:p>
        </p:txBody>
      </p:sp>
      <p:sp>
        <p:nvSpPr>
          <p:cNvPr id="22530" name="Содержимое 2"/>
          <p:cNvSpPr>
            <a:spLocks noGrp="1"/>
          </p:cNvSpPr>
          <p:nvPr>
            <p:ph idx="1"/>
          </p:nvPr>
        </p:nvSpPr>
        <p:spPr>
          <a:xfrm>
            <a:off x="214313" y="1857375"/>
            <a:ext cx="8715375" cy="4286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ru-RU" sz="3200" smtClean="0"/>
          </a:p>
          <a:p>
            <a:pPr>
              <a:buFont typeface="Wingdings" pitchFamily="2" charset="2"/>
              <a:buNone/>
            </a:pPr>
            <a:r>
              <a:rPr lang="ru-RU" sz="3200" smtClean="0"/>
              <a:t>Полный размер массива в байтах вычисляется следующим образом: </a:t>
            </a:r>
          </a:p>
          <a:p>
            <a:pPr>
              <a:buFont typeface="Wingdings" pitchFamily="2" charset="2"/>
              <a:buNone/>
            </a:pPr>
            <a:endParaRPr lang="ru-RU" sz="3200" smtClean="0"/>
          </a:p>
          <a:p>
            <a:pPr>
              <a:buFont typeface="Wingdings" pitchFamily="2" charset="2"/>
              <a:buNone/>
            </a:pPr>
            <a:r>
              <a:rPr lang="ru-RU" sz="3200" i="1" smtClean="0"/>
              <a:t>общее число байт = </a:t>
            </a:r>
            <a:r>
              <a:rPr lang="en-US" sz="3200" b="1" i="1" smtClean="0"/>
              <a:t>sizeof</a:t>
            </a:r>
            <a:r>
              <a:rPr lang="ru-RU" sz="3200" i="1" smtClean="0"/>
              <a:t> (тип) * число эл-в</a:t>
            </a:r>
          </a:p>
          <a:p>
            <a:pPr>
              <a:buFont typeface="Wingdings" pitchFamily="2" charset="2"/>
              <a:buNone/>
            </a:pPr>
            <a:endParaRPr lang="ru-RU" sz="3200" smtClean="0"/>
          </a:p>
          <a:p>
            <a:pPr>
              <a:buFont typeface="Wingdings 2" pitchFamily="18" charset="2"/>
              <a:buNone/>
            </a:pPr>
            <a:endParaRPr lang="ru-RU" sz="32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F823AA-C13C-4C39-832C-A5B81225E140}" type="slidenum">
              <a:rPr lang="ru-RU"/>
              <a:pPr>
                <a:defRPr/>
              </a:pPr>
              <a:t>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5591175" cy="365125"/>
          </a:xfrm>
        </p:spPr>
        <p:txBody>
          <a:bodyPr/>
          <a:lstStyle/>
          <a:p>
            <a:pPr>
              <a:defRPr/>
            </a:pPr>
            <a:r>
              <a:rPr lang="ru-RU"/>
              <a:t>Программирование, ст.преп. каф. ЮНЕСКО по ИВТ, Бондарева Л.В.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14325" y="1935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</TotalTime>
  <Words>839</Words>
  <Application>Microsoft Office PowerPoint</Application>
  <PresentationFormat>Экран (4:3)</PresentationFormat>
  <Paragraphs>169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Поток</vt:lpstr>
      <vt:lpstr>Массивы</vt:lpstr>
      <vt:lpstr>Массивы</vt:lpstr>
      <vt:lpstr>Массивы</vt:lpstr>
      <vt:lpstr>Объявление</vt:lpstr>
      <vt:lpstr>Хранение в памяти</vt:lpstr>
      <vt:lpstr>Хранение в памяти</vt:lpstr>
      <vt:lpstr>Хранение массива в памяти</vt:lpstr>
      <vt:lpstr>Хранение массива в памяти</vt:lpstr>
      <vt:lpstr>Хранение в памяти</vt:lpstr>
      <vt:lpstr>Объем памяти для массива</vt:lpstr>
      <vt:lpstr>Объем памяти для массива</vt:lpstr>
      <vt:lpstr>Заполнение массива: пример</vt:lpstr>
      <vt:lpstr>Доступ к элементам массива: </vt:lpstr>
      <vt:lpstr>Индексы:</vt:lpstr>
      <vt:lpstr>Индексы:</vt:lpstr>
      <vt:lpstr>Индексы:</vt:lpstr>
      <vt:lpstr>Презентация PowerPoint</vt:lpstr>
      <vt:lpstr>Пример программы с массивами</vt:lpstr>
      <vt:lpstr>Пример программы с массивами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Двумерный массив</vt:lpstr>
      <vt:lpstr>Двумерный массив</vt:lpstr>
      <vt:lpstr>Двумерный массив</vt:lpstr>
      <vt:lpstr>Двумерный массив</vt:lpstr>
      <vt:lpstr>Двумерный массив</vt:lpstr>
      <vt:lpstr>Двумерный массив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</dc:title>
  <dc:creator>007</dc:creator>
  <cp:lastModifiedBy>Иванов Константин Станиславович</cp:lastModifiedBy>
  <cp:revision>21</cp:revision>
  <dcterms:created xsi:type="dcterms:W3CDTF">2016-05-07T07:59:13Z</dcterms:created>
  <dcterms:modified xsi:type="dcterms:W3CDTF">2021-09-24T05:08:02Z</dcterms:modified>
</cp:coreProperties>
</file>