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323" r:id="rId3"/>
    <p:sldId id="322" r:id="rId4"/>
    <p:sldId id="321" r:id="rId5"/>
    <p:sldId id="324" r:id="rId6"/>
    <p:sldId id="325" r:id="rId7"/>
    <p:sldId id="326" r:id="rId8"/>
    <p:sldId id="327" r:id="rId9"/>
    <p:sldId id="330" r:id="rId10"/>
    <p:sldId id="328" r:id="rId11"/>
    <p:sldId id="329" r:id="rId12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229E54"/>
    <a:srgbClr val="2CF622"/>
    <a:srgbClr val="993366"/>
    <a:srgbClr val="41B1E9"/>
    <a:srgbClr val="663300"/>
    <a:srgbClr val="E88E16"/>
    <a:srgbClr val="003366"/>
    <a:srgbClr val="49535F"/>
    <a:srgbClr val="243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>
        <p:scale>
          <a:sx n="100" d="100"/>
          <a:sy n="100" d="100"/>
        </p:scale>
        <p:origin x="95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10-06-2021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10-06-2021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992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748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82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30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384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142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01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01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85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34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0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7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10/06/2021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8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icador.cl/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hibliapi.herokuapp.com/films" TargetMode="External"/><Relationship Id="rId5" Type="http://schemas.openxmlformats.org/officeDocument/2006/relationships/hyperlink" Target="https://www.feriadosapp.com/api/holidays.json" TargetMode="External"/><Relationship Id="rId4" Type="http://schemas.openxmlformats.org/officeDocument/2006/relationships/hyperlink" Target="https://api.gael.cl/general/public/sism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indesk.com/v1/bpi/currentprice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69966"/>
            <a:ext cx="9144000" cy="71279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217725" y="226423"/>
            <a:ext cx="4847897" cy="2621280"/>
          </a:xfrm>
          <a:prstGeom prst="roundRect">
            <a:avLst/>
          </a:prstGeom>
          <a:noFill/>
          <a:ln w="57150">
            <a:gradFill flip="none" rotWithShape="1">
              <a:gsLst>
                <a:gs pos="54000">
                  <a:srgbClr val="FFFF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SERVICIO WEB</a:t>
            </a:r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1704103" y="3476586"/>
            <a:ext cx="736151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1500" b="1" noProof="1" smtClean="0">
                <a:solidFill>
                  <a:srgbClr val="2CF622"/>
                </a:solidFill>
                <a:latin typeface="Agency FB" panose="020B0503020202020204" pitchFamily="34" charset="0"/>
              </a:rPr>
              <a:t>CONSUMIR UN SERVICIO WEB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968137" y="1036583"/>
            <a:ext cx="2409427" cy="630619"/>
          </a:xfrm>
          <a:prstGeom prst="rightArrow">
            <a:avLst/>
          </a:prstGeom>
          <a:noFill/>
          <a:ln w="47625">
            <a:solidFill>
              <a:srgbClr val="2CF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{ JSON }</a:t>
            </a:r>
            <a:endParaRPr lang="es-CL" dirty="0"/>
          </a:p>
        </p:txBody>
      </p:sp>
      <p:sp>
        <p:nvSpPr>
          <p:cNvPr id="9" name="Flecha derecha 8"/>
          <p:cNvSpPr/>
          <p:nvPr/>
        </p:nvSpPr>
        <p:spPr>
          <a:xfrm>
            <a:off x="6242393" y="1105201"/>
            <a:ext cx="1168601" cy="630619"/>
          </a:xfrm>
          <a:prstGeom prst="rightArrow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{ JSON }</a:t>
            </a:r>
            <a:endParaRPr lang="es-CL" dirty="0"/>
          </a:p>
        </p:txBody>
      </p:sp>
      <p:sp>
        <p:nvSpPr>
          <p:cNvPr id="10" name="Flecha izquierda 9"/>
          <p:cNvSpPr/>
          <p:nvPr/>
        </p:nvSpPr>
        <p:spPr>
          <a:xfrm>
            <a:off x="6278877" y="1753912"/>
            <a:ext cx="1158241" cy="623153"/>
          </a:xfrm>
          <a:prstGeom prst="leftArrow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{ JSON }</a:t>
            </a:r>
            <a:endParaRPr lang="es-CL" dirty="0"/>
          </a:p>
        </p:txBody>
      </p:sp>
      <p:sp>
        <p:nvSpPr>
          <p:cNvPr id="11" name="Flecha izquierda 10"/>
          <p:cNvSpPr/>
          <p:nvPr/>
        </p:nvSpPr>
        <p:spPr>
          <a:xfrm>
            <a:off x="1986825" y="1735820"/>
            <a:ext cx="2411004" cy="623153"/>
          </a:xfrm>
          <a:prstGeom prst="leftArrow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{ JSON }</a:t>
            </a:r>
            <a:endParaRPr lang="es-CL" dirty="0"/>
          </a:p>
        </p:txBody>
      </p:sp>
      <p:sp>
        <p:nvSpPr>
          <p:cNvPr id="5" name="Rectángulo redondeado 4"/>
          <p:cNvSpPr/>
          <p:nvPr/>
        </p:nvSpPr>
        <p:spPr>
          <a:xfrm>
            <a:off x="165537" y="226423"/>
            <a:ext cx="1749973" cy="2621279"/>
          </a:xfrm>
          <a:prstGeom prst="roundRect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 smtClean="0">
                <a:solidFill>
                  <a:srgbClr val="2CF622"/>
                </a:solidFill>
              </a:rPr>
              <a:t>FrontEnd</a:t>
            </a:r>
            <a:endParaRPr lang="es-CL" sz="2800" b="1" dirty="0" smtClean="0">
              <a:solidFill>
                <a:srgbClr val="2CF622"/>
              </a:solidFill>
            </a:endParaRPr>
          </a:p>
          <a:p>
            <a:pPr algn="ctr"/>
            <a:r>
              <a:rPr lang="es-CL" sz="2800" b="1" dirty="0" smtClean="0">
                <a:solidFill>
                  <a:srgbClr val="2CF622"/>
                </a:solidFill>
              </a:rPr>
              <a:t>VUE</a:t>
            </a:r>
            <a:endParaRPr lang="es-CL" sz="2800" b="1" dirty="0">
              <a:solidFill>
                <a:srgbClr val="2CF622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48880" y="949871"/>
            <a:ext cx="1749973" cy="1608083"/>
          </a:xfrm>
          <a:prstGeom prst="round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 smtClean="0">
                <a:solidFill>
                  <a:srgbClr val="FFFF00"/>
                </a:solidFill>
              </a:rPr>
              <a:t>Backend</a:t>
            </a:r>
            <a:endParaRPr lang="es-CL" sz="2800" b="1" dirty="0" smtClean="0">
              <a:solidFill>
                <a:srgbClr val="FFFF00"/>
              </a:solidFill>
            </a:endParaRPr>
          </a:p>
          <a:p>
            <a:pPr algn="ctr"/>
            <a:r>
              <a:rPr lang="es-CL" sz="2800" b="1" dirty="0" err="1" smtClean="0">
                <a:solidFill>
                  <a:srgbClr val="FFFF00"/>
                </a:solidFill>
              </a:rPr>
              <a:t>node</a:t>
            </a:r>
            <a:endParaRPr lang="es-CL" sz="2800" b="1" dirty="0">
              <a:solidFill>
                <a:srgbClr val="FFFF00"/>
              </a:solidFill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7471955" y="969578"/>
            <a:ext cx="1396974" cy="1661349"/>
          </a:xfrm>
          <a:prstGeom prst="can">
            <a:avLst/>
          </a:prstGeom>
          <a:solidFill>
            <a:srgbClr val="FFC000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smtClean="0">
                <a:solidFill>
                  <a:srgbClr val="FF0000"/>
                </a:solidFill>
              </a:rPr>
              <a:t>Base de datos</a:t>
            </a:r>
            <a:endParaRPr lang="es-CL" sz="2800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13848" y="363187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solidFill>
                  <a:srgbClr val="2CF622"/>
                </a:solidFill>
              </a:rPr>
              <a:t>GET</a:t>
            </a:r>
            <a:endParaRPr lang="es-CL" dirty="0"/>
          </a:p>
        </p:txBody>
      </p:sp>
      <p:cxnSp>
        <p:nvCxnSpPr>
          <p:cNvPr id="15" name="Conector recto 14"/>
          <p:cNvCxnSpPr>
            <a:stCxn id="13" idx="2"/>
          </p:cNvCxnSpPr>
          <p:nvPr/>
        </p:nvCxnSpPr>
        <p:spPr>
          <a:xfrm>
            <a:off x="3092931" y="732519"/>
            <a:ext cx="0" cy="434430"/>
          </a:xfrm>
          <a:prstGeom prst="line">
            <a:avLst/>
          </a:prstGeom>
          <a:ln w="76200">
            <a:solidFill>
              <a:srgbClr val="2CF6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549040" y="2773919"/>
            <a:ext cx="11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solidFill>
                  <a:srgbClr val="FFFF00"/>
                </a:solidFill>
              </a:rPr>
              <a:t>Respuesta</a:t>
            </a:r>
            <a:endParaRPr lang="es-CL" dirty="0">
              <a:solidFill>
                <a:srgbClr val="FFFF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3087818" y="2216570"/>
            <a:ext cx="12427" cy="557349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232850" y="2035807"/>
            <a:ext cx="1638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 smtClean="0">
                <a:solidFill>
                  <a:srgbClr val="00B050"/>
                </a:solidFill>
              </a:rPr>
              <a:t>Hacer algo con </a:t>
            </a:r>
            <a:endParaRPr lang="es-CL" b="1" dirty="0">
              <a:solidFill>
                <a:srgbClr val="00B050"/>
              </a:solidFill>
            </a:endParaRPr>
          </a:p>
          <a:p>
            <a:pPr algn="ctr"/>
            <a:r>
              <a:rPr lang="es-CL" b="1" dirty="0" smtClean="0">
                <a:solidFill>
                  <a:srgbClr val="FFFF00"/>
                </a:solidFill>
              </a:rPr>
              <a:t>Respuesta</a:t>
            </a:r>
            <a:endParaRPr lang="es-C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  <p:bldP spid="10" grpId="0" animBg="1"/>
      <p:bldP spid="11" grpId="0" animBg="1"/>
      <p:bldP spid="5" grpId="0" animBg="1"/>
      <p:bldP spid="7" grpId="0" animBg="1"/>
      <p:bldP spid="8" grpId="0" animBg="1"/>
      <p:bldP spid="13" grpId="0"/>
      <p:bldP spid="17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-3291" y="306454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endParaRPr lang="en-US" sz="2400" dirty="0" smtClean="0">
              <a:solidFill>
                <a:srgbClr val="FBFF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'http://localhost:3000/'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D7AD4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cliente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BFF00"/>
                </a:solidFill>
                <a:latin typeface="Consolas" panose="020B0609020204030204" pitchFamily="49" charset="0"/>
              </a:rPr>
              <a:t> 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Cliente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Agregado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OK'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6084" y="209482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6084" y="947544"/>
            <a:ext cx="3113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20937" y="11704"/>
            <a:ext cx="38197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POST</a:t>
            </a:r>
            <a:endParaRPr kumimoji="0" lang="es-ES_tradnl" sz="115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59838" y="3165286"/>
            <a:ext cx="181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000" b="1" dirty="0" smtClean="0">
                <a:solidFill>
                  <a:srgbClr val="49535F"/>
                </a:solidFill>
                <a:latin typeface="Agency FB" panose="020B0503020202020204" pitchFamily="34" charset="0"/>
              </a:rPr>
              <a:t>{ Objeto Cliente }</a:t>
            </a: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-3291" y="306454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endParaRPr lang="en-US" sz="2400" dirty="0" smtClean="0">
              <a:solidFill>
                <a:srgbClr val="FBFF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put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'http://localhost:3000/'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D7AD4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cliente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BFF00"/>
                </a:solidFill>
                <a:latin typeface="Consolas" panose="020B0609020204030204" pitchFamily="49" charset="0"/>
              </a:rPr>
              <a:t> 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Modificado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OK'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6084" y="209482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6084" y="947544"/>
            <a:ext cx="3113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40434" y="11704"/>
            <a:ext cx="24002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PUT</a:t>
            </a:r>
            <a:endParaRPr kumimoji="0" lang="es-ES_tradnl" sz="115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41682" y="3148173"/>
            <a:ext cx="16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000" b="1" dirty="0" smtClean="0">
                <a:solidFill>
                  <a:srgbClr val="49535F"/>
                </a:solidFill>
                <a:latin typeface="Agency FB" panose="020B0503020202020204" pitchFamily="34" charset="0"/>
              </a:rPr>
              <a:t>{Objeto Cliente}</a:t>
            </a: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69966"/>
            <a:ext cx="9144000" cy="71279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32474"/>
          <a:stretch/>
        </p:blipFill>
        <p:spPr>
          <a:xfrm>
            <a:off x="4876255" y="589978"/>
            <a:ext cx="4154533" cy="17284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0" y="-260027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b="1" noProof="1" smtClean="0">
                <a:solidFill>
                  <a:srgbClr val="2CF622"/>
                </a:solidFill>
                <a:latin typeface="Eras Bold ITC" panose="020B0907030504020204" pitchFamily="34" charset="0"/>
              </a:rPr>
              <a:t>Protocolo </a:t>
            </a:r>
            <a:r>
              <a:rPr lang="es-CL" sz="8800" b="1" noProof="1" smtClean="0">
                <a:solidFill>
                  <a:srgbClr val="FFFF00"/>
                </a:solidFill>
                <a:latin typeface="Eras Bold ITC" panose="020B0907030504020204" pitchFamily="34" charset="0"/>
              </a:rPr>
              <a:t>REST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6273" y="2824393"/>
            <a:ext cx="8416835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Obtener data desde el </a:t>
            </a:r>
            <a:r>
              <a:rPr kumimoji="0" lang="es-ES_tradn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6273" y="3761686"/>
            <a:ext cx="8416835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Agregar data al </a:t>
            </a:r>
            <a:r>
              <a:rPr kumimoji="0" lang="es-ES_tradn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6272" y="4664225"/>
            <a:ext cx="8416835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PUT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Modificar data del </a:t>
            </a:r>
            <a:r>
              <a:rPr kumimoji="0" lang="es-ES_tradn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6273" y="5584141"/>
            <a:ext cx="8416835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Eliminar data del </a:t>
            </a:r>
            <a:r>
              <a:rPr kumimoji="0" lang="es-ES_tradn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6272" y="2154186"/>
            <a:ext cx="449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Métodos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 protocolo REST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69966"/>
            <a:ext cx="9144000" cy="71279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31068"/>
          <a:stretch/>
        </p:blipFill>
        <p:spPr>
          <a:xfrm>
            <a:off x="426720" y="542107"/>
            <a:ext cx="4302576" cy="182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-1" y="-260028"/>
            <a:ext cx="914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b="1" noProof="1" smtClean="0">
                <a:solidFill>
                  <a:srgbClr val="2CF622"/>
                </a:solidFill>
                <a:latin typeface="Eras Bold ITC" panose="020B0907030504020204" pitchFamily="34" charset="0"/>
              </a:rPr>
              <a:t>JSON</a:t>
            </a:r>
            <a:endParaRPr lang="es-CL" sz="8800" b="1" noProof="1" smtClean="0">
              <a:solidFill>
                <a:srgbClr val="FFFF00"/>
              </a:solidFill>
              <a:latin typeface="Eras Bold ITC" panose="020B09070305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67159" y="1858583"/>
            <a:ext cx="170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Objeto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03520" y="2408304"/>
            <a:ext cx="3570516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>
                <a:solidFill>
                  <a:srgbClr val="49535F"/>
                </a:solidFill>
                <a:latin typeface="Calibri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Pedro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>
                <a:solidFill>
                  <a:srgbClr val="49535F"/>
                </a:solidFill>
                <a:latin typeface="Calibri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edad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04118" y="4210022"/>
            <a:ext cx="316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Arreglo de objetos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83129" y="4759743"/>
            <a:ext cx="5590907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clientes"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Pedro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"edad"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"nombre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Pauly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"edad"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56418" y="-899"/>
            <a:ext cx="3335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para enviar y recibir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56419" y="1516383"/>
            <a:ext cx="381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Ejemplo de datos JSON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5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269966"/>
            <a:ext cx="9144000" cy="71279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/>
          <p:cNvSpPr txBox="1"/>
          <p:nvPr/>
        </p:nvSpPr>
        <p:spPr>
          <a:xfrm>
            <a:off x="0" y="229158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600" b="1" noProof="1" smtClean="0">
                <a:solidFill>
                  <a:srgbClr val="2CF622"/>
                </a:solidFill>
                <a:latin typeface="Agency FB" panose="020B0503020202020204" pitchFamily="34" charset="0"/>
              </a:rPr>
              <a:t>&gt;npm install </a:t>
            </a:r>
            <a:r>
              <a:rPr lang="es-CL" sz="9600" b="1" noProof="1" smtClean="0">
                <a:solidFill>
                  <a:srgbClr val="FFFF00"/>
                </a:solidFill>
                <a:latin typeface="Agency FB" panose="020B0503020202020204" pitchFamily="34" charset="0"/>
              </a:rPr>
              <a:t>axios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416731" y="3599635"/>
            <a:ext cx="364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Para consumir servicios web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-3291" y="306454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endParaRPr lang="en-US" sz="2400" dirty="0" smtClean="0">
              <a:solidFill>
                <a:srgbClr val="FBFF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'https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://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mindicador.cl/</a:t>
            </a:r>
            <a:r>
              <a:rPr lang="en-US" sz="2400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api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respuesta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0D7AD4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FBFF00"/>
                </a:solidFill>
                <a:latin typeface="Consolas" panose="020B0609020204030204" pitchFamily="49" charset="0"/>
              </a:rPr>
              <a:t>datos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respuesta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6084" y="209482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6084" y="947544"/>
            <a:ext cx="3113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3611" y="11704"/>
            <a:ext cx="20170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GET</a:t>
            </a:r>
            <a:endParaRPr kumimoji="0" lang="es-ES_tradnl" sz="115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0" y="7633"/>
            <a:ext cx="9144000" cy="288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 </a:t>
            </a: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que </a:t>
            </a: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consuma el </a:t>
            </a: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endpoint: </a:t>
            </a:r>
            <a:r>
              <a:rPr lang="es-CL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mindicador.cl/api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mostrar: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UF, IVP, DÓLAR, EURO, IPC, UTM, IMACEC, TASA </a:t>
            </a: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DESEMPLEO y BITCOIN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algn="just">
              <a:lnSpc>
                <a:spcPct val="115000"/>
              </a:lnSpc>
              <a:spcAft>
                <a:spcPts val="0"/>
              </a:spcAft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 un cliente en </a:t>
            </a: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 que </a:t>
            </a: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consuma el endpoint: </a:t>
            </a:r>
            <a:r>
              <a:rPr lang="es-CL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s-CL" u="sng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api.gael.cl/general/public/sismos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0"/>
              </a:spcAft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Debe mostrar:</a:t>
            </a:r>
          </a:p>
          <a:p>
            <a:pPr marL="685800">
              <a:lnSpc>
                <a:spcPct val="115000"/>
              </a:lnSpc>
              <a:spcAft>
                <a:spcPts val="0"/>
              </a:spcAft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</a:t>
            </a: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sismos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Sismos con magnitud 3.4 o menos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Sismos con magnitud 3.5 o </a:t>
            </a: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47703" y="1953074"/>
            <a:ext cx="6096000" cy="2569934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r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 un cliente en </a:t>
            </a: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 </a:t>
            </a:r>
            <a:r>
              <a:rPr lang="es-CL" sz="14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consuma el endpoint: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r">
              <a:lnSpc>
                <a:spcPct val="115000"/>
              </a:lnSpc>
              <a:spcAft>
                <a:spcPts val="0"/>
              </a:spcAft>
            </a:pPr>
            <a:r>
              <a:rPr lang="es-CL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https://www.feriadosapp.com/api/holidays.json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r">
              <a:lnSpc>
                <a:spcPct val="115000"/>
              </a:lnSpc>
              <a:spcAft>
                <a:spcPts val="0"/>
              </a:spcAft>
            </a:pPr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r">
              <a:lnSpc>
                <a:spcPct val="115000"/>
              </a:lnSpc>
              <a:spcAft>
                <a:spcPts val="0"/>
              </a:spcAft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mostrar:</a:t>
            </a:r>
          </a:p>
          <a:p>
            <a:pPr marL="685800" algn="r">
              <a:lnSpc>
                <a:spcPct val="115000"/>
              </a:lnSpc>
              <a:spcAft>
                <a:spcPts val="0"/>
              </a:spcAft>
            </a:pPr>
            <a:endParaRPr lang="es-CL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r">
              <a:lnSpc>
                <a:spcPct val="115000"/>
              </a:lnSpc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Feriados </a:t>
            </a: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</a:t>
            </a: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feriados Religiosos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feriados Civiles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feriados llamados “</a:t>
            </a:r>
            <a:r>
              <a:rPr lang="es-C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s-C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97873" y="5238113"/>
            <a:ext cx="4572000" cy="392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15000"/>
              </a:lnSpc>
              <a:buFont typeface="+mj-lt"/>
              <a:buAutoNum type="arabicPeriod" startAt="4"/>
            </a:pP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smtClean="0">
                <a:hlinkClick r:id="rId6"/>
              </a:rPr>
              <a:t>https</a:t>
            </a:r>
            <a:r>
              <a:rPr lang="es-CL" dirty="0">
                <a:hlinkClick r:id="rId6"/>
              </a:rPr>
              <a:t>://</a:t>
            </a:r>
            <a:r>
              <a:rPr lang="es-CL" dirty="0" smtClean="0">
                <a:hlinkClick r:id="rId6"/>
              </a:rPr>
              <a:t>ghibliapi.herokuapp.com/films</a:t>
            </a:r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5277394" y="6210593"/>
            <a:ext cx="386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b="1" dirty="0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</a:t>
            </a:r>
            <a:r>
              <a:rPr lang="es-CL" b="1" dirty="0" err="1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</a:t>
            </a:r>
            <a:r>
              <a:rPr lang="es-CL" dirty="0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dirty="0" smtClean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Utilice </a:t>
            </a:r>
            <a:r>
              <a:rPr lang="es-CL" dirty="0" err="1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TestAPI.vue</a:t>
            </a:r>
            <a:r>
              <a:rPr lang="es-CL" dirty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smtClean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ver qué retorna cada endpoint</a:t>
            </a:r>
            <a:endParaRPr lang="es-CL" dirty="0">
              <a:solidFill>
                <a:srgbClr val="229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0" y="7633"/>
            <a:ext cx="9144000" cy="4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Utilice el endpoint: </a:t>
            </a:r>
            <a:r>
              <a:rPr lang="es-CL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s-CL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api.coindesk.com/v1/bpi/currentprice.json</a:t>
            </a:r>
            <a:r>
              <a:rPr lang="es-CL" sz="20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hacer esto: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99314" y="6218952"/>
            <a:ext cx="374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b="1" dirty="0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</a:t>
            </a:r>
            <a:r>
              <a:rPr lang="es-CL" b="1" dirty="0" err="1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</a:t>
            </a:r>
            <a:r>
              <a:rPr lang="es-CL" dirty="0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dirty="0" smtClean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Utilice </a:t>
            </a:r>
            <a:r>
              <a:rPr lang="es-CL" dirty="0" err="1" smtClean="0">
                <a:solidFill>
                  <a:srgbClr val="2CF62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TestAPI.vue</a:t>
            </a:r>
            <a:r>
              <a:rPr lang="es-CL" dirty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dirty="0" smtClean="0">
                <a:solidFill>
                  <a:srgbClr val="229E5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ver qué retorna este endpoint</a:t>
            </a:r>
            <a:endParaRPr lang="es-CL" dirty="0">
              <a:solidFill>
                <a:srgbClr val="229E54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00" y="1073542"/>
            <a:ext cx="3905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37"/>
          <a:stretch/>
        </p:blipFill>
        <p:spPr>
          <a:xfrm>
            <a:off x="391885" y="1222886"/>
            <a:ext cx="6450738" cy="5569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uadroTexto 6"/>
          <p:cNvSpPr txBox="1"/>
          <p:nvPr/>
        </p:nvSpPr>
        <p:spPr>
          <a:xfrm>
            <a:off x="4206240" y="0"/>
            <a:ext cx="49377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BACKEND</a:t>
            </a:r>
            <a:r>
              <a:rPr kumimoji="0" lang="es-ES_tradnl" sz="11500" b="1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 Local</a:t>
            </a:r>
            <a:endParaRPr kumimoji="0" lang="es-ES_tradnl" sz="115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59220" y="-124053"/>
            <a:ext cx="46637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800" dirty="0" smtClean="0">
                <a:solidFill>
                  <a:schemeClr val="bg1"/>
                </a:solidFill>
              </a:rPr>
              <a:t>servidor-</a:t>
            </a:r>
            <a:r>
              <a:rPr lang="es-CL" sz="4800" dirty="0" err="1" smtClean="0">
                <a:solidFill>
                  <a:schemeClr val="bg1"/>
                </a:solidFill>
              </a:rPr>
              <a:t>rest</a:t>
            </a:r>
            <a:r>
              <a:rPr lang="es-CL" sz="4800" dirty="0" smtClean="0">
                <a:solidFill>
                  <a:schemeClr val="bg1"/>
                </a:solidFill>
              </a:rPr>
              <a:t>-app</a:t>
            </a:r>
            <a:endParaRPr lang="es-CL" sz="48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95774" y="5540836"/>
            <a:ext cx="5606022" cy="92333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 w="73025"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es-CL" sz="5400" dirty="0" smtClean="0">
                <a:solidFill>
                  <a:srgbClr val="2CF622"/>
                </a:solidFill>
                <a:latin typeface="Eras Demi ITC" panose="020B0805030504020804" pitchFamily="34" charset="0"/>
              </a:rPr>
              <a:t>&gt; </a:t>
            </a:r>
            <a:r>
              <a:rPr lang="es-CL" sz="5400" dirty="0" err="1" smtClean="0">
                <a:solidFill>
                  <a:srgbClr val="2CF622"/>
                </a:solidFill>
                <a:latin typeface="ArcadeClassic" panose="00000400000000000000" pitchFamily="2" charset="0"/>
              </a:rPr>
              <a:t>npm</a:t>
            </a:r>
            <a:r>
              <a:rPr lang="es-CL" sz="5400" dirty="0" smtClean="0">
                <a:solidFill>
                  <a:srgbClr val="2CF622"/>
                </a:solidFill>
                <a:latin typeface="ArcadeClassic" panose="00000400000000000000" pitchFamily="2" charset="0"/>
              </a:rPr>
              <a:t>   run   </a:t>
            </a:r>
            <a:r>
              <a:rPr lang="es-CL" sz="5400" dirty="0" err="1" smtClean="0">
                <a:solidFill>
                  <a:srgbClr val="2CF622"/>
                </a:solidFill>
                <a:latin typeface="ArcadeClassic" panose="00000400000000000000" pitchFamily="2" charset="0"/>
              </a:rPr>
              <a:t>start</a:t>
            </a:r>
            <a:endParaRPr lang="es-CL" sz="5400" dirty="0">
              <a:solidFill>
                <a:srgbClr val="2CF622"/>
              </a:solidFill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875" autoRev="1" fill="remove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CF622"/>
                                      </p:to>
                                    </p:animClr>
                                    <p:animClr clrSpc="rgb" dir="cw">
                                      <p:cBhvr>
                                        <p:cTn id="25" dur="875" autoRev="1" fill="remove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622"/>
                                      </p:to>
                                    </p:animClr>
                                    <p:set>
                                      <p:cBhvr>
                                        <p:cTn id="26" dur="875" autoRev="1" fill="remove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875" autoRev="1" fill="remove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875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0" dur="875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875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875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uiExpand="1" build="p" animBg="1"/>
      <p:bldP spid="6" grpId="1" build="allAtOnce" animBg="1"/>
      <p:bldP spid="6" grpId="2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/>
          <p:cNvSpPr/>
          <p:nvPr/>
        </p:nvSpPr>
        <p:spPr>
          <a:xfrm>
            <a:off x="-3291" y="3064548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endParaRPr lang="en-US" sz="2400" dirty="0" smtClean="0">
              <a:solidFill>
                <a:srgbClr val="FBFF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'http://localhost:3000/14144144-4'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BFF00"/>
                </a:solidFill>
                <a:latin typeface="Consolas" panose="020B0609020204030204" pitchFamily="49" charset="0"/>
              </a:rPr>
              <a:t> 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nsolas" panose="020B0609020204030204" pitchFamily="49" charset="0"/>
              </a:rPr>
              <a:t>'delete OK 14144144-4'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6084" y="209482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B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EA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axios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6084" y="947544"/>
            <a:ext cx="3113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20937" y="11704"/>
            <a:ext cx="38197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Agency FB" panose="020B0503020202020204" pitchFamily="34" charset="0"/>
              </a:rPr>
              <a:t>DELETE</a:t>
            </a:r>
            <a:endParaRPr kumimoji="0" lang="es-ES_tradnl" sz="115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19712</TotalTime>
  <Words>312</Words>
  <Application>Microsoft Office PowerPoint</Application>
  <PresentationFormat>Presentación en pantalla (4:3)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Agency FB</vt:lpstr>
      <vt:lpstr>ArcadeClassic</vt:lpstr>
      <vt:lpstr>Arial</vt:lpstr>
      <vt:lpstr>Calibri</vt:lpstr>
      <vt:lpstr>Calibri Light</vt:lpstr>
      <vt:lpstr>Century Gothic</vt:lpstr>
      <vt:lpstr>Consolas</vt:lpstr>
      <vt:lpstr>Eras Bold ITC</vt:lpstr>
      <vt:lpstr>Eras Demi ITC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479</cp:revision>
  <cp:lastPrinted>2018-02-06T19:43:21Z</cp:lastPrinted>
  <dcterms:created xsi:type="dcterms:W3CDTF">2016-02-23T20:13:48Z</dcterms:created>
  <dcterms:modified xsi:type="dcterms:W3CDTF">2021-06-10T20:26:07Z</dcterms:modified>
</cp:coreProperties>
</file>