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ABFA0-DE35-4554-B086-7DE8729132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020127-78A1-4AD7-8DA9-B2A060CDB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11313A-3644-4081-8FE7-5E8D38FE0D4E}"/>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5" name="Footer Placeholder 4">
            <a:extLst>
              <a:ext uri="{FF2B5EF4-FFF2-40B4-BE49-F238E27FC236}">
                <a16:creationId xmlns:a16="http://schemas.microsoft.com/office/drawing/2014/main" id="{36922394-C16C-481F-8578-C4A909202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367C-05C6-4568-82CB-AA6465F5C696}"/>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458158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2C08-1855-4CBA-8EAA-03F26F53DF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26EEEE-CE81-42BE-B445-7683D1F713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DF36DD-D124-4254-B6B8-BC472190F3FB}"/>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5" name="Footer Placeholder 4">
            <a:extLst>
              <a:ext uri="{FF2B5EF4-FFF2-40B4-BE49-F238E27FC236}">
                <a16:creationId xmlns:a16="http://schemas.microsoft.com/office/drawing/2014/main" id="{52CDF1AE-76EC-409F-BD30-C7B4EAB82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EB1DD-A621-4244-83BE-4F6DCE88333F}"/>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43554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BE406-6893-4E84-B24F-9A99F3A21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CF640B-EB85-47A2-92BF-D06563503B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557A8-3329-41D8-A92B-229C8C53B4BD}"/>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5" name="Footer Placeholder 4">
            <a:extLst>
              <a:ext uri="{FF2B5EF4-FFF2-40B4-BE49-F238E27FC236}">
                <a16:creationId xmlns:a16="http://schemas.microsoft.com/office/drawing/2014/main" id="{3F8B34F0-06D4-42CF-B69D-40BE56F74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695C7-D28A-49F4-B763-BF014D8576EE}"/>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330506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AACE-CA0F-44AD-811B-EE184D0C32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034102-CA85-47AB-BD30-79C1F0D94A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50C1D-A020-4D28-827D-5098DC3E0E53}"/>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5" name="Footer Placeholder 4">
            <a:extLst>
              <a:ext uri="{FF2B5EF4-FFF2-40B4-BE49-F238E27FC236}">
                <a16:creationId xmlns:a16="http://schemas.microsoft.com/office/drawing/2014/main" id="{876F063F-093C-46E5-9F71-4BA30CDAD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71D71E-8EE9-4606-BA78-F46BB84DB3DA}"/>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423221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8BC3-199D-463B-89A1-B33F00009B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359994-CC5E-4DEE-A75F-2E839C38C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3F0DC58-A6B6-473C-87E9-C6A9ABBC935D}"/>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5" name="Footer Placeholder 4">
            <a:extLst>
              <a:ext uri="{FF2B5EF4-FFF2-40B4-BE49-F238E27FC236}">
                <a16:creationId xmlns:a16="http://schemas.microsoft.com/office/drawing/2014/main" id="{D835CD25-5EF3-42D8-9B36-C290CE85C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0E0E7-5A77-4D96-ADBA-447C35D7DFA0}"/>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1698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5E60-CB78-4A85-8102-586483C380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34BB8-DB7F-4C4C-AB29-FAE96D58A4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F02506-11B1-4FD9-9159-C8D6FCE3C1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0C992D-41E5-4955-9788-7459AFD6B7F4}"/>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6" name="Footer Placeholder 5">
            <a:extLst>
              <a:ext uri="{FF2B5EF4-FFF2-40B4-BE49-F238E27FC236}">
                <a16:creationId xmlns:a16="http://schemas.microsoft.com/office/drawing/2014/main" id="{02675BDD-7F89-4B74-B94B-7E090A587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A9CC3-DFDB-4FFD-A30F-F4532F8F3BEA}"/>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419051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1393-9200-45BE-B107-6CF21399F7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E9370-ABC5-472D-B275-3425CD401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26C047-3F5B-4411-9E53-B5CE1F1F85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03307-F351-4EDD-843A-E939BEE80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4614B1-815D-4742-A3A6-E91F30B729B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F4E5C0-D82F-4697-A152-D362C9FE00D1}"/>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8" name="Footer Placeholder 7">
            <a:extLst>
              <a:ext uri="{FF2B5EF4-FFF2-40B4-BE49-F238E27FC236}">
                <a16:creationId xmlns:a16="http://schemas.microsoft.com/office/drawing/2014/main" id="{E8856412-3D1B-455A-A4AC-86B9828257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0EAE89-B84E-40B0-B8E1-622B84540CCA}"/>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507590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91A79-EA31-4AE6-B2FE-07435CE902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C48A7-7CA9-4F70-90F7-AC6C6F915352}"/>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4" name="Footer Placeholder 3">
            <a:extLst>
              <a:ext uri="{FF2B5EF4-FFF2-40B4-BE49-F238E27FC236}">
                <a16:creationId xmlns:a16="http://schemas.microsoft.com/office/drawing/2014/main" id="{57E6E48E-4DA5-4E9F-A73E-CDE8E64A49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A3BF49-8269-47CB-9545-C55B26C76232}"/>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88865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5F7B1-6FA3-4502-BCFF-B06C69E9EFC6}"/>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3" name="Footer Placeholder 2">
            <a:extLst>
              <a:ext uri="{FF2B5EF4-FFF2-40B4-BE49-F238E27FC236}">
                <a16:creationId xmlns:a16="http://schemas.microsoft.com/office/drawing/2014/main" id="{24D5E72A-CF6B-40E8-BEDC-448EA85156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9F9479-D4D7-42DD-8711-02E493D0806E}"/>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80292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8BEB-7CC8-4644-83DC-E78218AF02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ACE74-9134-43C3-A114-43FD0780B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08868-36F3-4FED-9BA0-F84C51486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AB83CC-7C78-4D83-A07B-C8C64B189477}"/>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6" name="Footer Placeholder 5">
            <a:extLst>
              <a:ext uri="{FF2B5EF4-FFF2-40B4-BE49-F238E27FC236}">
                <a16:creationId xmlns:a16="http://schemas.microsoft.com/office/drawing/2014/main" id="{982364AD-F975-4193-B2A4-75E9E0986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7E26E-602E-41F0-AEE9-FA163A5B1906}"/>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1899517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6397-46A5-47C6-8C4C-50131B8610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199B2-BB18-43AB-9F57-48B1B94C6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458CE4-1F6B-4192-9C60-661AEE137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74C573-6A63-48A5-B068-F9F14653DEAC}"/>
              </a:ext>
            </a:extLst>
          </p:cNvPr>
          <p:cNvSpPr>
            <a:spLocks noGrp="1"/>
          </p:cNvSpPr>
          <p:nvPr>
            <p:ph type="dt" sz="half" idx="10"/>
          </p:nvPr>
        </p:nvSpPr>
        <p:spPr/>
        <p:txBody>
          <a:bodyPr/>
          <a:lstStyle/>
          <a:p>
            <a:fld id="{ECBCB00B-140B-4A7A-A2E1-BC5E177BE67E}" type="datetimeFigureOut">
              <a:rPr lang="en-US" smtClean="0"/>
              <a:t>5/22/2022</a:t>
            </a:fld>
            <a:endParaRPr lang="en-US"/>
          </a:p>
        </p:txBody>
      </p:sp>
      <p:sp>
        <p:nvSpPr>
          <p:cNvPr id="6" name="Footer Placeholder 5">
            <a:extLst>
              <a:ext uri="{FF2B5EF4-FFF2-40B4-BE49-F238E27FC236}">
                <a16:creationId xmlns:a16="http://schemas.microsoft.com/office/drawing/2014/main" id="{7F59D1CA-A157-4117-808C-2041E5209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3DD5A-D07F-41ED-BDB0-43A07BB7E7DD}"/>
              </a:ext>
            </a:extLst>
          </p:cNvPr>
          <p:cNvSpPr>
            <a:spLocks noGrp="1"/>
          </p:cNvSpPr>
          <p:nvPr>
            <p:ph type="sldNum" sz="quarter" idx="12"/>
          </p:nvPr>
        </p:nvSpPr>
        <p:spPr/>
        <p:txBody>
          <a:bodyPr/>
          <a:lstStyle/>
          <a:p>
            <a:fld id="{C0119945-662B-49F2-9832-3255D031A585}" type="slidenum">
              <a:rPr lang="en-US" smtClean="0"/>
              <a:t>‹#›</a:t>
            </a:fld>
            <a:endParaRPr lang="en-US"/>
          </a:p>
        </p:txBody>
      </p:sp>
    </p:spTree>
    <p:extLst>
      <p:ext uri="{BB962C8B-B14F-4D97-AF65-F5344CB8AC3E}">
        <p14:creationId xmlns:p14="http://schemas.microsoft.com/office/powerpoint/2010/main" val="553558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8DA90-ED7E-4A0D-84D8-C87F8EAE9D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721535-706F-4BD3-A3E9-F9CA2C6D9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AD4A8-6A85-46AA-8978-5BCA84BF5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BCB00B-140B-4A7A-A2E1-BC5E177BE67E}" type="datetimeFigureOut">
              <a:rPr lang="en-US" smtClean="0"/>
              <a:t>5/22/2022</a:t>
            </a:fld>
            <a:endParaRPr lang="en-US"/>
          </a:p>
        </p:txBody>
      </p:sp>
      <p:sp>
        <p:nvSpPr>
          <p:cNvPr id="5" name="Footer Placeholder 4">
            <a:extLst>
              <a:ext uri="{FF2B5EF4-FFF2-40B4-BE49-F238E27FC236}">
                <a16:creationId xmlns:a16="http://schemas.microsoft.com/office/drawing/2014/main" id="{115611BB-8FDE-4880-B64B-F347FB7352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B9741A-4A4F-4E31-812A-BF767EA1B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19945-662B-49F2-9832-3255D031A585}" type="slidenum">
              <a:rPr lang="en-US" smtClean="0"/>
              <a:t>‹#›</a:t>
            </a:fld>
            <a:endParaRPr lang="en-US"/>
          </a:p>
        </p:txBody>
      </p:sp>
    </p:spTree>
    <p:extLst>
      <p:ext uri="{BB962C8B-B14F-4D97-AF65-F5344CB8AC3E}">
        <p14:creationId xmlns:p14="http://schemas.microsoft.com/office/powerpoint/2010/main" val="409430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BC5B-92CB-4482-86E8-9B5A4486217D}"/>
              </a:ext>
            </a:extLst>
          </p:cNvPr>
          <p:cNvSpPr>
            <a:spLocks noGrp="1"/>
          </p:cNvSpPr>
          <p:nvPr>
            <p:ph type="title"/>
          </p:nvPr>
        </p:nvSpPr>
        <p:spPr>
          <a:xfrm>
            <a:off x="838200" y="365126"/>
            <a:ext cx="10515600" cy="5813252"/>
          </a:xfrm>
        </p:spPr>
        <p:txBody>
          <a:bodyPr>
            <a:normAutofit/>
          </a:bodyPr>
          <a:lstStyle/>
          <a:p>
            <a:pPr algn="ctr"/>
            <a:r>
              <a:rPr lang="en-US" b="1" dirty="0">
                <a:latin typeface="Times New Roman" panose="02020603050405020304" pitchFamily="18" charset="0"/>
                <a:cs typeface="Times New Roman" panose="02020603050405020304" pitchFamily="18" charset="0"/>
              </a:rPr>
              <a:t>Major Project Presentation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The Frozen Store</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816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2A30-C844-4F8F-939A-D31E42DDE10B}"/>
              </a:ext>
            </a:extLst>
          </p:cNvPr>
          <p:cNvSpPr>
            <a:spLocks noGrp="1"/>
          </p:cNvSpPr>
          <p:nvPr>
            <p:ph type="title"/>
          </p:nvPr>
        </p:nvSpPr>
        <p:spPr>
          <a:xfrm>
            <a:off x="838200" y="365126"/>
            <a:ext cx="10515600" cy="315912"/>
          </a:xfrm>
        </p:spPr>
        <p:txBody>
          <a:bodyPr>
            <a:normAutofit fontScale="90000"/>
          </a:bodyPr>
          <a:lstStyle/>
          <a:p>
            <a:r>
              <a:rPr lang="en-US" b="1" dirty="0">
                <a:latin typeface="Times New Roman" panose="02020603050405020304" pitchFamily="18" charset="0"/>
                <a:cs typeface="Times New Roman" panose="02020603050405020304" pitchFamily="18" charset="0"/>
              </a:rPr>
              <a:t>Name and Domain of our Project</a:t>
            </a:r>
          </a:p>
        </p:txBody>
      </p:sp>
      <p:sp>
        <p:nvSpPr>
          <p:cNvPr id="3" name="Content Placeholder 2">
            <a:extLst>
              <a:ext uri="{FF2B5EF4-FFF2-40B4-BE49-F238E27FC236}">
                <a16:creationId xmlns:a16="http://schemas.microsoft.com/office/drawing/2014/main" id="{8361BCD1-2CD6-473C-BB9D-BDC1EBB85B35}"/>
              </a:ext>
            </a:extLst>
          </p:cNvPr>
          <p:cNvSpPr>
            <a:spLocks noGrp="1"/>
          </p:cNvSpPr>
          <p:nvPr>
            <p:ph idx="1"/>
          </p:nvPr>
        </p:nvSpPr>
        <p:spPr>
          <a:xfrm>
            <a:off x="838200" y="1173891"/>
            <a:ext cx="10515600" cy="5213136"/>
          </a:xfrm>
        </p:spPr>
        <p:txBody>
          <a:bodyPr/>
          <a:lstStyle/>
          <a:p>
            <a:r>
              <a:rPr lang="en-US" dirty="0">
                <a:latin typeface="Times New Roman" panose="02020603050405020304" pitchFamily="18" charset="0"/>
                <a:cs typeface="Times New Roman" panose="02020603050405020304" pitchFamily="18" charset="0"/>
              </a:rPr>
              <a:t>Name of our Project is The Frozen Store. The Domain of our project is mainly in Online Food delivery service.  </a:t>
            </a:r>
          </a:p>
          <a:p>
            <a:r>
              <a:rPr lang="en-US" dirty="0">
                <a:latin typeface="Times New Roman" panose="02020603050405020304" pitchFamily="18" charset="0"/>
                <a:cs typeface="Times New Roman" panose="02020603050405020304" pitchFamily="18" charset="0"/>
              </a:rPr>
              <a:t>Our project targets the online foodies who wish to order the food whenever they want with our 100% safe and healthy food cooking procedures. </a:t>
            </a:r>
          </a:p>
          <a:p>
            <a:r>
              <a:rPr lang="en-US" dirty="0">
                <a:latin typeface="Times New Roman" panose="02020603050405020304" pitchFamily="18" charset="0"/>
                <a:cs typeface="Times New Roman" panose="02020603050405020304" pitchFamily="18" charset="0"/>
              </a:rPr>
              <a:t>This is the logo of our Project : </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521" y="4048288"/>
            <a:ext cx="7862355" cy="1958642"/>
          </a:xfrm>
          <a:prstGeom prst="rect">
            <a:avLst/>
          </a:prstGeom>
        </p:spPr>
      </p:pic>
    </p:spTree>
    <p:extLst>
      <p:ext uri="{BB962C8B-B14F-4D97-AF65-F5344CB8AC3E}">
        <p14:creationId xmlns:p14="http://schemas.microsoft.com/office/powerpoint/2010/main" val="44299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A760-C9BB-417C-9F49-194E114F1972}"/>
              </a:ext>
            </a:extLst>
          </p:cNvPr>
          <p:cNvSpPr>
            <a:spLocks noGrp="1"/>
          </p:cNvSpPr>
          <p:nvPr>
            <p:ph type="title"/>
          </p:nvPr>
        </p:nvSpPr>
        <p:spPr>
          <a:xfrm>
            <a:off x="838200" y="365125"/>
            <a:ext cx="10515600" cy="870551"/>
          </a:xfrm>
        </p:spPr>
        <p:txBody>
          <a:bodyPr>
            <a:normAutofit/>
          </a:bodyPr>
          <a:lstStyle/>
          <a:p>
            <a:r>
              <a:rPr lang="en-US" sz="4000" b="1" dirty="0">
                <a:latin typeface="Times New Roman" panose="02020603050405020304" pitchFamily="18" charset="0"/>
                <a:cs typeface="Times New Roman" panose="02020603050405020304" pitchFamily="18" charset="0"/>
              </a:rPr>
              <a:t>Purpose of our Project</a:t>
            </a:r>
          </a:p>
        </p:txBody>
      </p:sp>
      <p:sp>
        <p:nvSpPr>
          <p:cNvPr id="3" name="Content Placeholder 2">
            <a:extLst>
              <a:ext uri="{FF2B5EF4-FFF2-40B4-BE49-F238E27FC236}">
                <a16:creationId xmlns:a16="http://schemas.microsoft.com/office/drawing/2014/main" id="{38524E7B-CD9A-4F29-88EB-0D0689035A72}"/>
              </a:ext>
            </a:extLst>
          </p:cNvPr>
          <p:cNvSpPr>
            <a:spLocks noGrp="1"/>
          </p:cNvSpPr>
          <p:nvPr>
            <p:ph idx="1"/>
          </p:nvPr>
        </p:nvSpPr>
        <p:spPr>
          <a:xfrm>
            <a:off x="838200" y="1664988"/>
            <a:ext cx="10515600" cy="4686385"/>
          </a:xfrm>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Our proposed system is an online food ordering system that enables ease for the customers. </a:t>
            </a:r>
          </a:p>
          <a:p>
            <a:r>
              <a:rPr lang="en-US" dirty="0">
                <a:latin typeface="Times New Roman" panose="02020603050405020304" pitchFamily="18" charset="0"/>
                <a:cs typeface="Times New Roman" panose="02020603050405020304" pitchFamily="18" charset="0"/>
              </a:rPr>
              <a:t>It overcomes the disadvantages of the traditional queueing system. </a:t>
            </a:r>
          </a:p>
          <a:p>
            <a:r>
              <a:rPr lang="en-US" dirty="0">
                <a:latin typeface="Times New Roman" panose="02020603050405020304" pitchFamily="18" charset="0"/>
                <a:cs typeface="Times New Roman" panose="02020603050405020304" pitchFamily="18" charset="0"/>
              </a:rPr>
              <a:t>Our proposed system is a medium to order online food hassle free from restaurants as well as mess service. This system improves the method of taking the order from customer. </a:t>
            </a:r>
          </a:p>
          <a:p>
            <a:r>
              <a:rPr lang="en-US" dirty="0">
                <a:latin typeface="Times New Roman" panose="02020603050405020304" pitchFamily="18" charset="0"/>
                <a:cs typeface="Times New Roman" panose="02020603050405020304" pitchFamily="18" charset="0"/>
              </a:rPr>
              <a:t>The online food ordering system sets up a food menu online and customers can easily place the order as per their wish. Also with a food menu, customers can easily track the orders. </a:t>
            </a:r>
          </a:p>
          <a:p>
            <a:r>
              <a:rPr lang="en-US" dirty="0">
                <a:latin typeface="Times New Roman" panose="02020603050405020304" pitchFamily="18" charset="0"/>
                <a:cs typeface="Times New Roman" panose="02020603050405020304" pitchFamily="18" charset="0"/>
              </a:rPr>
              <a:t>This system also provides a feedback system in which user can rate the food items. Also, the proposed system can recommend hotels, food, based on the ratings given by the user, the hotel staff will be informed for the improvements along with the quality. </a:t>
            </a:r>
          </a:p>
          <a:p>
            <a:r>
              <a:rPr lang="en-US" dirty="0">
                <a:latin typeface="Times New Roman" panose="02020603050405020304" pitchFamily="18" charset="0"/>
                <a:cs typeface="Times New Roman" panose="02020603050405020304" pitchFamily="18" charset="0"/>
              </a:rPr>
              <a:t>The payment can be made online or pay-on-delivery system. For more secured ordering separate accounts are maintained for each user by providing them an ID and a password</a:t>
            </a:r>
            <a:r>
              <a:rPr lang="en-US" dirty="0"/>
              <a:t>.</a:t>
            </a:r>
          </a:p>
        </p:txBody>
      </p:sp>
    </p:spTree>
    <p:extLst>
      <p:ext uri="{BB962C8B-B14F-4D97-AF65-F5344CB8AC3E}">
        <p14:creationId xmlns:p14="http://schemas.microsoft.com/office/powerpoint/2010/main" val="231192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B589-6063-497A-8896-B90704E8D3EF}"/>
              </a:ext>
            </a:extLst>
          </p:cNvPr>
          <p:cNvSpPr>
            <a:spLocks noGrp="1"/>
          </p:cNvSpPr>
          <p:nvPr>
            <p:ph type="title"/>
          </p:nvPr>
        </p:nvSpPr>
        <p:spPr>
          <a:xfrm>
            <a:off x="838200" y="365126"/>
            <a:ext cx="10515600" cy="895264"/>
          </a:xfrm>
        </p:spPr>
        <p:txBody>
          <a:bodyPr>
            <a:normAutofit/>
          </a:bodyPr>
          <a:lstStyle/>
          <a:p>
            <a:r>
              <a:rPr lang="en-US" sz="4000" b="1" dirty="0">
                <a:latin typeface="Times New Roman" panose="02020603050405020304" pitchFamily="18" charset="0"/>
                <a:cs typeface="Times New Roman" panose="02020603050405020304" pitchFamily="18" charset="0"/>
              </a:rPr>
              <a:t>Tools and Technologies used in Project</a:t>
            </a:r>
          </a:p>
        </p:txBody>
      </p:sp>
      <p:graphicFrame>
        <p:nvGraphicFramePr>
          <p:cNvPr id="10" name="Content Placeholder 9">
            <a:extLst>
              <a:ext uri="{FF2B5EF4-FFF2-40B4-BE49-F238E27FC236}">
                <a16:creationId xmlns:a16="http://schemas.microsoft.com/office/drawing/2014/main" id="{5FC181B3-9B49-4FC8-981C-CED0F95D5E76}"/>
              </a:ext>
            </a:extLst>
          </p:cNvPr>
          <p:cNvGraphicFramePr>
            <a:graphicFrameLocks noGrp="1"/>
          </p:cNvGraphicFramePr>
          <p:nvPr>
            <p:ph idx="1"/>
            <p:extLst>
              <p:ext uri="{D42A27DB-BD31-4B8C-83A1-F6EECF244321}">
                <p14:modId xmlns:p14="http://schemas.microsoft.com/office/powerpoint/2010/main" val="853837736"/>
              </p:ext>
            </p:extLst>
          </p:nvPr>
        </p:nvGraphicFramePr>
        <p:xfrm>
          <a:off x="838200" y="1825625"/>
          <a:ext cx="10515600" cy="4303464"/>
        </p:xfrm>
        <a:graphic>
          <a:graphicData uri="http://schemas.openxmlformats.org/drawingml/2006/table">
            <a:tbl>
              <a:tblPr firstRow="1" bandRow="1">
                <a:tableStyleId>{F5AB1C69-6EDB-4FF4-983F-18BD219EF322}</a:tableStyleId>
              </a:tblPr>
              <a:tblGrid>
                <a:gridCol w="2807043">
                  <a:extLst>
                    <a:ext uri="{9D8B030D-6E8A-4147-A177-3AD203B41FA5}">
                      <a16:colId xmlns:a16="http://schemas.microsoft.com/office/drawing/2014/main" val="1587632140"/>
                    </a:ext>
                  </a:extLst>
                </a:gridCol>
                <a:gridCol w="7708557">
                  <a:extLst>
                    <a:ext uri="{9D8B030D-6E8A-4147-A177-3AD203B41FA5}">
                      <a16:colId xmlns:a16="http://schemas.microsoft.com/office/drawing/2014/main" val="675938090"/>
                    </a:ext>
                  </a:extLst>
                </a:gridCol>
              </a:tblGrid>
              <a:tr h="732224">
                <a:tc>
                  <a:txBody>
                    <a:bodyPr/>
                    <a:lstStyle/>
                    <a:p>
                      <a:pPr algn="ctr"/>
                      <a:r>
                        <a:rPr lang="en-US" dirty="0"/>
                        <a:t>Tools and Technologies used</a:t>
                      </a:r>
                    </a:p>
                  </a:txBody>
                  <a:tcPr/>
                </a:tc>
                <a:tc>
                  <a:txBody>
                    <a:bodyPr/>
                    <a:lstStyle/>
                    <a:p>
                      <a:pPr algn="ctr"/>
                      <a:r>
                        <a:rPr lang="en-US" dirty="0"/>
                        <a:t>Description</a:t>
                      </a:r>
                    </a:p>
                  </a:txBody>
                  <a:tcPr/>
                </a:tc>
                <a:extLst>
                  <a:ext uri="{0D108BD9-81ED-4DB2-BD59-A6C34878D82A}">
                    <a16:rowId xmlns:a16="http://schemas.microsoft.com/office/drawing/2014/main" val="3928390053"/>
                  </a:ext>
                </a:extLst>
              </a:tr>
              <a:tr h="370840">
                <a:tc>
                  <a:txBody>
                    <a:bodyPr/>
                    <a:lstStyle/>
                    <a:p>
                      <a:r>
                        <a:rPr lang="en-US" dirty="0">
                          <a:latin typeface="Times New Roman" panose="02020603050405020304" pitchFamily="18" charset="0"/>
                          <a:cs typeface="Times New Roman" panose="02020603050405020304" pitchFamily="18" charset="0"/>
                        </a:rPr>
                        <a:t>1. Visual Studio Code</a:t>
                      </a:r>
                    </a:p>
                  </a:txBody>
                  <a:tcPr/>
                </a:tc>
                <a:tc>
                  <a:txBody>
                    <a:bodyPr/>
                    <a:lstStyle/>
                    <a:p>
                      <a:r>
                        <a:rPr lang="en-US" dirty="0">
                          <a:latin typeface="Times New Roman" panose="02020603050405020304" pitchFamily="18" charset="0"/>
                          <a:cs typeface="Times New Roman" panose="02020603050405020304" pitchFamily="18" charset="0"/>
                        </a:rPr>
                        <a:t>The IDE used for development of the Project. One the most famous IDE used by most of the developers</a:t>
                      </a:r>
                    </a:p>
                  </a:txBody>
                  <a:tcPr/>
                </a:tc>
                <a:extLst>
                  <a:ext uri="{0D108BD9-81ED-4DB2-BD59-A6C34878D82A}">
                    <a16:rowId xmlns:a16="http://schemas.microsoft.com/office/drawing/2014/main" val="430778732"/>
                  </a:ext>
                </a:extLst>
              </a:tr>
              <a:tr h="370840">
                <a:tc>
                  <a:txBody>
                    <a:bodyPr/>
                    <a:lstStyle/>
                    <a:p>
                      <a:r>
                        <a:rPr lang="en-US" dirty="0">
                          <a:latin typeface="Times New Roman" panose="02020603050405020304" pitchFamily="18" charset="0"/>
                          <a:cs typeface="Times New Roman" panose="02020603050405020304" pitchFamily="18" charset="0"/>
                        </a:rPr>
                        <a:t>2. HTML</a:t>
                      </a:r>
                    </a:p>
                  </a:txBody>
                  <a:tcPr/>
                </a:tc>
                <a:tc>
                  <a:txBody>
                    <a:bodyPr/>
                    <a:lstStyle/>
                    <a:p>
                      <a:r>
                        <a:rPr lang="en-US" dirty="0">
                          <a:latin typeface="Times New Roman" panose="02020603050405020304" pitchFamily="18" charset="0"/>
                          <a:cs typeface="Times New Roman" panose="02020603050405020304" pitchFamily="18" charset="0"/>
                        </a:rPr>
                        <a:t>Hyper Text Markup Language. The common front end language to develop web pages and operations with web pages.</a:t>
                      </a:r>
                    </a:p>
                  </a:txBody>
                  <a:tcPr/>
                </a:tc>
                <a:extLst>
                  <a:ext uri="{0D108BD9-81ED-4DB2-BD59-A6C34878D82A}">
                    <a16:rowId xmlns:a16="http://schemas.microsoft.com/office/drawing/2014/main" val="1797010224"/>
                  </a:ext>
                </a:extLst>
              </a:tr>
              <a:tr h="370840">
                <a:tc>
                  <a:txBody>
                    <a:bodyPr/>
                    <a:lstStyle/>
                    <a:p>
                      <a:r>
                        <a:rPr lang="en-US" dirty="0">
                          <a:latin typeface="Times New Roman" panose="02020603050405020304" pitchFamily="18" charset="0"/>
                          <a:cs typeface="Times New Roman" panose="02020603050405020304" pitchFamily="18" charset="0"/>
                        </a:rPr>
                        <a:t>3. CSS</a:t>
                      </a:r>
                    </a:p>
                  </a:txBody>
                  <a:tcPr/>
                </a:tc>
                <a:tc>
                  <a:txBody>
                    <a:bodyPr/>
                    <a:lstStyle/>
                    <a:p>
                      <a:r>
                        <a:rPr lang="en-US" dirty="0">
                          <a:latin typeface="Times New Roman" panose="02020603050405020304" pitchFamily="18" charset="0"/>
                          <a:cs typeface="Times New Roman" panose="02020603050405020304" pitchFamily="18" charset="0"/>
                        </a:rPr>
                        <a:t>Cascading Style Sheet. All the designing and aesthetics work is done using this language.</a:t>
                      </a:r>
                    </a:p>
                  </a:txBody>
                  <a:tcPr/>
                </a:tc>
                <a:extLst>
                  <a:ext uri="{0D108BD9-81ED-4DB2-BD59-A6C34878D82A}">
                    <a16:rowId xmlns:a16="http://schemas.microsoft.com/office/drawing/2014/main" val="1636718029"/>
                  </a:ext>
                </a:extLst>
              </a:tr>
              <a:tr h="370840">
                <a:tc>
                  <a:txBody>
                    <a:bodyPr/>
                    <a:lstStyle/>
                    <a:p>
                      <a:r>
                        <a:rPr lang="en-US" dirty="0">
                          <a:latin typeface="Times New Roman" panose="02020603050405020304" pitchFamily="18" charset="0"/>
                          <a:cs typeface="Times New Roman" panose="02020603050405020304" pitchFamily="18" charset="0"/>
                        </a:rPr>
                        <a:t>4. PHP</a:t>
                      </a:r>
                    </a:p>
                  </a:txBody>
                  <a:tcPr/>
                </a:tc>
                <a:tc>
                  <a:txBody>
                    <a:bodyPr/>
                    <a:lstStyle/>
                    <a:p>
                      <a:r>
                        <a:rPr lang="en-US" dirty="0">
                          <a:latin typeface="Times New Roman" panose="02020603050405020304" pitchFamily="18" charset="0"/>
                          <a:cs typeface="Times New Roman" panose="02020603050405020304" pitchFamily="18" charset="0"/>
                        </a:rPr>
                        <a:t>Hyper text preprocessor. It does all the serve side scripting work. </a:t>
                      </a:r>
                    </a:p>
                  </a:txBody>
                  <a:tcPr/>
                </a:tc>
                <a:extLst>
                  <a:ext uri="{0D108BD9-81ED-4DB2-BD59-A6C34878D82A}">
                    <a16:rowId xmlns:a16="http://schemas.microsoft.com/office/drawing/2014/main" val="3251731141"/>
                  </a:ext>
                </a:extLst>
              </a:tr>
              <a:tr h="370840">
                <a:tc>
                  <a:txBody>
                    <a:bodyPr/>
                    <a:lstStyle/>
                    <a:p>
                      <a:r>
                        <a:rPr lang="en-US" dirty="0">
                          <a:latin typeface="Times New Roman" panose="02020603050405020304" pitchFamily="18" charset="0"/>
                          <a:cs typeface="Times New Roman" panose="02020603050405020304" pitchFamily="18" charset="0"/>
                        </a:rPr>
                        <a:t>5. JavaScript</a:t>
                      </a:r>
                    </a:p>
                  </a:txBody>
                  <a:tcPr/>
                </a:tc>
                <a:tc>
                  <a:txBody>
                    <a:bodyPr/>
                    <a:lstStyle/>
                    <a:p>
                      <a:r>
                        <a:rPr lang="en-US" dirty="0">
                          <a:latin typeface="Times New Roman" panose="02020603050405020304" pitchFamily="18" charset="0"/>
                          <a:cs typeface="Times New Roman" panose="02020603050405020304" pitchFamily="18" charset="0"/>
                        </a:rPr>
                        <a:t>JavaScript. Another language to provide additional functionalities like Voice assistant, chat box etc.</a:t>
                      </a:r>
                    </a:p>
                  </a:txBody>
                  <a:tcPr/>
                </a:tc>
                <a:extLst>
                  <a:ext uri="{0D108BD9-81ED-4DB2-BD59-A6C34878D82A}">
                    <a16:rowId xmlns:a16="http://schemas.microsoft.com/office/drawing/2014/main" val="4070512040"/>
                  </a:ext>
                </a:extLst>
              </a:tr>
              <a:tr h="370840">
                <a:tc>
                  <a:txBody>
                    <a:bodyPr/>
                    <a:lstStyle/>
                    <a:p>
                      <a:r>
                        <a:rPr lang="en-US" dirty="0">
                          <a:latin typeface="Times New Roman" panose="02020603050405020304" pitchFamily="18" charset="0"/>
                          <a:cs typeface="Times New Roman" panose="02020603050405020304" pitchFamily="18" charset="0"/>
                        </a:rPr>
                        <a:t>6. MySQL</a:t>
                      </a:r>
                    </a:p>
                  </a:txBody>
                  <a:tcPr/>
                </a:tc>
                <a:tc>
                  <a:txBody>
                    <a:bodyPr/>
                    <a:lstStyle/>
                    <a:p>
                      <a:r>
                        <a:rPr lang="en-US" dirty="0">
                          <a:latin typeface="Times New Roman" panose="02020603050405020304" pitchFamily="18" charset="0"/>
                          <a:cs typeface="Times New Roman" panose="02020603050405020304" pitchFamily="18" charset="0"/>
                        </a:rPr>
                        <a:t>MySQL. One of the most famous database used for storage and retrieval or data to make our project dynamic. </a:t>
                      </a:r>
                    </a:p>
                  </a:txBody>
                  <a:tcPr/>
                </a:tc>
                <a:extLst>
                  <a:ext uri="{0D108BD9-81ED-4DB2-BD59-A6C34878D82A}">
                    <a16:rowId xmlns:a16="http://schemas.microsoft.com/office/drawing/2014/main" val="84015238"/>
                  </a:ext>
                </a:extLst>
              </a:tr>
            </a:tbl>
          </a:graphicData>
        </a:graphic>
      </p:graphicFrame>
    </p:spTree>
    <p:extLst>
      <p:ext uri="{BB962C8B-B14F-4D97-AF65-F5344CB8AC3E}">
        <p14:creationId xmlns:p14="http://schemas.microsoft.com/office/powerpoint/2010/main" val="21325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6402-CF1D-4E1D-A651-2680C5268779}"/>
              </a:ext>
            </a:extLst>
          </p:cNvPr>
          <p:cNvSpPr>
            <a:spLocks noGrp="1"/>
          </p:cNvSpPr>
          <p:nvPr>
            <p:ph type="title"/>
          </p:nvPr>
        </p:nvSpPr>
        <p:spPr>
          <a:xfrm>
            <a:off x="838200" y="365125"/>
            <a:ext cx="10515600" cy="907621"/>
          </a:xfrm>
        </p:spPr>
        <p:txBody>
          <a:bodyPr>
            <a:normAutofit/>
          </a:bodyPr>
          <a:lstStyle/>
          <a:p>
            <a:r>
              <a:rPr lang="en-US" sz="4000" b="1" dirty="0">
                <a:latin typeface="Times New Roman" panose="02020603050405020304" pitchFamily="18" charset="0"/>
                <a:cs typeface="Times New Roman" panose="02020603050405020304" pitchFamily="18" charset="0"/>
              </a:rPr>
              <a:t>Process behind The Frozen Store</a:t>
            </a:r>
          </a:p>
        </p:txBody>
      </p:sp>
      <p:sp>
        <p:nvSpPr>
          <p:cNvPr id="3" name="Content Placeholder 2">
            <a:extLst>
              <a:ext uri="{FF2B5EF4-FFF2-40B4-BE49-F238E27FC236}">
                <a16:creationId xmlns:a16="http://schemas.microsoft.com/office/drawing/2014/main" id="{45CB08EF-3683-4279-9D4D-E35127C06DD0}"/>
              </a:ext>
            </a:extLst>
          </p:cNvPr>
          <p:cNvSpPr>
            <a:spLocks noGrp="1"/>
          </p:cNvSpPr>
          <p:nvPr>
            <p:ph idx="1"/>
          </p:nvPr>
        </p:nvSpPr>
        <p:spPr>
          <a:xfrm>
            <a:off x="838200" y="1454923"/>
            <a:ext cx="10515600" cy="5037952"/>
          </a:xfrm>
        </p:spPr>
        <p:txBody>
          <a:bodyPr/>
          <a:lstStyle/>
          <a:p>
            <a:r>
              <a:rPr lang="en-US" sz="2400" dirty="0">
                <a:latin typeface="Times New Roman" panose="02020603050405020304" pitchFamily="18" charset="0"/>
                <a:cs typeface="Times New Roman" panose="02020603050405020304" pitchFamily="18" charset="0"/>
              </a:rPr>
              <a:t>To begin with our project, we firstly gathered all the information which we’ll need in order to develop this project. This includes tutorial videos, animation references etc.</a:t>
            </a:r>
          </a:p>
          <a:p>
            <a:r>
              <a:rPr lang="en-US" sz="2400" dirty="0">
                <a:latin typeface="Times New Roman" panose="02020603050405020304" pitchFamily="18" charset="0"/>
                <a:cs typeface="Times New Roman" panose="02020603050405020304" pitchFamily="18" charset="0"/>
              </a:rPr>
              <a:t>After having all the information and the references, we started to write block of codes with proper webpage names, comments, creating a CSS file for each respective HTML file. For example, homepage.html – homepage.css</a:t>
            </a:r>
          </a:p>
          <a:p>
            <a:r>
              <a:rPr lang="en-US" sz="2400" dirty="0">
                <a:latin typeface="Times New Roman" panose="02020603050405020304" pitchFamily="18" charset="0"/>
                <a:cs typeface="Times New Roman" panose="02020603050405020304" pitchFamily="18" charset="0"/>
              </a:rPr>
              <a:t>Once we completed the coding work for each webpage we linked then together and their respective required files (CSS, JS, PHP).</a:t>
            </a:r>
          </a:p>
          <a:p>
            <a:r>
              <a:rPr lang="en-US" sz="2400" dirty="0">
                <a:latin typeface="Times New Roman" panose="02020603050405020304" pitchFamily="18" charset="0"/>
                <a:cs typeface="Times New Roman" panose="02020603050405020304" pitchFamily="18" charset="0"/>
              </a:rPr>
              <a:t>At last after linking and integration of every element of the project, we begin the Testing phase where we tested the usability of every webpage and make sure that it is working as intended and solved any bugs or error if encountered any. </a:t>
            </a:r>
          </a:p>
          <a:p>
            <a:r>
              <a:rPr lang="en-US" sz="2400" dirty="0">
                <a:latin typeface="Times New Roman" panose="02020603050405020304" pitchFamily="18" charset="0"/>
                <a:cs typeface="Times New Roman" panose="02020603050405020304" pitchFamily="18" charset="0"/>
              </a:rPr>
              <a:t>After completion of all above steps, our Project is ready for the end user to use.</a:t>
            </a:r>
          </a:p>
          <a:p>
            <a:endParaRPr lang="en-US" dirty="0"/>
          </a:p>
        </p:txBody>
      </p:sp>
    </p:spTree>
    <p:extLst>
      <p:ext uri="{BB962C8B-B14F-4D97-AF65-F5344CB8AC3E}">
        <p14:creationId xmlns:p14="http://schemas.microsoft.com/office/powerpoint/2010/main" val="25841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C92E2-B651-4374-B49D-7C4B7573F190}"/>
              </a:ext>
            </a:extLst>
          </p:cNvPr>
          <p:cNvSpPr>
            <a:spLocks noGrp="1"/>
          </p:cNvSpPr>
          <p:nvPr>
            <p:ph type="title"/>
          </p:nvPr>
        </p:nvSpPr>
        <p:spPr>
          <a:xfrm>
            <a:off x="838200" y="365125"/>
            <a:ext cx="10515600" cy="981761"/>
          </a:xfrm>
        </p:spPr>
        <p:txBody>
          <a:bodyPr>
            <a:normAutofit/>
          </a:bodyPr>
          <a:lstStyle/>
          <a:p>
            <a:r>
              <a:rPr lang="en-US" sz="4000" b="1" dirty="0">
                <a:latin typeface="Times New Roman" panose="02020603050405020304" pitchFamily="18" charset="0"/>
                <a:cs typeface="Times New Roman" panose="02020603050405020304" pitchFamily="18" charset="0"/>
              </a:rPr>
              <a:t>Project Details</a:t>
            </a:r>
          </a:p>
        </p:txBody>
      </p:sp>
      <p:sp>
        <p:nvSpPr>
          <p:cNvPr id="3" name="Content Placeholder 2">
            <a:extLst>
              <a:ext uri="{FF2B5EF4-FFF2-40B4-BE49-F238E27FC236}">
                <a16:creationId xmlns:a16="http://schemas.microsoft.com/office/drawing/2014/main" id="{C41922AF-FAB8-4E09-9315-A12C6E27E620}"/>
              </a:ext>
            </a:extLst>
          </p:cNvPr>
          <p:cNvSpPr>
            <a:spLocks noGrp="1"/>
          </p:cNvSpPr>
          <p:nvPr>
            <p:ph idx="1"/>
          </p:nvPr>
        </p:nvSpPr>
        <p:spPr>
          <a:xfrm>
            <a:off x="838200" y="1532238"/>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Our project consists of 15 webpages, </a:t>
            </a:r>
            <a:r>
              <a:rPr lang="en-US" sz="2400" dirty="0" smtClean="0">
                <a:latin typeface="Times New Roman" panose="02020603050405020304" pitchFamily="18" charset="0"/>
                <a:cs typeface="Times New Roman" panose="02020603050405020304" pitchFamily="18" charset="0"/>
              </a:rPr>
              <a:t>26</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number of files which include HTML, CSS, JS, PHP and 3491 Line of Codes. The total size of our project is </a:t>
            </a:r>
            <a:r>
              <a:rPr lang="en-US" sz="2400" dirty="0" smtClean="0">
                <a:latin typeface="Times New Roman" panose="02020603050405020304" pitchFamily="18" charset="0"/>
                <a:cs typeface="Times New Roman" panose="02020603050405020304" pitchFamily="18" charset="0"/>
              </a:rPr>
              <a:t>12.6</a:t>
            </a:r>
            <a:r>
              <a:rPr lang="en-US" sz="2400" dirty="0" smtClean="0">
                <a:latin typeface="Times New Roman" panose="02020603050405020304" pitchFamily="18" charset="0"/>
                <a:cs typeface="Times New Roman" panose="02020603050405020304" pitchFamily="18" charset="0"/>
              </a:rPr>
              <a:t> MB.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developed this project on Visual Studio Code because that IDE has advanced functionality which we found was useful for the efficient development of our project. </a:t>
            </a:r>
          </a:p>
          <a:p>
            <a:r>
              <a:rPr lang="en-US" sz="2400" dirty="0">
                <a:latin typeface="Times New Roman" panose="02020603050405020304" pitchFamily="18" charset="0"/>
                <a:cs typeface="Times New Roman" panose="02020603050405020304" pitchFamily="18" charset="0"/>
              </a:rPr>
              <a:t>To make this project easier for other developers to read, we used comments wherever possible to explain what a specific piece of code does. Then we broke down the 3491 Lines of Codes into different files which helps in debugging as it is easy to know which file of the project needs to be reviewed for debugging. </a:t>
            </a:r>
          </a:p>
        </p:txBody>
      </p:sp>
    </p:spTree>
    <p:extLst>
      <p:ext uri="{BB962C8B-B14F-4D97-AF65-F5344CB8AC3E}">
        <p14:creationId xmlns:p14="http://schemas.microsoft.com/office/powerpoint/2010/main" val="353809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DEA5-4D77-4171-A580-16FAD3A65769}"/>
              </a:ext>
            </a:extLst>
          </p:cNvPr>
          <p:cNvSpPr>
            <a:spLocks noGrp="1"/>
          </p:cNvSpPr>
          <p:nvPr>
            <p:ph type="title"/>
          </p:nvPr>
        </p:nvSpPr>
        <p:spPr>
          <a:xfrm>
            <a:off x="838200" y="365126"/>
            <a:ext cx="10515600" cy="1080616"/>
          </a:xfrm>
        </p:spPr>
        <p:txBody>
          <a:bodyPr>
            <a:normAutofit/>
          </a:bodyPr>
          <a:lstStyle/>
          <a:p>
            <a:r>
              <a:rPr lang="en-US" sz="4000" b="1" dirty="0">
                <a:latin typeface="Times New Roman" panose="02020603050405020304" pitchFamily="18" charset="0"/>
                <a:cs typeface="Times New Roman" panose="02020603050405020304" pitchFamily="18" charset="0"/>
              </a:rPr>
              <a:t>My Role in the Development of this Project</a:t>
            </a:r>
          </a:p>
        </p:txBody>
      </p:sp>
      <p:sp>
        <p:nvSpPr>
          <p:cNvPr id="3" name="Content Placeholder 2">
            <a:extLst>
              <a:ext uri="{FF2B5EF4-FFF2-40B4-BE49-F238E27FC236}">
                <a16:creationId xmlns:a16="http://schemas.microsoft.com/office/drawing/2014/main" id="{0AB00FCE-CBFF-4DD4-A135-3865A938CFAB}"/>
              </a:ext>
            </a:extLst>
          </p:cNvPr>
          <p:cNvSpPr>
            <a:spLocks noGrp="1"/>
          </p:cNvSpPr>
          <p:nvPr>
            <p:ph idx="1"/>
          </p:nvPr>
        </p:nvSpPr>
        <p:spPr>
          <a:xfrm>
            <a:off x="838200" y="1729947"/>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My role in the project was to perform all the programming and coding part which is required to build the project and make sure that the code has minimal errors and looks clean as well as is efficient.</a:t>
            </a:r>
          </a:p>
          <a:p>
            <a:r>
              <a:rPr lang="en-US" sz="2400" dirty="0">
                <a:latin typeface="Times New Roman" panose="02020603050405020304" pitchFamily="18" charset="0"/>
                <a:cs typeface="Times New Roman" panose="02020603050405020304" pitchFamily="18" charset="0"/>
              </a:rPr>
              <a:t>To achieve this, I reviewed some previous projects on GitHub, CodePen and YouTube tutorials. After reviewing it, I understood the proper method and format to write my code efficiently. </a:t>
            </a:r>
          </a:p>
          <a:p>
            <a:r>
              <a:rPr lang="en-US" sz="2400" dirty="0">
                <a:latin typeface="Times New Roman" panose="02020603050405020304" pitchFamily="18" charset="0"/>
                <a:cs typeface="Times New Roman" panose="02020603050405020304" pitchFamily="18" charset="0"/>
              </a:rPr>
              <a:t>Then in the end, me and my project partner together we worked in the Testing of the project. </a:t>
            </a:r>
          </a:p>
        </p:txBody>
      </p:sp>
    </p:spTree>
    <p:extLst>
      <p:ext uri="{BB962C8B-B14F-4D97-AF65-F5344CB8AC3E}">
        <p14:creationId xmlns:p14="http://schemas.microsoft.com/office/powerpoint/2010/main" val="3102886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769</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Major Project Presentation  The Frozen Store </vt:lpstr>
      <vt:lpstr>Name and Domain of our Project</vt:lpstr>
      <vt:lpstr>Purpose of our Project</vt:lpstr>
      <vt:lpstr>Tools and Technologies used in Project</vt:lpstr>
      <vt:lpstr>Process behind The Frozen Store</vt:lpstr>
      <vt:lpstr>Project Details</vt:lpstr>
      <vt:lpstr>My Role in the Development of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The Frozen Store</dc:title>
  <dc:creator>PRP</dc:creator>
  <cp:lastModifiedBy>Tuf</cp:lastModifiedBy>
  <cp:revision>10</cp:revision>
  <dcterms:created xsi:type="dcterms:W3CDTF">2022-05-15T05:14:56Z</dcterms:created>
  <dcterms:modified xsi:type="dcterms:W3CDTF">2022-05-22T05:44:13Z</dcterms:modified>
</cp:coreProperties>
</file>