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97D43-C539-4981-B252-163E565E767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6B73E2D-6227-4F0D-8489-13A6F2810625}">
      <dgm:prSet phldrT="[Text]"/>
      <dgm:spPr>
        <a:noFill/>
        <a:ln w="57150"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Daten-Manipulation</a:t>
          </a:r>
        </a:p>
      </dgm:t>
    </dgm:pt>
    <dgm:pt modelId="{545CC345-C7AD-45B4-AAFE-91FC33C36DAF}" type="parTrans" cxnId="{73881ADF-A20E-4F95-9C6E-A3215D9EA7CA}">
      <dgm:prSet/>
      <dgm:spPr/>
      <dgm:t>
        <a:bodyPr/>
        <a:lstStyle/>
        <a:p>
          <a:endParaRPr lang="de-DE"/>
        </a:p>
      </dgm:t>
    </dgm:pt>
    <dgm:pt modelId="{73A8BBC8-B45F-4AD8-977F-B5D82D6F8967}" type="sibTrans" cxnId="{73881ADF-A20E-4F95-9C6E-A3215D9EA7CA}">
      <dgm:prSet/>
      <dgm:spPr>
        <a:noFill/>
        <a:ln w="57150"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Port</a:t>
          </a:r>
        </a:p>
      </dgm:t>
    </dgm:pt>
    <dgm:pt modelId="{C2786993-A529-442D-A814-EB8FE42E1D21}">
      <dgm:prSet phldrT="[Text]"/>
      <dgm:spPr>
        <a:noFill/>
        <a:ln w="57150"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Mikrokontroller</a:t>
          </a:r>
        </a:p>
      </dgm:t>
    </dgm:pt>
    <dgm:pt modelId="{808E5F19-F6DF-4CFC-853F-F26B1E6936ED}" type="parTrans" cxnId="{54090E96-58C1-42A8-A9E6-040D0C29367B}">
      <dgm:prSet/>
      <dgm:spPr/>
      <dgm:t>
        <a:bodyPr/>
        <a:lstStyle/>
        <a:p>
          <a:endParaRPr lang="de-DE"/>
        </a:p>
      </dgm:t>
    </dgm:pt>
    <dgm:pt modelId="{7F6C4A6B-A655-4ADE-B9AB-A740992A96E2}" type="sibTrans" cxnId="{54090E96-58C1-42A8-A9E6-040D0C29367B}">
      <dgm:prSet/>
      <dgm:spPr/>
      <dgm:t>
        <a:bodyPr/>
        <a:lstStyle/>
        <a:p>
          <a:endParaRPr lang="de-DE"/>
        </a:p>
      </dgm:t>
    </dgm:pt>
    <dgm:pt modelId="{8705B735-07E0-4632-B2E5-8139383DB5EA}" type="pres">
      <dgm:prSet presAssocID="{50E97D43-C539-4981-B252-163E565E7674}" presName="Name0" presStyleCnt="0">
        <dgm:presLayoutVars>
          <dgm:dir/>
          <dgm:resizeHandles val="exact"/>
        </dgm:presLayoutVars>
      </dgm:prSet>
      <dgm:spPr/>
    </dgm:pt>
    <dgm:pt modelId="{895389FA-83D4-4B8C-8071-CFA7129E4886}" type="pres">
      <dgm:prSet presAssocID="{66B73E2D-6227-4F0D-8489-13A6F2810625}" presName="node" presStyleLbl="node1" presStyleIdx="0" presStyleCnt="2">
        <dgm:presLayoutVars>
          <dgm:bulletEnabled val="1"/>
        </dgm:presLayoutVars>
      </dgm:prSet>
      <dgm:spPr/>
    </dgm:pt>
    <dgm:pt modelId="{532E2234-F668-4953-AE2B-B4A98CB06BF9}" type="pres">
      <dgm:prSet presAssocID="{73A8BBC8-B45F-4AD8-977F-B5D82D6F8967}" presName="sibTrans" presStyleLbl="sibTrans2D1" presStyleIdx="0" presStyleCnt="1" custScaleX="160004" custScaleY="152683"/>
      <dgm:spPr/>
    </dgm:pt>
    <dgm:pt modelId="{BB522216-D9BA-42D9-A4BD-F4F25398D3FA}" type="pres">
      <dgm:prSet presAssocID="{73A8BBC8-B45F-4AD8-977F-B5D82D6F8967}" presName="connectorText" presStyleLbl="sibTrans2D1" presStyleIdx="0" presStyleCnt="1"/>
      <dgm:spPr/>
    </dgm:pt>
    <dgm:pt modelId="{ED38520F-1036-44CB-BE37-968533148B41}" type="pres">
      <dgm:prSet presAssocID="{C2786993-A529-442D-A814-EB8FE42E1D21}" presName="node" presStyleLbl="node1" presStyleIdx="1" presStyleCnt="2" custLinFactNeighborX="16825">
        <dgm:presLayoutVars>
          <dgm:bulletEnabled val="1"/>
        </dgm:presLayoutVars>
      </dgm:prSet>
      <dgm:spPr/>
    </dgm:pt>
  </dgm:ptLst>
  <dgm:cxnLst>
    <dgm:cxn modelId="{01B49A6C-4401-4195-BD4C-779206FA2234}" type="presOf" srcId="{C2786993-A529-442D-A814-EB8FE42E1D21}" destId="{ED38520F-1036-44CB-BE37-968533148B41}" srcOrd="0" destOrd="0" presId="urn:microsoft.com/office/officeart/2005/8/layout/process1"/>
    <dgm:cxn modelId="{5CEC5255-D680-4A29-A8F3-36303AE2B73B}" type="presOf" srcId="{66B73E2D-6227-4F0D-8489-13A6F2810625}" destId="{895389FA-83D4-4B8C-8071-CFA7129E4886}" srcOrd="0" destOrd="0" presId="urn:microsoft.com/office/officeart/2005/8/layout/process1"/>
    <dgm:cxn modelId="{E92FC389-6359-4756-8E66-B810705A2BF1}" type="presOf" srcId="{73A8BBC8-B45F-4AD8-977F-B5D82D6F8967}" destId="{BB522216-D9BA-42D9-A4BD-F4F25398D3FA}" srcOrd="1" destOrd="0" presId="urn:microsoft.com/office/officeart/2005/8/layout/process1"/>
    <dgm:cxn modelId="{54090E96-58C1-42A8-A9E6-040D0C29367B}" srcId="{50E97D43-C539-4981-B252-163E565E7674}" destId="{C2786993-A529-442D-A814-EB8FE42E1D21}" srcOrd="1" destOrd="0" parTransId="{808E5F19-F6DF-4CFC-853F-F26B1E6936ED}" sibTransId="{7F6C4A6B-A655-4ADE-B9AB-A740992A96E2}"/>
    <dgm:cxn modelId="{8F075EC7-C6A8-4B32-BFA2-A56D558CB809}" type="presOf" srcId="{50E97D43-C539-4981-B252-163E565E7674}" destId="{8705B735-07E0-4632-B2E5-8139383DB5EA}" srcOrd="0" destOrd="0" presId="urn:microsoft.com/office/officeart/2005/8/layout/process1"/>
    <dgm:cxn modelId="{73881ADF-A20E-4F95-9C6E-A3215D9EA7CA}" srcId="{50E97D43-C539-4981-B252-163E565E7674}" destId="{66B73E2D-6227-4F0D-8489-13A6F2810625}" srcOrd="0" destOrd="0" parTransId="{545CC345-C7AD-45B4-AAFE-91FC33C36DAF}" sibTransId="{73A8BBC8-B45F-4AD8-977F-B5D82D6F8967}"/>
    <dgm:cxn modelId="{566BE0EF-A0B1-41FD-A333-59B2EAE536C9}" type="presOf" srcId="{73A8BBC8-B45F-4AD8-977F-B5D82D6F8967}" destId="{532E2234-F668-4953-AE2B-B4A98CB06BF9}" srcOrd="0" destOrd="0" presId="urn:microsoft.com/office/officeart/2005/8/layout/process1"/>
    <dgm:cxn modelId="{8E5B6597-4B6F-472D-80E6-60141325EF1B}" type="presParOf" srcId="{8705B735-07E0-4632-B2E5-8139383DB5EA}" destId="{895389FA-83D4-4B8C-8071-CFA7129E4886}" srcOrd="0" destOrd="0" presId="urn:microsoft.com/office/officeart/2005/8/layout/process1"/>
    <dgm:cxn modelId="{62C5BF23-FBB1-4CB6-934C-F88076C6E4C9}" type="presParOf" srcId="{8705B735-07E0-4632-B2E5-8139383DB5EA}" destId="{532E2234-F668-4953-AE2B-B4A98CB06BF9}" srcOrd="1" destOrd="0" presId="urn:microsoft.com/office/officeart/2005/8/layout/process1"/>
    <dgm:cxn modelId="{D18C8F74-03C0-4E50-89D7-7B45B82ED855}" type="presParOf" srcId="{532E2234-F668-4953-AE2B-B4A98CB06BF9}" destId="{BB522216-D9BA-42D9-A4BD-F4F25398D3FA}" srcOrd="0" destOrd="0" presId="urn:microsoft.com/office/officeart/2005/8/layout/process1"/>
    <dgm:cxn modelId="{21FB19BB-5AE1-4C0E-8274-7547BDFEC1CA}" type="presParOf" srcId="{8705B735-07E0-4632-B2E5-8139383DB5EA}" destId="{ED38520F-1036-44CB-BE37-968533148B4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389FA-83D4-4B8C-8071-CFA7129E4886}">
      <dsp:nvSpPr>
        <dsp:cNvPr id="0" name=""/>
        <dsp:cNvSpPr/>
      </dsp:nvSpPr>
      <dsp:spPr>
        <a:xfrm>
          <a:off x="1891" y="624916"/>
          <a:ext cx="4033946" cy="2420368"/>
        </a:xfrm>
        <a:prstGeom prst="roundRect">
          <a:avLst>
            <a:gd name="adj" fmla="val 10000"/>
          </a:avLst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>
              <a:solidFill>
                <a:schemeClr val="tx1"/>
              </a:solidFill>
            </a:rPr>
            <a:t>Daten-Manipulation</a:t>
          </a:r>
        </a:p>
      </dsp:txBody>
      <dsp:txXfrm>
        <a:off x="72781" y="695806"/>
        <a:ext cx="3892166" cy="2278588"/>
      </dsp:txXfrm>
    </dsp:sp>
    <dsp:sp modelId="{532E2234-F668-4953-AE2B-B4A98CB06BF9}">
      <dsp:nvSpPr>
        <dsp:cNvPr id="0" name=""/>
        <dsp:cNvSpPr/>
      </dsp:nvSpPr>
      <dsp:spPr>
        <a:xfrm>
          <a:off x="4182829" y="1071366"/>
          <a:ext cx="1369953" cy="1527469"/>
        </a:xfrm>
        <a:prstGeom prst="rightArrow">
          <a:avLst>
            <a:gd name="adj1" fmla="val 60000"/>
            <a:gd name="adj2" fmla="val 50000"/>
          </a:avLst>
        </a:prstGeom>
        <a:noFill/>
        <a:ln w="571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>
              <a:solidFill>
                <a:schemeClr val="tx1"/>
              </a:solidFill>
            </a:rPr>
            <a:t>Port</a:t>
          </a:r>
        </a:p>
      </dsp:txBody>
      <dsp:txXfrm>
        <a:off x="4182829" y="1376860"/>
        <a:ext cx="958967" cy="916481"/>
      </dsp:txXfrm>
    </dsp:sp>
    <dsp:sp modelId="{ED38520F-1036-44CB-BE37-968533148B41}">
      <dsp:nvSpPr>
        <dsp:cNvPr id="0" name=""/>
        <dsp:cNvSpPr/>
      </dsp:nvSpPr>
      <dsp:spPr>
        <a:xfrm>
          <a:off x="5651309" y="624916"/>
          <a:ext cx="4033946" cy="2420368"/>
        </a:xfrm>
        <a:prstGeom prst="roundRect">
          <a:avLst>
            <a:gd name="adj" fmla="val 10000"/>
          </a:avLst>
        </a:pr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>
              <a:solidFill>
                <a:schemeClr val="tx1"/>
              </a:solidFill>
            </a:rPr>
            <a:t>Mikrokontroller</a:t>
          </a:r>
        </a:p>
      </dsp:txBody>
      <dsp:txXfrm>
        <a:off x="5722199" y="695806"/>
        <a:ext cx="3892166" cy="2278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E6BDA8A-3CFB-4F9F-9F02-231011D6A6C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2/19/20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3C8797-C5F9-4DC8-87D8-09E89502872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Präsentation des Synthesizers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Abschlussprojekt im Fach Digitale Signalverarbeitung</a:t>
            </a:r>
            <a:endParaRPr b="0" lang="de-DE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Bearbeitet von Mohammad Dowah &amp; Jacob Ueltzen</a:t>
            </a:r>
            <a:endParaRPr b="0" lang="de-DE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Betreut durch Prof. Bausch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Interface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Oszillator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Funktion (Sinus, Rechteck, Dreieck, Sägezahn)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Frequenz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Amplitude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Oktave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Kommunikation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0" name="Grafik 7" descr="Ein Bild, das Screensho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3745080" y="3022200"/>
            <a:ext cx="8203320" cy="2956320"/>
          </a:xfrm>
          <a:prstGeom prst="rect">
            <a:avLst/>
          </a:prstGeom>
          <a:ln>
            <a:solidFill>
              <a:srgbClr val="abc0e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Interface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Python Programmiersprache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Grafische Darstellung: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Tkinter (GUI-Toolkit):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Buttons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Checkbuttons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Radiobuttons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Sliders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Entryboxes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Kommunikation: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Serial Package: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Verbindung mit dem entsprechenden Port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Daten senden zu dem Mikrokontroller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3" name="Grafik 3" descr="Ein Bild, das Screensho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5405400" y="2356920"/>
            <a:ext cx="5948280" cy="2143440"/>
          </a:xfrm>
          <a:prstGeom prst="rect">
            <a:avLst/>
          </a:prstGeom>
          <a:ln>
            <a:solidFill>
              <a:srgbClr val="abc0e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Tkinter (from tkinter import *)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838080" y="1580400"/>
            <a:ext cx="10515240" cy="4829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Interface-Fenster erstellen: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Objekt_Name = Tk()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Buttons: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Variable = Button(text=“Name", command=Funktion)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Checkbuttons: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Variable = Checkbutton(text=„Name", state=ACTIVE, variable=var, command=Funktion)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Radiobuttons: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Variable=Radiobutton(text=“Name", value=val, variable=var, command= Funktion)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Sliders: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Variable = Scale(label=“Name",from_=0, to=16000, orient=HORIZONTAL, tickinterval=16000, command=Funktion)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Entryboxes: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Variable= Entry(width=5,validate='key', validatecommand=vcmd)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*.place(x,y), *.set() , *.get() usw.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Tkinter (from tkinter import *)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Entrybox begrenzt auf nur Zahlen: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Validatecommand: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vcmd = (syn.register(_checkNumberOnly), '%d', '%P‘)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def _checkNumberOnly(action, value_if_allowed):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if action != '1':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return True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try: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return value_if_allowed.isnumeric()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except ValueError: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return False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Serial Package (import serial)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ser = serial.Serial()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ser.baudrate = 460800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ser.port = ‘COM4’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Den verbundenen Port prüfen: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import serial.tools.list_ports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myports = [tuple(p) for p in list(serial.tools.list_ports.comports())]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--&gt; [('COM4', 'Serielles USB-Gerät (COM4)', 'USB VID:PID=1A6A:2000 SER=6 LOCATION=1-2:x.1')]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m1 = myports[(0)]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m2 = m1[0]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ser.port = m2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Serial Package (import serial)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Port öffnen: ser.open()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Daten senden: ser.write(b‘H0:1T‘)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Port schließen: ser.close() 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Beliebige Werte in ser.write() eintragen: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m1 = 'H3:{}T'.format(scale1.get())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marr_1 = bytearray(m1, "ascii")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ser.write(marr_1)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Gliederung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Theorie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Was ist ein Synthesizer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Wie entsteht Musik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Umsetzung der Signalerzeugung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Umsetzung des Interface und der Kommunikation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Praktische Vorführung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Was ist ein Synthesizer?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Musikinstrument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Entwickelt in den 1960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Tonerzeugung durch elektrische Schwingungserzeugung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Unterscheidung in digitale/analoge und monophone/polyphone Synthesizer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Tonerzeugung meist in Form von Sinus-, Sägezahn-, Rechteck- und Dreieck-Welle möglich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Tonverarbeitung durch elektrische Schaltung oder </a:t>
            </a:r>
            <a:r>
              <a:rPr b="0" lang="de-DE" sz="2800" spc="-1" strike="noStrike" u="sng">
                <a:solidFill>
                  <a:srgbClr val="000000"/>
                </a:solidFill>
                <a:uFillTx/>
                <a:latin typeface="Calibri"/>
              </a:rPr>
              <a:t>digitale Signalverarbeitung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Verschiedene Filter, Effektgeräte, Verstärker, Mischer und Hüllkurven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Sünthesizer = Funktionsgenerator für besondere Funktionen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Wie entsteht Musik?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Druckänderung im Raum → Geräusch (z.B. Knall)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Periodische Druckänderung im Raum → Ton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Aneinanderreihung mehrerer Töne → Melodie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Ton mit Hüllkurve Modelliert → Klang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Melodie mit Hüllkurve → Musik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Druckänderung kann durch z.B. Piezoelement herbeigeführt werden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Druckänderung beim Klatschen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912760" y="1825560"/>
            <a:ext cx="636552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Umsetzung der Signalerzeugung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Funktionen für alle Signalformen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Berechnung einzelner Ausgabewerte in Abhängigkeit einer anzugebenden Frequenz Normiert auf die Abtastfrequenz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Beispiel: Sägezahn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Umsetzung der Signalerzeugung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560320" y="2911320"/>
            <a:ext cx="6766200" cy="156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Mischen zweier Signale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14680" y="2514240"/>
            <a:ext cx="10621800" cy="185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000000"/>
                </a:solidFill>
                <a:latin typeface="Calibri Light"/>
              </a:rPr>
              <a:t>Interface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472160609"/>
              </p:ext>
            </p:extLst>
          </p:nvPr>
        </p:nvGraphicFramePr>
        <p:xfrm>
          <a:off x="1253520" y="1690560"/>
          <a:ext cx="9684720" cy="366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LibreOffice/6.3.2.2$Windows_X86_64 LibreOffice_project/98b30e735bda24bc04ab42594c85f7fd8be07b9c</Application>
  <Words>430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2020-02-06T20:00:57Z</dcterms:created>
  <dc:creator>ms107557</dc:creator>
  <dc:description/>
  <dc:language>de-DE</dc:language>
  <cp:lastModifiedBy/>
  <dcterms:modified xsi:type="dcterms:W3CDTF">2020-02-19T13:53:58Z</dcterms:modified>
  <cp:revision>24</cp:revision>
  <dc:subject/>
  <dc:title>Interface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