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4"/>
    <p:sldId id="271" r:id="rId15"/>
    <p:sldId id="266" r:id="rId16"/>
    <p:sldId id="267" r:id="rId17"/>
    <p:sldId id="26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1466850" y="-1100455"/>
            <a:ext cx="9202420" cy="9076690"/>
            <a:chOff x="2358" y="-1786"/>
            <a:chExt cx="14492" cy="14294"/>
          </a:xfrm>
        </p:grpSpPr>
        <p:grpSp>
          <p:nvGrpSpPr>
            <p:cNvPr id="92" name="组合 91"/>
            <p:cNvGrpSpPr/>
            <p:nvPr/>
          </p:nvGrpSpPr>
          <p:grpSpPr>
            <a:xfrm>
              <a:off x="2358" y="-1786"/>
              <a:ext cx="14492" cy="14294"/>
              <a:chOff x="2358" y="-1786"/>
              <a:chExt cx="14492" cy="14294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4994" y="1265"/>
                <a:ext cx="6785" cy="8058"/>
                <a:chOff x="3171029" y="803564"/>
                <a:chExt cx="4308763" cy="5116945"/>
              </a:xfrm>
            </p:grpSpPr>
            <p:sp>
              <p:nvSpPr>
                <p:cNvPr id="112" name="弧形 111"/>
                <p:cNvSpPr/>
                <p:nvPr/>
              </p:nvSpPr>
              <p:spPr>
                <a:xfrm>
                  <a:off x="3171029" y="803564"/>
                  <a:ext cx="4308763" cy="5116945"/>
                </a:xfrm>
                <a:prstGeom prst="arc">
                  <a:avLst>
                    <a:gd name="adj1" fmla="val 7704569"/>
                    <a:gd name="adj2" fmla="val 12029833"/>
                  </a:avLst>
                </a:prstGeom>
                <a:noFill/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3246130" y="2575920"/>
                  <a:ext cx="45719" cy="45719"/>
                </a:xfrm>
                <a:prstGeom prst="ellipse">
                  <a:avLst/>
                </a:prstGeom>
                <a:solidFill>
                  <a:srgbClr val="DDDEE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2358" y="-1786"/>
                <a:ext cx="14492" cy="14294"/>
                <a:chOff x="2358" y="-1786"/>
                <a:chExt cx="14492" cy="14294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6233" y="1963"/>
                  <a:ext cx="6785" cy="6911"/>
                  <a:chOff x="3957781" y="1246496"/>
                  <a:chExt cx="4308763" cy="4388393"/>
                </a:xfrm>
              </p:grpSpPr>
              <p:sp>
                <p:nvSpPr>
                  <p:cNvPr id="109" name="弧形 108"/>
                  <p:cNvSpPr/>
                  <p:nvPr/>
                </p:nvSpPr>
                <p:spPr>
                  <a:xfrm>
                    <a:off x="3957781" y="1265383"/>
                    <a:ext cx="4308763" cy="4350326"/>
                  </a:xfrm>
                  <a:prstGeom prst="arc">
                    <a:avLst>
                      <a:gd name="adj1" fmla="val 5368489"/>
                      <a:gd name="adj2" fmla="val 16261056"/>
                    </a:avLst>
                  </a:prstGeom>
                  <a:noFill/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/>
                  <p:cNvSpPr/>
                  <p:nvPr/>
                </p:nvSpPr>
                <p:spPr>
                  <a:xfrm>
                    <a:off x="6133943" y="1246496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/>
                  <p:cNvSpPr/>
                  <p:nvPr/>
                </p:nvSpPr>
                <p:spPr>
                  <a:xfrm>
                    <a:off x="6105526" y="5589170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9" name="组合 98"/>
                <p:cNvGrpSpPr/>
                <p:nvPr/>
              </p:nvGrpSpPr>
              <p:grpSpPr>
                <a:xfrm>
                  <a:off x="5518" y="819"/>
                  <a:ext cx="8548" cy="8987"/>
                  <a:chOff x="3503676" y="520104"/>
                  <a:chExt cx="5427888" cy="5706959"/>
                </a:xfrm>
              </p:grpSpPr>
              <p:sp>
                <p:nvSpPr>
                  <p:cNvPr id="107" name="弧形 106"/>
                  <p:cNvSpPr/>
                  <p:nvPr/>
                </p:nvSpPr>
                <p:spPr>
                  <a:xfrm>
                    <a:off x="3503676" y="544944"/>
                    <a:ext cx="5427888" cy="5682119"/>
                  </a:xfrm>
                  <a:prstGeom prst="arc">
                    <a:avLst>
                      <a:gd name="adj1" fmla="val 16148392"/>
                      <a:gd name="adj2" fmla="val 5561021"/>
                    </a:avLst>
                  </a:prstGeom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/>
                  <p:cNvSpPr/>
                  <p:nvPr/>
                </p:nvSpPr>
                <p:spPr>
                  <a:xfrm>
                    <a:off x="6133943" y="520104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0" name="组合 99"/>
                <p:cNvGrpSpPr/>
                <p:nvPr/>
              </p:nvGrpSpPr>
              <p:grpSpPr>
                <a:xfrm>
                  <a:off x="7085" y="2600"/>
                  <a:ext cx="5322" cy="5435"/>
                  <a:chOff x="4498848" y="1651284"/>
                  <a:chExt cx="3379770" cy="3451068"/>
                </a:xfrm>
              </p:grpSpPr>
              <p:sp>
                <p:nvSpPr>
                  <p:cNvPr id="104" name="弧形 103"/>
                  <p:cNvSpPr/>
                  <p:nvPr/>
                </p:nvSpPr>
                <p:spPr>
                  <a:xfrm>
                    <a:off x="4498848" y="1671782"/>
                    <a:ext cx="3379770" cy="3430570"/>
                  </a:xfrm>
                  <a:prstGeom prst="arc">
                    <a:avLst>
                      <a:gd name="adj1" fmla="val 16135557"/>
                      <a:gd name="adj2" fmla="val 8938577"/>
                    </a:avLst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6133943" y="165128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椭圆 105"/>
                  <p:cNvSpPr/>
                  <p:nvPr/>
                </p:nvSpPr>
                <p:spPr>
                  <a:xfrm>
                    <a:off x="4710885" y="42359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1" name="椭圆 100"/>
                <p:cNvSpPr/>
                <p:nvPr/>
              </p:nvSpPr>
              <p:spPr>
                <a:xfrm>
                  <a:off x="7442" y="3035"/>
                  <a:ext cx="4572" cy="457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DDDEE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>
                  <a:off x="3921" y="-244"/>
                  <a:ext cx="11365" cy="11210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弧形 102"/>
                <p:cNvSpPr/>
                <p:nvPr/>
              </p:nvSpPr>
              <p:spPr>
                <a:xfrm>
                  <a:off x="2358" y="-1786"/>
                  <a:ext cx="14492" cy="14294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>
              <a:off x="7678" y="2633"/>
              <a:ext cx="5341" cy="5687"/>
              <a:chOff x="4875274" y="1671782"/>
              <a:chExt cx="3391269" cy="3611418"/>
            </a:xfrm>
          </p:grpSpPr>
          <p:sp>
            <p:nvSpPr>
              <p:cNvPr id="94" name="弧形 93"/>
              <p:cNvSpPr/>
              <p:nvPr/>
            </p:nvSpPr>
            <p:spPr>
              <a:xfrm>
                <a:off x="4875274" y="1671782"/>
                <a:ext cx="3391269" cy="3611418"/>
              </a:xfrm>
              <a:prstGeom prst="arc">
                <a:avLst>
                  <a:gd name="adj1" fmla="val 20643614"/>
                  <a:gd name="adj2" fmla="val 3170841"/>
                </a:avLst>
              </a:prstGeom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607796" y="4856860"/>
                <a:ext cx="45719" cy="45719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4" name="椭圆 113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rgbClr val="0E65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rgbClr val="1784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2626418" y="2152912"/>
            <a:ext cx="146703" cy="146703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2375086" y="544944"/>
            <a:ext cx="146703" cy="14670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065470" y="2152912"/>
            <a:ext cx="8110644" cy="2179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2303" y="4936252"/>
            <a:ext cx="4136978" cy="1163424"/>
          </a:xfrm>
        </p:spPr>
        <p:txBody>
          <a:bodyPr>
            <a:normAutofit/>
          </a:bodyPr>
          <a:lstStyle/>
          <a:p>
            <a:r>
              <a:rPr lang="zh-CN" altLang="en-US" sz="2400" b="1" spc="300" dirty="0">
                <a:solidFill>
                  <a:srgbClr val="1784E9"/>
                </a:solidFill>
                <a:latin typeface="微软雅黑" panose="020B0503020204020204" charset="-122"/>
                <a:ea typeface="微软雅黑" panose="020B0503020204020204" charset="-122"/>
              </a:rPr>
              <a:t>听见用户说，听懂用户说</a:t>
            </a:r>
            <a:endParaRPr lang="en-US" sz="2400" b="1" spc="300" dirty="0">
              <a:solidFill>
                <a:srgbClr val="1784E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4321282" y="1960256"/>
            <a:ext cx="231101" cy="2311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9466192" y="4232673"/>
            <a:ext cx="190281" cy="1902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698414"/>
            <a:ext cx="9090464" cy="3087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20" grpId="0" bldLvl="0" animBg="1"/>
      <p:bldP spid="121" grpId="0" bldLvl="0" animBg="1"/>
      <p:bldP spid="122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2" grpId="0" bldLvl="0" animBg="1"/>
      <p:bldP spid="123" grpId="0" bldLvl="0" animBg="1"/>
      <p:bldP spid="11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设备接入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4865370" cy="518795"/>
          </a:xfrm>
          <a:noFill/>
        </p:spPr>
        <p:txBody>
          <a:bodyPr>
            <a:normAutofit/>
          </a:bodyPr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如何定制功能</a:t>
            </a:r>
            <a:r>
              <a:rPr kumimoji="1" lang="zh-CN" altLang="en-US" sz="2055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（例如电话功能）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1098550" y="1938020"/>
            <a:ext cx="9860915" cy="44500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定义端能力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kumimoji="1" lang="zh-CN" altLang="en-US" sz="132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操作：拨打、挂断、接听 </a:t>
            </a:r>
            <a:r>
              <a:rPr kumimoji="1"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kumimoji="1"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状态：来电、按键接听、按键挂断、对方挂断 </a:t>
            </a:r>
            <a:r>
              <a:rPr kumimoji="1"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kumimoji="1" lang="zh-CN" altLang="en-US" sz="132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kumimoji="1" lang="zh-CN" altLang="en-US" sz="132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设计自定义指令与事件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kumimoji="1" lang="zh-CN" altLang="en-US" sz="154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kumimoji="1" lang="zh-CN" altLang="en-US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指令：</a:t>
            </a:r>
            <a:r>
              <a:rPr kumimoji="1" lang="en-US" altLang="zh-CN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PhoneCallController.Call ( playload.name='</a:t>
            </a:r>
            <a:r>
              <a:rPr kumimoji="1" lang="zh-CN" altLang="en-US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kumimoji="1" lang="en-US" altLang="zh-CN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kumimoji="1" lang="zh-CN" altLang="en-US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kumimoji="1" lang="en-US" altLang="zh-CN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playload.num='158xxxxx' )</a:t>
            </a:r>
            <a:endParaRPr kumimoji="1" lang="zh-CN" altLang="en-US" sz="154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kumimoji="1" lang="en-US" altLang="zh-CN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PhoneCallController.HangUp () ...</a:t>
            </a:r>
            <a:endParaRPr kumimoji="1" lang="en-US" altLang="zh-CN" sz="154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事件：</a:t>
            </a:r>
            <a:r>
              <a:rPr kumimoji="1" lang="en-US" altLang="zh-CN" sz="154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PhoneCallController.CallInEvent (playload.num='110') ...</a:t>
            </a:r>
            <a:endParaRPr kumimoji="1" lang="zh-CN" altLang="en-US" sz="154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kumimoji="1" lang="zh-CN" altLang="en-US" sz="154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实现拦截器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kumimoji="1" lang="zh-CN" altLang="en-US" sz="154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kumimoji="1" lang="zh-CN" altLang="en-US" sz="15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通过技能协议，实现设备的私有技能</a:t>
            </a:r>
            <a:endParaRPr kumimoji="1" lang="zh-CN" altLang="en-US" sz="154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kumimoji="1" lang="zh-CN" altLang="en-US" sz="154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940"/>
            <a:ext cx="3767455" cy="1003300"/>
          </a:xfrm>
          <a:noFill/>
        </p:spPr>
        <p:txBody>
          <a:bodyPr>
            <a:normAutofit/>
          </a:bodyPr>
          <a:lstStyle/>
          <a:p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内容信源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服务接入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05" y="863600"/>
            <a:ext cx="6411595" cy="573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838200" y="2300605"/>
            <a:ext cx="3767455" cy="43002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    通过定时抓取的方式，及时的获取信源信息。信源提供方通过标准协议，向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OS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提供接口服务，即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OS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可快速的聚合各种类型的信源，更好的提供给到用户。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940"/>
            <a:ext cx="3311525" cy="5018405"/>
          </a:xfrm>
          <a:noFill/>
        </p:spPr>
        <p:txBody>
          <a:bodyPr>
            <a:normAutofit/>
          </a:bodyPr>
          <a:lstStyle/>
          <a:p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智能家居服务接入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通过与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IoT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账号的绑定，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OS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云端对得对应平台用户的设备操作权限。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IoT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平台实现标准的协议接口，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OS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根据用户要求，通过云端对设备发起控制。更重要的是，通过这种方式，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OS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可以对用户在不同平台的设备进行聚合操作。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服务接入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805" y="259715"/>
            <a:ext cx="7924800" cy="610997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940"/>
            <a:ext cx="10515600" cy="930275"/>
          </a:xfrm>
          <a:noFill/>
        </p:spPr>
        <p:txBody>
          <a:bodyPr>
            <a:normAutofit/>
          </a:bodyPr>
          <a:lstStyle/>
          <a:p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「小飞在线」的功能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设备管理</a:t>
            </a: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「小飞在线」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110615" y="2083435"/>
            <a:ext cx="10515600" cy="43046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账号登录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通用配网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设备管理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内容推荐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技能管理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信源管理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... ...</a:t>
            </a:r>
            <a:endParaRPr kumimoji="1"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设备管理</a:t>
            </a: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「小飞在线」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pic>
        <p:nvPicPr>
          <p:cNvPr id="2" name="图片 1" descr="2241545845551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" y="1882775"/>
            <a:ext cx="2288540" cy="4070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图片 5" descr="2251545845552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884680"/>
            <a:ext cx="2304415" cy="4097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 descr="2261545845553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55" y="1884680"/>
            <a:ext cx="2304415" cy="4097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图片 7" descr="2271545845554_.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780" y="1890395"/>
            <a:ext cx="2352675" cy="4183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70865" y="863600"/>
            <a:ext cx="10515600" cy="930275"/>
          </a:xfrm>
          <a:noFill/>
        </p:spPr>
        <p:txBody>
          <a:bodyPr>
            <a:normAutofit/>
          </a:bodyPr>
          <a:p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「小飞在线」的界面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设备管理</a:t>
            </a: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「小飞在线」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0850"/>
            <a:ext cx="10515600" cy="3070860"/>
          </a:xfrm>
          <a:noFill/>
        </p:spPr>
        <p:txBody>
          <a:bodyPr>
            <a:normAutofit/>
          </a:bodyPr>
          <a:lstStyle/>
          <a:p>
            <a:r>
              <a:rPr kumimoji="1" lang="en-US" altLang="zh-CN" sz="2055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 </a:t>
            </a:r>
            <a:r>
              <a:rPr kumimoji="1" lang="zh-CN" altLang="en-US" sz="2055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kumimoji="1" lang="zh-CN" altLang="en-US" sz="2055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2055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kumimoji="1" lang="en-US" altLang="zh-CN" sz="2055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iOS </a:t>
            </a:r>
            <a:r>
              <a:rPr kumimoji="1" lang="zh-CN" altLang="en-US" sz="2055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kumimoji="1" lang="zh-CN" altLang="en-US" sz="2055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H5 / </a:t>
            </a:r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iFLYOS App SDK</a:t>
            </a:r>
            <a:endParaRPr kumimoji="1" lang="en-US" altLang="zh-CN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170940" y="4791710"/>
            <a:ext cx="10515600" cy="1692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kumimoji="1"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“API + WebView”</a:t>
            </a:r>
            <a:r>
              <a:rPr kumimoji="1"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的方式来提供</a:t>
            </a:r>
            <a:endParaRPr kumimoji="1" lang="zh-CN" altLang="en-US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kumimoji="1"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通用配网</a:t>
            </a:r>
            <a:endParaRPr kumimoji="1" lang="zh-CN" altLang="en-US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授权免登录</a:t>
            </a:r>
            <a:endParaRPr kumimoji="1"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包含「小飞在线」大部分功能</a:t>
            </a:r>
            <a:endParaRPr kumimoji="1"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297940"/>
            <a:ext cx="4444365" cy="5160010"/>
          </a:xfrm>
          <a:noFill/>
        </p:spPr>
        <p:txBody>
          <a:bodyPr>
            <a:normAutofit/>
          </a:bodyPr>
          <a:lstStyle/>
          <a:p>
            <a:endParaRPr kumimoji="1"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智能语音云系统 </a:t>
            </a:r>
            <a:endParaRPr kumimoji="1" lang="zh-CN" altLang="en-US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kumimoji="1"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  <a:sym typeface="+mn-ea"/>
              </a:rPr>
              <a:t>设备只负责封装细粒度的端能力，所有逻辑业务均由服务端来实现，最后组装成指令，向设备端发起控制。技能、内容、</a:t>
            </a:r>
            <a:r>
              <a:rPr kumimoji="1"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  <a:sym typeface="+mn-ea"/>
              </a:rPr>
              <a:t>IoT</a:t>
            </a:r>
            <a:r>
              <a:rPr kumimoji="1"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-简" panose="02000000000000000000" charset="-122"/>
                <a:ea typeface="黑体-简" panose="02000000000000000000" charset="-122"/>
                <a:sym typeface="+mn-ea"/>
              </a:rPr>
              <a:t>通过内部协议，在云端实现各种能力，最终服务于各种终端设备。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kumimoji="1"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512445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 iFLYOS</a:t>
            </a: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是什么？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085" y="589915"/>
            <a:ext cx="6102985" cy="5868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85" y="589915"/>
            <a:ext cx="1327785" cy="450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940"/>
            <a:ext cx="10515600" cy="1402080"/>
          </a:xfrm>
          <a:noFill/>
        </p:spPr>
        <p:txBody>
          <a:bodyPr>
            <a:normAutofit/>
          </a:bodyPr>
          <a:lstStyle/>
          <a:p>
            <a:endParaRPr kumimoji="1"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kumimoji="1"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kumimoji="1"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512445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 iFLYOS</a:t>
            </a: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是什么？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90" y="2230120"/>
            <a:ext cx="8589010" cy="3625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940"/>
            <a:ext cx="10515600" cy="1402080"/>
          </a:xfrm>
          <a:noFill/>
        </p:spPr>
        <p:txBody>
          <a:bodyPr>
            <a:normAutofit/>
          </a:bodyPr>
          <a:lstStyle/>
          <a:p>
            <a:endParaRPr kumimoji="1"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iFLYOS 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语音服务</a:t>
            </a:r>
            <a:endParaRPr kumimoji="1"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iFLYOS Voice Service</a:t>
            </a:r>
            <a:endParaRPr lang="en-US" altLang="zh-CN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740660"/>
            <a:ext cx="9349740" cy="3307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810260"/>
          </a:xfrm>
          <a:noFill/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标准协议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iFLYOS Voice Service</a:t>
            </a:r>
            <a:endParaRPr lang="en-US" altLang="zh-CN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1146810" y="2410460"/>
            <a:ext cx="10515600" cy="39065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统一认证</a:t>
            </a:r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kumimoji="1" lang="zh-CN" altLang="en-US" sz="17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通过 </a:t>
            </a:r>
            <a:r>
              <a:rPr kumimoji="1" lang="en-US" altLang="zh-CN" sz="17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OAuth2 </a:t>
            </a:r>
            <a:r>
              <a:rPr kumimoji="1" lang="zh-CN" altLang="en-US" sz="17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统一认证，保证设备端安全访问，多场景账号打通</a:t>
            </a:r>
            <a:endParaRPr kumimoji="1" lang="zh-CN" altLang="en-US" sz="17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kumimoji="1" lang="zh-CN" altLang="en-US" sz="17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接入协议</a:t>
            </a:r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kumimoji="1" lang="zh-CN" altLang="en-US" sz="17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定义端能力，云端通过指令协议，对设备进行控制</a:t>
            </a:r>
            <a:endParaRPr kumimoji="1" lang="zh-CN" altLang="en-US" sz="17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技能协议</a:t>
            </a:r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kumimoji="1" lang="zh-CN" altLang="en-US" sz="176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建立技能平台，扩展设备能力，丰富设备功能</a:t>
            </a:r>
            <a:endParaRPr kumimoji="1" lang="zh-CN" altLang="en-US" sz="176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17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内容协议</a:t>
            </a:r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kumimoji="1" lang="zh-CN" altLang="en-US" sz="1505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内容自动抓取，数据动态更新时，及时地为设备提供优质内容</a:t>
            </a:r>
            <a:endParaRPr kumimoji="1" lang="zh-CN" altLang="en-US" sz="1505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17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IoT</a:t>
            </a:r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控制协议</a:t>
            </a:r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kumimoji="1" lang="zh-CN" altLang="en-US" sz="17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kumimoji="1" lang="en-US" altLang="zh-CN" sz="17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IoT</a:t>
            </a:r>
            <a:r>
              <a:rPr kumimoji="1" lang="zh-CN" altLang="en-US" sz="17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平台进行云对云进行绑定，对设备进行有效控制</a:t>
            </a:r>
            <a:endParaRPr kumimoji="1" lang="zh-CN" altLang="en-US" sz="17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940"/>
            <a:ext cx="10515600" cy="664210"/>
          </a:xfrm>
          <a:noFill/>
        </p:spPr>
        <p:txBody>
          <a:bodyPr>
            <a:normAutofit/>
          </a:bodyPr>
          <a:lstStyle/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能力定制支持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iFLYOS Voice Service</a:t>
            </a:r>
            <a:endParaRPr lang="en-US" altLang="zh-CN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187263"/>
            <a:ext cx="1921113" cy="6524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2708275"/>
            <a:ext cx="11342370" cy="3232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940"/>
            <a:ext cx="10515600" cy="1402080"/>
          </a:xfrm>
          <a:noFill/>
        </p:spPr>
        <p:txBody>
          <a:bodyPr>
            <a:normAutofit/>
          </a:bodyPr>
          <a:lstStyle/>
          <a:p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iFLYOS Device</a:t>
            </a:r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SDK</a:t>
            </a:r>
            <a:endParaRPr kumimoji="1" lang="en-US" altLang="zh-CN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iFLYOS Voice Service</a:t>
            </a:r>
            <a:endParaRPr lang="en-US" altLang="zh-CN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061720" y="2372995"/>
            <a:ext cx="10515600" cy="39293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连接云端服务</a:t>
            </a:r>
            <a:endParaRPr kumimoji="1" lang="zh-CN" altLang="en-US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kumimoji="1" lang="zh-CN" altLang="en-US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kumimoji="1"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抽象通用端能力，实现接入协议</a:t>
            </a:r>
            <a:endParaRPr kumimoji="1" lang="zh-CN" altLang="en-US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kumimoji="1" lang="zh-CN" altLang="en-US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kumimoji="1"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支持主流系统： 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Linux</a:t>
            </a:r>
            <a:endParaRPr kumimoji="1"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源码完全开放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4865370" cy="518795"/>
          </a:xfrm>
          <a:noFill/>
        </p:spPr>
        <p:txBody>
          <a:bodyPr>
            <a:normAutofit/>
          </a:bodyPr>
          <a:lstStyle/>
          <a:p>
            <a:r>
              <a:rPr kumimoji="1" lang="zh-CN" altLang="en-US" sz="20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设备需要什么功能？</a:t>
            </a:r>
            <a:endParaRPr kumimoji="1" lang="zh-CN" altLang="en-US" sz="20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设备接入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10615" y="2078355"/>
            <a:ext cx="4865370" cy="46323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配置网络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用户授权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语音唤醒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启动语音识别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TTS 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反馈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多轮会话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音乐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故事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新闻播放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音量调整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按键操作（播放控制 </a:t>
            </a: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音量控制）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屏幕显示</a:t>
            </a:r>
            <a:endParaRPr kumimoji="1"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... ...</a:t>
            </a:r>
            <a:endParaRPr kumimoji="1"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0" y="401955"/>
            <a:ext cx="8594090" cy="8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spc="3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  <a:t>设备接入</a:t>
            </a:r>
            <a:endParaRPr lang="zh-CN" altLang="en-US" sz="3600" b="1" spc="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0" y="86360"/>
            <a:ext cx="6073140" cy="6685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2" y="211393"/>
            <a:ext cx="1921113" cy="6524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WPS 演示</Application>
  <PresentationFormat>宽屏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黑体-简</vt:lpstr>
      <vt:lpstr>Calibri</vt:lpstr>
      <vt:lpstr>Arial Unicode MS</vt:lpstr>
      <vt:lpstr>Calibri Light</vt:lpstr>
      <vt:lpstr>黑体</vt:lpstr>
      <vt:lpstr>Office 主题</vt:lpstr>
      <vt:lpstr>听见用户说，听懂用户说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kone</dc:creator>
  <cp:lastModifiedBy>胡黎明</cp:lastModifiedBy>
  <cp:revision>24</cp:revision>
  <dcterms:created xsi:type="dcterms:W3CDTF">2018-12-28T02:49:00Z</dcterms:created>
  <dcterms:modified xsi:type="dcterms:W3CDTF">2019-01-07T08:22:34Z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