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3" r:id="rId2"/>
    <p:sldId id="276" r:id="rId3"/>
    <p:sldId id="275" r:id="rId4"/>
    <p:sldId id="277" r:id="rId5"/>
    <p:sldId id="278" r:id="rId6"/>
    <p:sldId id="279" r:id="rId7"/>
    <p:sldId id="280" r:id="rId8"/>
    <p:sldId id="281" r:id="rId9"/>
    <p:sldId id="282" r:id="rId10"/>
    <p:sldId id="28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F50"/>
    <a:srgbClr val="BEA002"/>
    <a:srgbClr val="D44002"/>
    <a:srgbClr val="FA6702"/>
    <a:srgbClr val="FF2121"/>
    <a:srgbClr val="9E0000"/>
    <a:srgbClr val="FF5B5B"/>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541" autoAdjust="0"/>
  </p:normalViewPr>
  <p:slideViewPr>
    <p:cSldViewPr snapToGrid="0">
      <p:cViewPr varScale="1">
        <p:scale>
          <a:sx n="105" d="100"/>
          <a:sy n="105" d="100"/>
        </p:scale>
        <p:origin x="76" y="3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61640-C743-429E-8C88-B2491E0CDA73}" type="datetimeFigureOut">
              <a:rPr lang="zh-CN" altLang="en-US" smtClean="0"/>
              <a:t>2023/10/7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4A960-C62B-4701-A8F4-0693F5BEC58D}" type="slidenum">
              <a:rPr lang="zh-CN" altLang="en-US" smtClean="0"/>
              <a:t>‹#›</a:t>
            </a:fld>
            <a:endParaRPr lang="zh-CN" altLang="en-US"/>
          </a:p>
        </p:txBody>
      </p:sp>
    </p:spTree>
    <p:extLst>
      <p:ext uri="{BB962C8B-B14F-4D97-AF65-F5344CB8AC3E}">
        <p14:creationId xmlns:p14="http://schemas.microsoft.com/office/powerpoint/2010/main" val="153488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Very relevant to this article</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1</a:t>
            </a:fld>
            <a:endParaRPr lang="zh-CN" altLang="en-US"/>
          </a:p>
        </p:txBody>
      </p:sp>
    </p:spTree>
    <p:extLst>
      <p:ext uri="{BB962C8B-B14F-4D97-AF65-F5344CB8AC3E}">
        <p14:creationId xmlns:p14="http://schemas.microsoft.com/office/powerpoint/2010/main" val="35580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10</a:t>
            </a:fld>
            <a:endParaRPr lang="zh-CN" altLang="en-US"/>
          </a:p>
        </p:txBody>
      </p:sp>
    </p:spTree>
    <p:extLst>
      <p:ext uri="{BB962C8B-B14F-4D97-AF65-F5344CB8AC3E}">
        <p14:creationId xmlns:p14="http://schemas.microsoft.com/office/powerpoint/2010/main" val="241223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2</a:t>
            </a:fld>
            <a:endParaRPr lang="zh-CN" altLang="en-US"/>
          </a:p>
        </p:txBody>
      </p:sp>
    </p:spTree>
    <p:extLst>
      <p:ext uri="{BB962C8B-B14F-4D97-AF65-F5344CB8AC3E}">
        <p14:creationId xmlns:p14="http://schemas.microsoft.com/office/powerpoint/2010/main" val="3667613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simplicity's sake</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3</a:t>
            </a:fld>
            <a:endParaRPr lang="zh-CN" altLang="en-US"/>
          </a:p>
        </p:txBody>
      </p:sp>
    </p:spTree>
    <p:extLst>
      <p:ext uri="{BB962C8B-B14F-4D97-AF65-F5344CB8AC3E}">
        <p14:creationId xmlns:p14="http://schemas.microsoft.com/office/powerpoint/2010/main" val="353398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4</a:t>
            </a:fld>
            <a:endParaRPr lang="zh-CN" altLang="en-US"/>
          </a:p>
        </p:txBody>
      </p:sp>
    </p:spTree>
    <p:extLst>
      <p:ext uri="{BB962C8B-B14F-4D97-AF65-F5344CB8AC3E}">
        <p14:creationId xmlns:p14="http://schemas.microsoft.com/office/powerpoint/2010/main" val="192068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5</a:t>
            </a:fld>
            <a:endParaRPr lang="zh-CN" altLang="en-US"/>
          </a:p>
        </p:txBody>
      </p:sp>
    </p:spTree>
    <p:extLst>
      <p:ext uri="{BB962C8B-B14F-4D97-AF65-F5344CB8AC3E}">
        <p14:creationId xmlns:p14="http://schemas.microsoft.com/office/powerpoint/2010/main" val="101247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6</a:t>
            </a:fld>
            <a:endParaRPr lang="zh-CN" altLang="en-US"/>
          </a:p>
        </p:txBody>
      </p:sp>
    </p:spTree>
    <p:extLst>
      <p:ext uri="{BB962C8B-B14F-4D97-AF65-F5344CB8AC3E}">
        <p14:creationId xmlns:p14="http://schemas.microsoft.com/office/powerpoint/2010/main" val="588952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7</a:t>
            </a:fld>
            <a:endParaRPr lang="zh-CN" altLang="en-US"/>
          </a:p>
        </p:txBody>
      </p:sp>
    </p:spTree>
    <p:extLst>
      <p:ext uri="{BB962C8B-B14F-4D97-AF65-F5344CB8AC3E}">
        <p14:creationId xmlns:p14="http://schemas.microsoft.com/office/powerpoint/2010/main" val="348164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8</a:t>
            </a:fld>
            <a:endParaRPr lang="zh-CN" altLang="en-US"/>
          </a:p>
        </p:txBody>
      </p:sp>
    </p:spTree>
    <p:extLst>
      <p:ext uri="{BB962C8B-B14F-4D97-AF65-F5344CB8AC3E}">
        <p14:creationId xmlns:p14="http://schemas.microsoft.com/office/powerpoint/2010/main" val="220769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Building serving system based on the characteristic of the task, gaining more acceleration.</a:t>
            </a:r>
            <a:endParaRPr lang="zh-CN" altLang="en-US" dirty="0"/>
          </a:p>
        </p:txBody>
      </p:sp>
      <p:sp>
        <p:nvSpPr>
          <p:cNvPr id="4" name="灯片编号占位符 3"/>
          <p:cNvSpPr>
            <a:spLocks noGrp="1"/>
          </p:cNvSpPr>
          <p:nvPr>
            <p:ph type="sldNum" sz="quarter" idx="5"/>
          </p:nvPr>
        </p:nvSpPr>
        <p:spPr/>
        <p:txBody>
          <a:bodyPr/>
          <a:lstStyle/>
          <a:p>
            <a:fld id="{ED24A960-C62B-4701-A8F4-0693F5BEC58D}" type="slidenum">
              <a:rPr lang="zh-CN" altLang="en-US" smtClean="0"/>
              <a:t>9</a:t>
            </a:fld>
            <a:endParaRPr lang="zh-CN" altLang="en-US"/>
          </a:p>
        </p:txBody>
      </p:sp>
    </p:spTree>
    <p:extLst>
      <p:ext uri="{BB962C8B-B14F-4D97-AF65-F5344CB8AC3E}">
        <p14:creationId xmlns:p14="http://schemas.microsoft.com/office/powerpoint/2010/main" val="67823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AEA7E-AC40-4001-8A7D-12D2E83BAB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B9A66E-D0B9-4D46-AACC-66135C813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CD70D0-EB74-4859-A3A5-C089D0AE8D3B}"/>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A0B2B871-052C-44C9-B3E8-5D1E6116E3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6E5759-F702-4DCE-9AED-349AA6DE22B4}"/>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267941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68315-1D5E-42A7-AF2E-463A5C9745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A5A146-CDF1-407F-9D77-5F8E59C16AE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2432EE-82CF-4D3B-91BD-BDDAC204080D}"/>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9981EBAF-622D-4B62-9D2C-7914B293B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F0E15E-5C93-416C-8D09-56D03E26ED4D}"/>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100181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F58163-989D-444D-930E-EA89D4F82A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779696-8798-4B4C-9ED3-5BA7F0045F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7AA907-CB1C-4324-B995-3A0287AC6A5B}"/>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647B086C-A9E7-4E94-92DE-C142D7C3B1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5D9B0-E6F3-402F-9F0C-F77824E29559}"/>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5707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418E3-2702-4D36-9BCD-0C3F7C8684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6B8BB3-F1E9-4718-A927-4B9BCB296F8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1D1E52-BEA3-4923-9C47-691E87110CD5}"/>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EAA6CDFA-C981-407F-890E-1A810FD80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89646F-85EF-4AAD-B38B-6403A913C3E9}"/>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20852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AC9D2-114C-41EF-B6B1-28D54F8092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A5370D-E388-4E25-AB5D-A31773CA7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768AACE-3DEC-4822-8F7F-6BAE7EA596FB}"/>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7F3329E9-9A6E-4FF0-8B0B-7315699FA2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2E3DA4-5FAD-4CBC-99F5-2BF473389794}"/>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77075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248B3-6879-4691-A965-1B4834E50C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59801C-20E2-4C06-BD6D-CA5AF1F4FBC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E412D1D-29CB-4579-99B6-0898051634C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A0EFC59-90DD-477A-8AB1-D3D288562412}"/>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91267839-8008-4282-BCFC-9F4F011092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A6F163-2A4C-4A95-A810-B5CB9A169306}"/>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223482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88892-91E4-4A4F-A32B-4BD794C1A7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5C9248-B4DF-49ED-AF00-7B6F178CC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794A5DE-3D95-4C9C-B662-DA126C01038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A48BC80-EC14-4BBF-ACB0-46B072307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9D26FC0-5863-4B93-8423-3574331187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E2C5B9A-991E-466B-B5BC-15B55A979A2D}"/>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8" name="页脚占位符 7">
            <a:extLst>
              <a:ext uri="{FF2B5EF4-FFF2-40B4-BE49-F238E27FC236}">
                <a16:creationId xmlns:a16="http://schemas.microsoft.com/office/drawing/2014/main" id="{188593AE-CCAE-4CDD-A107-EF658DF687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D77173-57C4-496E-85ED-63A523998437}"/>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244011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97DB3-F792-4BBE-8A04-199CECAD09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645C8B-A103-437F-8358-217ABEF7DADD}"/>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4" name="页脚占位符 3">
            <a:extLst>
              <a:ext uri="{FF2B5EF4-FFF2-40B4-BE49-F238E27FC236}">
                <a16:creationId xmlns:a16="http://schemas.microsoft.com/office/drawing/2014/main" id="{2A707C95-4C13-4FFC-9E85-1F7869EA1B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D8D5FF-427E-4349-ABAC-96EE9CFD2DC1}"/>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69197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25B286-5414-4571-9E29-1B1F33BA0019}"/>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3" name="页脚占位符 2">
            <a:extLst>
              <a:ext uri="{FF2B5EF4-FFF2-40B4-BE49-F238E27FC236}">
                <a16:creationId xmlns:a16="http://schemas.microsoft.com/office/drawing/2014/main" id="{67C54659-F360-4F55-96F2-645EDB3EB3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946E55-0EA6-4D3C-BB63-00DE4711EAAE}"/>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192340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F2A19-A171-4CED-89E9-D9A442DC3A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7431BD-7221-4C5C-82CE-A2F6CDF46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AC8DDB-61DE-4854-A17D-844E5E770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90413D1-3432-4BAC-A57B-8FF4174DDEB6}"/>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42D37126-DFB6-46D6-8AEC-55B9A6934F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052C65-E829-4850-B869-B4CE0B86379B}"/>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48951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6FB01-C224-48A7-969B-C9B933DA87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674CF4-2256-4171-80CA-23EE4D73E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C4373C-E9C9-4411-BDB8-EE2894626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48885A-C4F0-4199-AE31-365773D8C50A}"/>
              </a:ext>
            </a:extLst>
          </p:cNvPr>
          <p:cNvSpPr>
            <a:spLocks noGrp="1"/>
          </p:cNvSpPr>
          <p:nvPr>
            <p:ph type="dt" sz="half" idx="10"/>
          </p:nvPr>
        </p:nvSpPr>
        <p:spPr/>
        <p:txBody>
          <a:bodyPr/>
          <a:lstStyle/>
          <a:p>
            <a:fld id="{2005FDAA-7B89-43A4-A4A8-46D0E19F0403}" type="datetimeFigureOut">
              <a:rPr lang="zh-CN" altLang="en-US" smtClean="0"/>
              <a:t>2023/10/7</a:t>
            </a:fld>
            <a:endParaRPr lang="zh-CN" altLang="en-US"/>
          </a:p>
        </p:txBody>
      </p:sp>
      <p:sp>
        <p:nvSpPr>
          <p:cNvPr id="6" name="页脚占位符 5">
            <a:extLst>
              <a:ext uri="{FF2B5EF4-FFF2-40B4-BE49-F238E27FC236}">
                <a16:creationId xmlns:a16="http://schemas.microsoft.com/office/drawing/2014/main" id="{0C1FBFA0-B8D9-4C2F-A2A0-FB82B78894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5E186F-19FE-4657-9693-31982D878CB1}"/>
              </a:ext>
            </a:extLst>
          </p:cNvPr>
          <p:cNvSpPr>
            <a:spLocks noGrp="1"/>
          </p:cNvSpPr>
          <p:nvPr>
            <p:ph type="sldNum" sz="quarter" idx="12"/>
          </p:nvPr>
        </p:nvSpPr>
        <p:spPr/>
        <p:txBody>
          <a:body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31909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9B7AA9-0AC1-4A74-8E38-FA23D843D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3BD196-0E1B-479C-8F97-3722FA06A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25B673-E18C-4377-B279-9E45ED897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5FDAA-7B89-43A4-A4A8-46D0E19F0403}" type="datetimeFigureOut">
              <a:rPr lang="zh-CN" altLang="en-US" smtClean="0"/>
              <a:t>2023/10/7</a:t>
            </a:fld>
            <a:endParaRPr lang="zh-CN" altLang="en-US"/>
          </a:p>
        </p:txBody>
      </p:sp>
      <p:sp>
        <p:nvSpPr>
          <p:cNvPr id="5" name="页脚占位符 4">
            <a:extLst>
              <a:ext uri="{FF2B5EF4-FFF2-40B4-BE49-F238E27FC236}">
                <a16:creationId xmlns:a16="http://schemas.microsoft.com/office/drawing/2014/main" id="{395C21F3-22D9-4EED-8C0F-0E978EAB4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BA88F1-0A5D-4BFE-B7A5-5D797E479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3ECCB-EDF3-4BDB-83F6-E2C96DDBE740}" type="slidenum">
              <a:rPr lang="zh-CN" altLang="en-US" smtClean="0"/>
              <a:t>‹#›</a:t>
            </a:fld>
            <a:endParaRPr lang="zh-CN" altLang="en-US"/>
          </a:p>
        </p:txBody>
      </p:sp>
    </p:spTree>
    <p:extLst>
      <p:ext uri="{BB962C8B-B14F-4D97-AF65-F5344CB8AC3E}">
        <p14:creationId xmlns:p14="http://schemas.microsoft.com/office/powerpoint/2010/main" val="18892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D17B97-266A-4EF1-A747-A887B05BDF33}"/>
              </a:ext>
            </a:extLst>
          </p:cNvPr>
          <p:cNvSpPr txBox="1"/>
          <p:nvPr/>
        </p:nvSpPr>
        <p:spPr>
          <a:xfrm>
            <a:off x="464265" y="2378096"/>
            <a:ext cx="11263470" cy="584775"/>
          </a:xfrm>
          <a:prstGeom prst="rect">
            <a:avLst/>
          </a:prstGeom>
          <a:no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Parallel Acceleration of Convolution Operation of Any Shape</a:t>
            </a:r>
            <a:endParaRPr lang="zh-CN" altLang="en-US" sz="32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B789823-11B6-4206-9660-FCFB246A23F9}"/>
              </a:ext>
            </a:extLst>
          </p:cNvPr>
          <p:cNvSpPr txBox="1"/>
          <p:nvPr/>
        </p:nvSpPr>
        <p:spPr>
          <a:xfrm>
            <a:off x="464265" y="2962871"/>
            <a:ext cx="1126347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Project of High Performance Calculation (HPC-101) Course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71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4. Result</a:t>
            </a:r>
            <a:endParaRPr lang="zh-CN" altLang="en-US" sz="32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F22172AD-32F2-4393-985A-AD90A67BCB0F}"/>
              </a:ext>
            </a:extLst>
          </p:cNvPr>
          <p:cNvSpPr txBox="1"/>
          <p:nvPr/>
        </p:nvSpPr>
        <p:spPr>
          <a:xfrm>
            <a:off x="250802" y="794357"/>
            <a:ext cx="11690392" cy="1166473"/>
          </a:xfrm>
          <a:prstGeom prst="rect">
            <a:avLst/>
          </a:prstGeom>
          <a:noFill/>
        </p:spPr>
        <p:txBody>
          <a:bodyPr wrap="square" rtlCol="0">
            <a:spAutoFit/>
          </a:bodyPr>
          <a:lstStyle/>
          <a:p>
            <a:pPr>
              <a:lnSpc>
                <a:spcPct val="90000"/>
              </a:lnSpc>
              <a:spcAft>
                <a:spcPts val="200"/>
              </a:spcAft>
            </a:pPr>
            <a:r>
              <a:rPr lang="en-US" altLang="zh-CN" b="1" dirty="0">
                <a:latin typeface="Times New Roman" panose="02020603050405020304" pitchFamily="18" charset="0"/>
                <a:cs typeface="Times New Roman" panose="02020603050405020304" pitchFamily="18" charset="0"/>
              </a:rPr>
              <a:t>Naïve time: </a:t>
            </a:r>
            <a:r>
              <a:rPr lang="en-US" altLang="zh-CN" dirty="0">
                <a:latin typeface="Times New Roman" panose="02020603050405020304" pitchFamily="18" charset="0"/>
                <a:cs typeface="Times New Roman" panose="02020603050405020304" pitchFamily="18" charset="0"/>
              </a:rPr>
              <a:t>82,999.985 </a:t>
            </a:r>
            <a:r>
              <a:rPr lang="en-US" altLang="zh-CN" dirty="0" err="1">
                <a:latin typeface="Times New Roman" panose="02020603050405020304" pitchFamily="18" charset="0"/>
                <a:cs typeface="Times New Roman" panose="02020603050405020304" pitchFamily="18" charset="0"/>
              </a:rPr>
              <a:t>ms</a:t>
            </a:r>
            <a:endParaRPr lang="en-US" altLang="zh-CN" dirty="0">
              <a:latin typeface="Times New Roman" panose="02020603050405020304" pitchFamily="18" charset="0"/>
              <a:cs typeface="Times New Roman" panose="02020603050405020304" pitchFamily="18" charset="0"/>
            </a:endParaRPr>
          </a:p>
          <a:p>
            <a:pPr>
              <a:lnSpc>
                <a:spcPct val="90000"/>
              </a:lnSpc>
              <a:spcAft>
                <a:spcPts val="200"/>
              </a:spcAft>
            </a:pPr>
            <a:r>
              <a:rPr lang="en-US" altLang="zh-CN" b="1" dirty="0">
                <a:latin typeface="Times New Roman" panose="02020603050405020304" pitchFamily="18" charset="0"/>
                <a:cs typeface="Times New Roman" panose="02020603050405020304" pitchFamily="18" charset="0"/>
              </a:rPr>
              <a:t>CUDA time: </a:t>
            </a:r>
            <a:r>
              <a:rPr lang="en-US" altLang="zh-CN" dirty="0">
                <a:latin typeface="Times New Roman" panose="02020603050405020304" pitchFamily="18" charset="0"/>
                <a:cs typeface="Times New Roman" panose="02020603050405020304" pitchFamily="18" charset="0"/>
              </a:rPr>
              <a:t>199.512 </a:t>
            </a:r>
            <a:r>
              <a:rPr lang="en-US" altLang="zh-CN" dirty="0" err="1">
                <a:latin typeface="Times New Roman" panose="02020603050405020304" pitchFamily="18" charset="0"/>
                <a:cs typeface="Times New Roman" panose="02020603050405020304" pitchFamily="18" charset="0"/>
              </a:rPr>
              <a:t>ms</a:t>
            </a:r>
            <a:endParaRPr lang="en-US" altLang="zh-CN" dirty="0">
              <a:latin typeface="Times New Roman" panose="02020603050405020304" pitchFamily="18" charset="0"/>
              <a:cs typeface="Times New Roman" panose="02020603050405020304" pitchFamily="18" charset="0"/>
            </a:endParaRPr>
          </a:p>
          <a:p>
            <a:pPr>
              <a:lnSpc>
                <a:spcPct val="90000"/>
              </a:lnSpc>
              <a:spcAft>
                <a:spcPts val="200"/>
              </a:spcAft>
            </a:pPr>
            <a:r>
              <a:rPr lang="en-US" altLang="zh-CN" b="1" dirty="0">
                <a:latin typeface="Times New Roman" panose="02020603050405020304" pitchFamily="18" charset="0"/>
                <a:cs typeface="Times New Roman" panose="02020603050405020304" pitchFamily="18" charset="0"/>
              </a:rPr>
              <a:t>Im2col time: </a:t>
            </a:r>
            <a:r>
              <a:rPr lang="en-US" altLang="zh-CN" dirty="0">
                <a:latin typeface="Times New Roman" panose="02020603050405020304" pitchFamily="18" charset="0"/>
                <a:cs typeface="Times New Roman" panose="02020603050405020304" pitchFamily="18" charset="0"/>
              </a:rPr>
              <a:t>60.020 </a:t>
            </a:r>
            <a:r>
              <a:rPr lang="en-US" altLang="zh-CN" dirty="0" err="1">
                <a:latin typeface="Times New Roman" panose="02020603050405020304" pitchFamily="18" charset="0"/>
                <a:cs typeface="Times New Roman" panose="02020603050405020304" pitchFamily="18" charset="0"/>
              </a:rPr>
              <a:t>ms</a:t>
            </a:r>
            <a:endParaRPr lang="en-US" altLang="zh-CN" dirty="0">
              <a:latin typeface="Times New Roman" panose="02020603050405020304" pitchFamily="18" charset="0"/>
              <a:cs typeface="Times New Roman" panose="02020603050405020304" pitchFamily="18" charset="0"/>
            </a:endParaRPr>
          </a:p>
          <a:p>
            <a:pPr>
              <a:lnSpc>
                <a:spcPct val="90000"/>
              </a:lnSpc>
              <a:spcAft>
                <a:spcPts val="200"/>
              </a:spcAft>
            </a:pPr>
            <a:r>
              <a:rPr lang="en-US" altLang="zh-CN" b="1" dirty="0">
                <a:latin typeface="Times New Roman" panose="02020603050405020304" pitchFamily="18" charset="0"/>
                <a:cs typeface="Times New Roman" panose="02020603050405020304" pitchFamily="18" charset="0"/>
              </a:rPr>
              <a:t>accelerate ratio: </a:t>
            </a:r>
            <a:r>
              <a:rPr lang="en-US" altLang="zh-CN" dirty="0">
                <a:latin typeface="Times New Roman" panose="02020603050405020304" pitchFamily="18" charset="0"/>
                <a:cs typeface="Times New Roman" panose="02020603050405020304" pitchFamily="18" charset="0"/>
              </a:rPr>
              <a:t>416.015 (Ranks 1st among all the course takers.)</a:t>
            </a:r>
          </a:p>
        </p:txBody>
      </p:sp>
      <p:sp>
        <p:nvSpPr>
          <p:cNvPr id="8" name="标题 1">
            <a:extLst>
              <a:ext uri="{FF2B5EF4-FFF2-40B4-BE49-F238E27FC236}">
                <a16:creationId xmlns:a16="http://schemas.microsoft.com/office/drawing/2014/main" id="{E31A3560-3BD8-405B-925B-07AC90662EC8}"/>
              </a:ext>
            </a:extLst>
          </p:cNvPr>
          <p:cNvSpPr txBox="1">
            <a:spLocks/>
          </p:cNvSpPr>
          <p:nvPr/>
        </p:nvSpPr>
        <p:spPr>
          <a:xfrm>
            <a:off x="250803" y="1960830"/>
            <a:ext cx="11481473" cy="621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cs typeface="Times New Roman" panose="02020603050405020304" pitchFamily="18" charset="0"/>
              </a:rPr>
              <a:t>5. Conclusions &amp; Insights</a:t>
            </a:r>
            <a:endParaRPr lang="zh-CN" altLang="en-US" sz="32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C5666F6-0B27-4CD1-9E1F-4F5F4C9ECFED}"/>
              </a:ext>
            </a:extLst>
          </p:cNvPr>
          <p:cNvSpPr txBox="1"/>
          <p:nvPr/>
        </p:nvSpPr>
        <p:spPr>
          <a:xfrm>
            <a:off x="250802" y="2600455"/>
            <a:ext cx="11642747" cy="4018536"/>
          </a:xfrm>
          <a:prstGeom prst="rect">
            <a:avLst/>
          </a:prstGeom>
          <a:noFill/>
          <a:ln>
            <a:noFill/>
          </a:ln>
        </p:spPr>
        <p:txBody>
          <a:bodyPr wrap="square" rtlCol="0">
            <a:spAutoFit/>
          </a:bodyPr>
          <a:lstStyle/>
          <a:p>
            <a:pPr marL="342900" indent="-342900">
              <a:lnSpc>
                <a:spcPct val="90000"/>
              </a:lnSpc>
              <a:spcAft>
                <a:spcPts val="400"/>
              </a:spcAft>
              <a:buAutoNum type="arabicParenBoth"/>
            </a:pPr>
            <a:r>
              <a:rPr lang="en-US" altLang="zh-CN" dirty="0">
                <a:latin typeface="Times New Roman" panose="02020603050405020304" pitchFamily="18" charset="0"/>
                <a:cs typeface="Times New Roman" panose="02020603050405020304" pitchFamily="18" charset="0"/>
              </a:rPr>
              <a:t>Elaborate data preparation takes extra time, but it provides convenience for subsequent steps, and the extra time can be covered by the acceleration of following steps.</a:t>
            </a:r>
          </a:p>
          <a:p>
            <a:pPr marL="742950" lvl="1" indent="-285750">
              <a:lnSpc>
                <a:spcPct val="9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im2col.</a:t>
            </a:r>
          </a:p>
          <a:p>
            <a:pPr marL="742950" lvl="1" indent="-285750">
              <a:lnSpc>
                <a:spcPct val="9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Shared Memory and Registers.</a:t>
            </a:r>
          </a:p>
          <a:p>
            <a:pPr marL="742950" lvl="1"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Data padding for full parallelism of LLM serve.</a:t>
            </a:r>
          </a:p>
          <a:p>
            <a:pPr>
              <a:lnSpc>
                <a:spcPct val="90000"/>
              </a:lnSpc>
              <a:spcAft>
                <a:spcPts val="400"/>
              </a:spcAft>
            </a:pPr>
            <a:r>
              <a:rPr lang="en-US" altLang="zh-CN" dirty="0">
                <a:latin typeface="Times New Roman" panose="02020603050405020304" pitchFamily="18" charset="0"/>
                <a:cs typeface="Times New Roman" panose="02020603050405020304" pitchFamily="18" charset="0"/>
              </a:rPr>
              <a:t>(2) Hotter data, which is frequently accessed, should be put in faster memories.</a:t>
            </a:r>
          </a:p>
          <a:p>
            <a:pPr marL="742950" lvl="1" indent="-285750">
              <a:lnSpc>
                <a:spcPct val="9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Shared Memory and Registers.</a:t>
            </a:r>
          </a:p>
          <a:p>
            <a:pPr marL="742950" lvl="1"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Cached tokens of LLM serve.</a:t>
            </a:r>
          </a:p>
          <a:p>
            <a:pPr>
              <a:lnSpc>
                <a:spcPct val="90000"/>
              </a:lnSpc>
              <a:spcAft>
                <a:spcPts val="400"/>
              </a:spcAft>
            </a:pPr>
            <a:r>
              <a:rPr lang="en-US" altLang="zh-CN" dirty="0">
                <a:latin typeface="Times New Roman" panose="02020603050405020304" pitchFamily="18" charset="0"/>
                <a:cs typeface="Times New Roman" panose="02020603050405020304" pitchFamily="18" charset="0"/>
              </a:rPr>
              <a:t>(3) Faster heterogeneous devices have more restrictions</a:t>
            </a:r>
          </a:p>
          <a:p>
            <a:pPr marL="742950" lvl="1" indent="-285750">
              <a:lnSpc>
                <a:spcPct val="9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Speed: Tensor Core &gt; CUDA Core &gt; CPUs.</a:t>
            </a:r>
          </a:p>
          <a:p>
            <a:pPr marL="742950" lvl="1"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Restrictions: Tensor Core &gt; CUDA Core &gt; CPUs.</a:t>
            </a:r>
          </a:p>
          <a:p>
            <a:pPr>
              <a:lnSpc>
                <a:spcPct val="90000"/>
              </a:lnSpc>
              <a:spcAft>
                <a:spcPts val="400"/>
              </a:spcAft>
            </a:pPr>
            <a:r>
              <a:rPr lang="en-US" altLang="zh-CN" dirty="0">
                <a:latin typeface="Times New Roman" panose="02020603050405020304" pitchFamily="18" charset="0"/>
                <a:cs typeface="Times New Roman" panose="02020603050405020304" pitchFamily="18" charset="0"/>
              </a:rPr>
              <a:t>(4) Never left any device in idle.</a:t>
            </a:r>
          </a:p>
          <a:p>
            <a:pPr marL="742950" lvl="1" indent="-285750">
              <a:lnSpc>
                <a:spcPct val="9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Using DMA to copy data between CUDA Memory, Shared Memory and Registers, when the Threads is busy in calculation.</a:t>
            </a:r>
          </a:p>
        </p:txBody>
      </p:sp>
    </p:spTree>
    <p:extLst>
      <p:ext uri="{BB962C8B-B14F-4D97-AF65-F5344CB8AC3E}">
        <p14:creationId xmlns:p14="http://schemas.microsoft.com/office/powerpoint/2010/main" val="124824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21803"/>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0. Overall Target</a:t>
            </a:r>
            <a:endParaRPr lang="zh-CN" altLang="en-US" sz="32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8C7DC14-ABF9-4835-AF4F-204A12270EFC}"/>
              </a:ext>
            </a:extLst>
          </p:cNvPr>
          <p:cNvSpPr txBox="1"/>
          <p:nvPr/>
        </p:nvSpPr>
        <p:spPr>
          <a:xfrm>
            <a:off x="250804" y="706978"/>
            <a:ext cx="11481473"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Using Nvidia GPU and CUDA Runtime API (CUDA C++), construct customized kernel functions for acceleration of CNN convolution operation of tensors of any shape. API of CUDA deep neural network operator library </a:t>
            </a:r>
            <a:r>
              <a:rPr lang="en-US" altLang="zh-CN" u="sng" dirty="0">
                <a:latin typeface="Times New Roman" panose="02020603050405020304" pitchFamily="18" charset="0"/>
                <a:cs typeface="Times New Roman" panose="02020603050405020304" pitchFamily="18" charset="0"/>
              </a:rPr>
              <a:t>(</a:t>
            </a:r>
            <a:r>
              <a:rPr lang="en-US" altLang="zh-CN" u="sng" dirty="0" err="1">
                <a:latin typeface="Times New Roman" panose="02020603050405020304" pitchFamily="18" charset="0"/>
                <a:cs typeface="Times New Roman" panose="02020603050405020304" pitchFamily="18" charset="0"/>
              </a:rPr>
              <a:t>cuDNN</a:t>
            </a:r>
            <a:r>
              <a:rPr lang="en-US" altLang="zh-CN" u="sng" dirty="0">
                <a:latin typeface="Times New Roman" panose="02020603050405020304" pitchFamily="18" charset="0"/>
                <a:cs typeface="Times New Roman" panose="02020603050405020304" pitchFamily="18" charset="0"/>
              </a:rPr>
              <a:t>) is not allowed</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EC32E185-A98F-47FA-8453-8099570A931E}"/>
              </a:ext>
            </a:extLst>
          </p:cNvPr>
          <p:cNvSpPr txBox="1">
            <a:spLocks/>
          </p:cNvSpPr>
          <p:nvPr/>
        </p:nvSpPr>
        <p:spPr>
          <a:xfrm>
            <a:off x="250804" y="1432651"/>
            <a:ext cx="10515600" cy="621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cs typeface="Times New Roman" panose="02020603050405020304" pitchFamily="18" charset="0"/>
              </a:rPr>
              <a:t>1. Restatement of the Problem</a:t>
            </a:r>
            <a:endParaRPr lang="zh-CN" altLang="en-US" sz="32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63E8347-8A46-41B4-914B-A79E7F65536F}"/>
              </a:ext>
            </a:extLst>
          </p:cNvPr>
          <p:cNvSpPr txBox="1"/>
          <p:nvPr/>
        </p:nvSpPr>
        <p:spPr>
          <a:xfrm>
            <a:off x="250804" y="2041418"/>
            <a:ext cx="11481473" cy="1991314"/>
          </a:xfrm>
          <a:prstGeom prst="rect">
            <a:avLst/>
          </a:prstGeom>
          <a:noFill/>
        </p:spPr>
        <p:txBody>
          <a:bodyPr wrap="square" rtlCol="0">
            <a:spAutoFit/>
          </a:bodyPr>
          <a:lstStyle/>
          <a:p>
            <a:pPr marL="285750"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Assume we have a 4-dimention tensor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representing a batched images input. The shape of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is [B, H, W, CI], where B is batch size, H is the height of the image, W is the width, and CI is the number of channels of each input image. All of the 4 parameters are </a:t>
            </a:r>
            <a:r>
              <a:rPr lang="en-US" altLang="zh-CN" u="sng" dirty="0">
                <a:latin typeface="Times New Roman" panose="02020603050405020304" pitchFamily="18" charset="0"/>
                <a:cs typeface="Times New Roman" panose="02020603050405020304" pitchFamily="18" charset="0"/>
              </a:rPr>
              <a:t>adjustable</a:t>
            </a:r>
            <a:r>
              <a:rPr lang="en-US" altLang="zh-CN" dirty="0">
                <a:latin typeface="Times New Roman" panose="02020603050405020304" pitchFamily="18" charset="0"/>
                <a:cs typeface="Times New Roman" panose="02020603050405020304" pitchFamily="18" charset="0"/>
              </a:rPr>
              <a:t>.</a:t>
            </a:r>
          </a:p>
          <a:p>
            <a:pPr marL="285750"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also have a 4-dimention tensor </a:t>
            </a:r>
            <a:r>
              <a:rPr lang="en-US" altLang="zh-CN" b="1"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representing the convolution kernels. The shape of </a:t>
            </a:r>
            <a:r>
              <a:rPr lang="en-US" altLang="zh-CN" b="1" i="1" dirty="0">
                <a:latin typeface="Times New Roman" panose="02020603050405020304" pitchFamily="18" charset="0"/>
                <a:cs typeface="Times New Roman" panose="02020603050405020304" pitchFamily="18" charset="0"/>
              </a:rPr>
              <a:t>w </a:t>
            </a:r>
            <a:r>
              <a:rPr lang="en-US" altLang="zh-CN" dirty="0">
                <a:latin typeface="Times New Roman" panose="02020603050405020304" pitchFamily="18" charset="0"/>
                <a:cs typeface="Times New Roman" panose="02020603050405020304" pitchFamily="18" charset="0"/>
              </a:rPr>
              <a:t>is [KH, KW, CI, CO], where KH and KW represents the height and width of convolution kernels, respectively, and CO is the output channels of the convolution operation. All of the 4 parameters are </a:t>
            </a:r>
            <a:r>
              <a:rPr lang="en-US" altLang="zh-CN" u="sng" dirty="0">
                <a:latin typeface="Times New Roman" panose="02020603050405020304" pitchFamily="18" charset="0"/>
                <a:cs typeface="Times New Roman" panose="02020603050405020304" pitchFamily="18" charset="0"/>
              </a:rPr>
              <a:t>adjustable</a:t>
            </a:r>
            <a:r>
              <a:rPr lang="en-US" altLang="zh-CN" dirty="0">
                <a:latin typeface="Times New Roman" panose="02020603050405020304" pitchFamily="18" charset="0"/>
                <a:cs typeface="Times New Roman" panose="02020603050405020304" pitchFamily="18" charset="0"/>
              </a:rPr>
              <a:t>.</a:t>
            </a:r>
          </a:p>
          <a:p>
            <a:pPr marL="285750" indent="-285750">
              <a:lnSpc>
                <a:spcPct val="90000"/>
              </a:lnSpc>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Define the convolution operation of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a:t>
            </a:r>
            <a:r>
              <a:rPr lang="en-US" altLang="zh-CN" b="1"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as:</a:t>
            </a:r>
            <a:endParaRPr lang="zh-CN" altLang="en-US" dirty="0">
              <a:latin typeface="Times New Roman" panose="02020603050405020304" pitchFamily="18" charset="0"/>
              <a:cs typeface="Times New Roman" panose="02020603050405020304" pitchFamily="18" charset="0"/>
            </a:endParaRPr>
          </a:p>
        </p:txBody>
      </p:sp>
      <p:pic>
        <p:nvPicPr>
          <p:cNvPr id="1026" name="Picture 2" descr="卷积神经网络-- CNN | WenHuiZhou">
            <a:extLst>
              <a:ext uri="{FF2B5EF4-FFF2-40B4-BE49-F238E27FC236}">
                <a16:creationId xmlns:a16="http://schemas.microsoft.com/office/drawing/2014/main" id="{DAAC9375-C869-4882-9E5A-FA8E13880A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12" r="60567" b="28489"/>
          <a:stretch/>
        </p:blipFill>
        <p:spPr bwMode="auto">
          <a:xfrm>
            <a:off x="8582917" y="4378286"/>
            <a:ext cx="3149360" cy="17727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07D0C6C-0E70-4EBB-B7FF-C7ECBB60243B}"/>
              </a:ext>
            </a:extLst>
          </p:cNvPr>
          <p:cNvPicPr>
            <a:picLocks noChangeAspect="1"/>
          </p:cNvPicPr>
          <p:nvPr/>
        </p:nvPicPr>
        <p:blipFill>
          <a:blip r:embed="rId4"/>
          <a:stretch>
            <a:fillRect/>
          </a:stretch>
        </p:blipFill>
        <p:spPr>
          <a:xfrm>
            <a:off x="607398" y="4088585"/>
            <a:ext cx="7796483" cy="827801"/>
          </a:xfrm>
          <a:prstGeom prst="rect">
            <a:avLst/>
          </a:prstGeom>
        </p:spPr>
      </p:pic>
      <p:sp>
        <p:nvSpPr>
          <p:cNvPr id="9" name="文本框 8">
            <a:extLst>
              <a:ext uri="{FF2B5EF4-FFF2-40B4-BE49-F238E27FC236}">
                <a16:creationId xmlns:a16="http://schemas.microsoft.com/office/drawing/2014/main" id="{3113A294-9BB2-4BAD-921F-1790366AD6CE}"/>
              </a:ext>
            </a:extLst>
          </p:cNvPr>
          <p:cNvSpPr txBox="1"/>
          <p:nvPr/>
        </p:nvSpPr>
        <p:spPr>
          <a:xfrm>
            <a:off x="6408867" y="5563963"/>
            <a:ext cx="1915984"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Note that the batch dimension [B] is not shown in this figure. </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83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2.</a:t>
            </a:r>
            <a:r>
              <a:rPr lang="en-US" altLang="zh-CN" sz="3200" b="1" i="1" dirty="0">
                <a:latin typeface="Times New Roman" panose="02020603050405020304" pitchFamily="18" charset="0"/>
                <a:cs typeface="Times New Roman" panose="02020603050405020304" pitchFamily="18" charset="0"/>
              </a:rPr>
              <a:t> im2col </a:t>
            </a:r>
            <a:r>
              <a:rPr lang="en-US" altLang="zh-CN" sz="3200" b="1" dirty="0">
                <a:latin typeface="Times New Roman" panose="02020603050405020304" pitchFamily="18" charset="0"/>
                <a:cs typeface="Times New Roman" panose="02020603050405020304" pitchFamily="18" charset="0"/>
              </a:rPr>
              <a:t>Algorithm: Converting Convolution to GEMM</a:t>
            </a:r>
            <a:endParaRPr lang="zh-CN" altLang="en-US" sz="32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63E8347-8A46-41B4-914B-A79E7F65536F}"/>
              </a:ext>
            </a:extLst>
          </p:cNvPr>
          <p:cNvSpPr txBox="1"/>
          <p:nvPr/>
        </p:nvSpPr>
        <p:spPr>
          <a:xfrm>
            <a:off x="250804" y="794357"/>
            <a:ext cx="11481473" cy="4490460"/>
          </a:xfrm>
          <a:prstGeom prst="rect">
            <a:avLst/>
          </a:prstGeom>
          <a:noFill/>
        </p:spPr>
        <p:txBody>
          <a:bodyPr wrap="square" rtlCol="0">
            <a:spAutoFit/>
          </a:bodyPr>
          <a:lstStyle/>
          <a:p>
            <a:pPr marL="342900" indent="-342900">
              <a:lnSpc>
                <a:spcPct val="90000"/>
              </a:lnSpc>
              <a:spcAft>
                <a:spcPts val="600"/>
              </a:spcAft>
              <a:buAutoNum type="arabicParenBoth"/>
            </a:pPr>
            <a:r>
              <a:rPr lang="en-US" altLang="zh-CN" b="1" dirty="0">
                <a:latin typeface="Times New Roman" panose="02020603050405020304" pitchFamily="18" charset="0"/>
                <a:cs typeface="Times New Roman" panose="02020603050405020304" pitchFamily="18" charset="0"/>
              </a:rPr>
              <a:t>First consider convolution of 2-dimention tensors. </a:t>
            </a:r>
            <a:r>
              <a:rPr lang="en-US" altLang="zh-CN" dirty="0">
                <a:latin typeface="Times New Roman" panose="02020603050405020304" pitchFamily="18" charset="0"/>
                <a:cs typeface="Times New Roman" panose="02020603050405020304" pitchFamily="18" charset="0"/>
              </a:rPr>
              <a:t>That is, a 1-channel image [H, W] and one kernel [KH, KW]. </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(P1) Single convolution operation is the </a:t>
            </a:r>
            <a:r>
              <a:rPr lang="en-US" altLang="zh-CN" u="sng" dirty="0">
                <a:latin typeface="Times New Roman" panose="02020603050405020304" pitchFamily="18" charset="0"/>
                <a:cs typeface="Times New Roman" panose="02020603050405020304" pitchFamily="18" charset="0"/>
              </a:rPr>
              <a:t>inner product</a:t>
            </a:r>
            <a:r>
              <a:rPr lang="en-US" altLang="zh-CN" dirty="0">
                <a:latin typeface="Times New Roman" panose="02020603050405020304" pitchFamily="18" charset="0"/>
                <a:cs typeface="Times New Roman" panose="02020603050405020304" pitchFamily="18" charset="0"/>
              </a:rPr>
              <a:t> of two matrices in essence.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(P2) Single calculation of a matrix multiplication product is also the </a:t>
            </a:r>
            <a:r>
              <a:rPr lang="en-US" altLang="zh-CN" u="sng" dirty="0">
                <a:latin typeface="Times New Roman" panose="02020603050405020304" pitchFamily="18" charset="0"/>
                <a:cs typeface="Times New Roman" panose="02020603050405020304" pitchFamily="18" charset="0"/>
              </a:rPr>
              <a:t>inner product</a:t>
            </a:r>
            <a:r>
              <a:rPr lang="en-US" altLang="zh-CN" dirty="0">
                <a:latin typeface="Times New Roman" panose="02020603050405020304" pitchFamily="18" charset="0"/>
                <a:cs typeface="Times New Roman" panose="02020603050405020304" pitchFamily="18" charset="0"/>
              </a:rPr>
              <a:t> of a row and a column of two input matrices, respectively.</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(C1) Derived from (P1) and (P2), we can reshape the matrices of a single convolution operation into row and column vector, </a:t>
            </a:r>
            <a:r>
              <a:rPr lang="en-US" altLang="zh-CN" b="1" i="1" dirty="0">
                <a:latin typeface="Times New Roman" panose="02020603050405020304" pitchFamily="18" charset="0"/>
                <a:cs typeface="Times New Roman" panose="02020603050405020304" pitchFamily="18" charset="0"/>
              </a:rPr>
              <a:t>a</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b="1"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respectively. As shown in the figure below:</a:t>
            </a:r>
          </a:p>
          <a:p>
            <a:pPr>
              <a:lnSpc>
                <a:spcPct val="90000"/>
              </a:lnSpc>
              <a:spcAft>
                <a:spcPts val="600"/>
              </a:spcAft>
            </a:pPr>
            <a:endParaRPr lang="en-US" altLang="zh-CN" dirty="0">
              <a:latin typeface="Times New Roman" panose="02020603050405020304" pitchFamily="18" charset="0"/>
              <a:cs typeface="Times New Roman" panose="02020603050405020304" pitchFamily="18" charset="0"/>
            </a:endParaRPr>
          </a:p>
          <a:p>
            <a:pPr>
              <a:lnSpc>
                <a:spcPct val="90000"/>
              </a:lnSpc>
              <a:spcAft>
                <a:spcPts val="600"/>
              </a:spcAft>
            </a:pPr>
            <a:endParaRPr lang="en-US" altLang="zh-CN" sz="28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altLang="zh-CN" dirty="0">
              <a:latin typeface="Times New Roman" panose="02020603050405020304" pitchFamily="18" charset="0"/>
              <a:cs typeface="Times New Roman" panose="02020603050405020304" pitchFamily="18" charset="0"/>
            </a:endParaRPr>
          </a:p>
          <a:p>
            <a:pPr>
              <a:lnSpc>
                <a:spcPct val="90000"/>
              </a:lnSpc>
              <a:spcAft>
                <a:spcPts val="600"/>
              </a:spcAft>
            </a:pPr>
            <a:endParaRPr lang="en-US" altLang="zh-CN" dirty="0">
              <a:latin typeface="Times New Roman" panose="02020603050405020304" pitchFamily="18" charset="0"/>
              <a:cs typeface="Times New Roman" panose="02020603050405020304" pitchFamily="18" charset="0"/>
            </a:endParaRPr>
          </a:p>
          <a:p>
            <a:pPr>
              <a:lnSpc>
                <a:spcPct val="90000"/>
              </a:lnSpc>
              <a:spcAft>
                <a:spcPts val="600"/>
              </a:spcAft>
            </a:pPr>
            <a:endParaRPr lang="en-US" altLang="zh-CN" dirty="0">
              <a:latin typeface="Times New Roman" panose="02020603050405020304" pitchFamily="18" charset="0"/>
              <a:cs typeface="Times New Roman" panose="02020603050405020304" pitchFamily="18" charset="0"/>
            </a:endParaRP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(P3) Convolution operation is sliding window. Each window of the image can be reshape as a row vector </a:t>
            </a:r>
            <a:r>
              <a:rPr lang="en-US" altLang="zh-CN" b="1" i="1" dirty="0">
                <a:latin typeface="Times New Roman" panose="02020603050405020304" pitchFamily="18" charset="0"/>
                <a:cs typeface="Times New Roman" panose="02020603050405020304" pitchFamily="18" charset="0"/>
              </a:rPr>
              <a:t>a</a:t>
            </a:r>
            <a:r>
              <a:rPr lang="en-US" altLang="zh-CN" b="1" i="1" baseline="-25000" dirty="0">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rPr>
              <a:t>.</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(C2) Derived from (C1)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(P3), if the vector of each window </a:t>
            </a:r>
            <a:r>
              <a:rPr lang="en-US" altLang="zh-CN" b="1" i="1" dirty="0">
                <a:latin typeface="Times New Roman" panose="02020603050405020304" pitchFamily="18" charset="0"/>
                <a:cs typeface="Times New Roman" panose="02020603050405020304" pitchFamily="18" charset="0"/>
              </a:rPr>
              <a:t>a</a:t>
            </a:r>
            <a:r>
              <a:rPr lang="en-US" altLang="zh-CN" b="1"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concatenate in column axis, we can get a reshaped matrix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The multiplication between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and </a:t>
            </a:r>
            <a:r>
              <a:rPr lang="en-US" altLang="zh-CN" b="1" i="1" dirty="0">
                <a:latin typeface="Times New Roman" panose="02020603050405020304" pitchFamily="18" charset="0"/>
                <a:cs typeface="Times New Roman" panose="02020603050405020304" pitchFamily="18" charset="0"/>
              </a:rPr>
              <a:t>w </a:t>
            </a:r>
            <a:r>
              <a:rPr lang="en-US" altLang="zh-CN" dirty="0">
                <a:latin typeface="Times New Roman" panose="02020603050405020304" pitchFamily="18" charset="0"/>
                <a:cs typeface="Times New Roman" panose="02020603050405020304" pitchFamily="18" charset="0"/>
              </a:rPr>
              <a:t>is the same as the convolution operation between the original image.</a:t>
            </a:r>
          </a:p>
        </p:txBody>
      </p:sp>
      <p:pic>
        <p:nvPicPr>
          <p:cNvPr id="7" name="图片 6">
            <a:extLst>
              <a:ext uri="{FF2B5EF4-FFF2-40B4-BE49-F238E27FC236}">
                <a16:creationId xmlns:a16="http://schemas.microsoft.com/office/drawing/2014/main" id="{975FC587-68CE-4E33-83A5-BF81D32BF0E9}"/>
              </a:ext>
            </a:extLst>
          </p:cNvPr>
          <p:cNvPicPr>
            <a:picLocks noChangeAspect="1"/>
          </p:cNvPicPr>
          <p:nvPr/>
        </p:nvPicPr>
        <p:blipFill>
          <a:blip r:embed="rId3"/>
          <a:stretch>
            <a:fillRect/>
          </a:stretch>
        </p:blipFill>
        <p:spPr>
          <a:xfrm>
            <a:off x="2526635" y="2587865"/>
            <a:ext cx="1604735" cy="1747565"/>
          </a:xfrm>
          <a:prstGeom prst="rect">
            <a:avLst/>
          </a:prstGeom>
        </p:spPr>
      </p:pic>
      <p:sp>
        <p:nvSpPr>
          <p:cNvPr id="14" name="文本框 13">
            <a:extLst>
              <a:ext uri="{FF2B5EF4-FFF2-40B4-BE49-F238E27FC236}">
                <a16:creationId xmlns:a16="http://schemas.microsoft.com/office/drawing/2014/main" id="{B5F4CF94-91C8-4500-AB85-3DE3632CC81A}"/>
              </a:ext>
            </a:extLst>
          </p:cNvPr>
          <p:cNvSpPr txBox="1"/>
          <p:nvPr/>
        </p:nvSpPr>
        <p:spPr>
          <a:xfrm>
            <a:off x="2501579" y="3752579"/>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grpSp>
        <p:nvGrpSpPr>
          <p:cNvPr id="18" name="组合 17">
            <a:extLst>
              <a:ext uri="{FF2B5EF4-FFF2-40B4-BE49-F238E27FC236}">
                <a16:creationId xmlns:a16="http://schemas.microsoft.com/office/drawing/2014/main" id="{97A87261-7713-4086-A99C-E58BB7B1DBC3}"/>
              </a:ext>
            </a:extLst>
          </p:cNvPr>
          <p:cNvGrpSpPr/>
          <p:nvPr/>
        </p:nvGrpSpPr>
        <p:grpSpPr>
          <a:xfrm>
            <a:off x="7864790" y="5782411"/>
            <a:ext cx="3513584" cy="1024084"/>
            <a:chOff x="5991540" y="3108956"/>
            <a:chExt cx="3513584" cy="1024084"/>
          </a:xfrm>
        </p:grpSpPr>
        <p:pic>
          <p:nvPicPr>
            <p:cNvPr id="10" name="图片 9">
              <a:extLst>
                <a:ext uri="{FF2B5EF4-FFF2-40B4-BE49-F238E27FC236}">
                  <a16:creationId xmlns:a16="http://schemas.microsoft.com/office/drawing/2014/main" id="{8E18BAF8-EF86-43D5-AC38-1E11BB2CDB20}"/>
                </a:ext>
              </a:extLst>
            </p:cNvPr>
            <p:cNvPicPr>
              <a:picLocks noChangeAspect="1"/>
            </p:cNvPicPr>
            <p:nvPr/>
          </p:nvPicPr>
          <p:blipFill>
            <a:blip r:embed="rId4"/>
            <a:stretch>
              <a:fillRect/>
            </a:stretch>
          </p:blipFill>
          <p:spPr>
            <a:xfrm>
              <a:off x="6096000" y="3108956"/>
              <a:ext cx="627598" cy="640087"/>
            </a:xfrm>
            <a:prstGeom prst="rect">
              <a:avLst/>
            </a:prstGeom>
          </p:spPr>
        </p:pic>
        <p:pic>
          <p:nvPicPr>
            <p:cNvPr id="11" name="图片 10">
              <a:extLst>
                <a:ext uri="{FF2B5EF4-FFF2-40B4-BE49-F238E27FC236}">
                  <a16:creationId xmlns:a16="http://schemas.microsoft.com/office/drawing/2014/main" id="{6F636E54-9CDF-4D39-8E42-A6515EEBADBC}"/>
                </a:ext>
              </a:extLst>
            </p:cNvPr>
            <p:cNvPicPr>
              <a:picLocks noChangeAspect="1"/>
            </p:cNvPicPr>
            <p:nvPr/>
          </p:nvPicPr>
          <p:blipFill>
            <a:blip r:embed="rId5"/>
            <a:stretch>
              <a:fillRect/>
            </a:stretch>
          </p:blipFill>
          <p:spPr>
            <a:xfrm>
              <a:off x="6873875" y="3175240"/>
              <a:ext cx="581025" cy="415018"/>
            </a:xfrm>
            <a:prstGeom prst="rect">
              <a:avLst/>
            </a:prstGeom>
          </p:spPr>
        </p:pic>
        <p:pic>
          <p:nvPicPr>
            <p:cNvPr id="12" name="图片 11">
              <a:extLst>
                <a:ext uri="{FF2B5EF4-FFF2-40B4-BE49-F238E27FC236}">
                  <a16:creationId xmlns:a16="http://schemas.microsoft.com/office/drawing/2014/main" id="{165AC0CD-4A13-49D7-89D5-3D539B349A88}"/>
                </a:ext>
              </a:extLst>
            </p:cNvPr>
            <p:cNvPicPr>
              <a:picLocks noChangeAspect="1"/>
            </p:cNvPicPr>
            <p:nvPr/>
          </p:nvPicPr>
          <p:blipFill>
            <a:blip r:embed="rId6"/>
            <a:stretch>
              <a:fillRect/>
            </a:stretch>
          </p:blipFill>
          <p:spPr>
            <a:xfrm rot="5400000">
              <a:off x="8441518" y="2479025"/>
              <a:ext cx="227266" cy="1899947"/>
            </a:xfrm>
            <a:prstGeom prst="rect">
              <a:avLst/>
            </a:prstGeom>
          </p:spPr>
        </p:pic>
        <p:sp>
          <p:nvSpPr>
            <p:cNvPr id="15" name="文本框 14">
              <a:extLst>
                <a:ext uri="{FF2B5EF4-FFF2-40B4-BE49-F238E27FC236}">
                  <a16:creationId xmlns:a16="http://schemas.microsoft.com/office/drawing/2014/main" id="{1D04A240-DABB-4948-B62F-DC8C4EA09A98}"/>
                </a:ext>
              </a:extLst>
            </p:cNvPr>
            <p:cNvSpPr txBox="1"/>
            <p:nvPr/>
          </p:nvSpPr>
          <p:spPr>
            <a:xfrm>
              <a:off x="5991540" y="3794486"/>
              <a:ext cx="95053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kernel </a:t>
              </a:r>
              <a:r>
                <a:rPr lang="en-US" altLang="zh-CN" sz="1600" b="1" i="1" dirty="0">
                  <a:latin typeface="Times New Roman" panose="02020603050405020304" pitchFamily="18" charset="0"/>
                  <a:cs typeface="Times New Roman" panose="02020603050405020304" pitchFamily="18" charset="0"/>
                </a:rPr>
                <a:t>w</a:t>
              </a:r>
              <a:endParaRPr lang="zh-CN" altLang="en-US" sz="1600" b="1" i="1" dirty="0">
                <a:latin typeface="Times New Roman" panose="02020603050405020304" pitchFamily="18" charset="0"/>
                <a:cs typeface="Times New Roman" panose="02020603050405020304" pitchFamily="18" charset="0"/>
              </a:endParaRPr>
            </a:p>
          </p:txBody>
        </p:sp>
      </p:grpSp>
      <p:pic>
        <p:nvPicPr>
          <p:cNvPr id="13" name="图片 12">
            <a:extLst>
              <a:ext uri="{FF2B5EF4-FFF2-40B4-BE49-F238E27FC236}">
                <a16:creationId xmlns:a16="http://schemas.microsoft.com/office/drawing/2014/main" id="{4B4D16C0-15E9-4A10-A932-29B6E092DCF2}"/>
              </a:ext>
            </a:extLst>
          </p:cNvPr>
          <p:cNvPicPr>
            <a:picLocks noChangeAspect="1"/>
          </p:cNvPicPr>
          <p:nvPr/>
        </p:nvPicPr>
        <p:blipFill>
          <a:blip r:embed="rId7"/>
          <a:stretch>
            <a:fillRect/>
          </a:stretch>
        </p:blipFill>
        <p:spPr>
          <a:xfrm>
            <a:off x="592044" y="5243497"/>
            <a:ext cx="1604735" cy="1548126"/>
          </a:xfrm>
          <a:prstGeom prst="rect">
            <a:avLst/>
          </a:prstGeom>
        </p:spPr>
      </p:pic>
      <p:pic>
        <p:nvPicPr>
          <p:cNvPr id="16" name="图片 15">
            <a:extLst>
              <a:ext uri="{FF2B5EF4-FFF2-40B4-BE49-F238E27FC236}">
                <a16:creationId xmlns:a16="http://schemas.microsoft.com/office/drawing/2014/main" id="{16C0D5DC-FFBE-4B39-A416-FEF4CC4A10F5}"/>
              </a:ext>
            </a:extLst>
          </p:cNvPr>
          <p:cNvPicPr>
            <a:picLocks noChangeAspect="1"/>
          </p:cNvPicPr>
          <p:nvPr/>
        </p:nvPicPr>
        <p:blipFill>
          <a:blip r:embed="rId8"/>
          <a:stretch>
            <a:fillRect/>
          </a:stretch>
        </p:blipFill>
        <p:spPr>
          <a:xfrm>
            <a:off x="2951875" y="5239651"/>
            <a:ext cx="1700248" cy="1551971"/>
          </a:xfrm>
          <a:prstGeom prst="rect">
            <a:avLst/>
          </a:prstGeom>
        </p:spPr>
      </p:pic>
      <p:pic>
        <p:nvPicPr>
          <p:cNvPr id="17" name="图片 16">
            <a:extLst>
              <a:ext uri="{FF2B5EF4-FFF2-40B4-BE49-F238E27FC236}">
                <a16:creationId xmlns:a16="http://schemas.microsoft.com/office/drawing/2014/main" id="{CC924454-DA04-4D55-900B-FDE708E8C8AA}"/>
              </a:ext>
            </a:extLst>
          </p:cNvPr>
          <p:cNvPicPr>
            <a:picLocks noChangeAspect="1"/>
          </p:cNvPicPr>
          <p:nvPr/>
        </p:nvPicPr>
        <p:blipFill>
          <a:blip r:embed="rId9"/>
          <a:stretch>
            <a:fillRect/>
          </a:stretch>
        </p:blipFill>
        <p:spPr>
          <a:xfrm>
            <a:off x="5407219" y="5254037"/>
            <a:ext cx="1851025" cy="1537585"/>
          </a:xfrm>
          <a:prstGeom prst="rect">
            <a:avLst/>
          </a:prstGeom>
        </p:spPr>
      </p:pic>
      <p:grpSp>
        <p:nvGrpSpPr>
          <p:cNvPr id="24" name="组合 23">
            <a:extLst>
              <a:ext uri="{FF2B5EF4-FFF2-40B4-BE49-F238E27FC236}">
                <a16:creationId xmlns:a16="http://schemas.microsoft.com/office/drawing/2014/main" id="{7F682DA9-4E15-422B-936B-CF5F08674DDC}"/>
              </a:ext>
            </a:extLst>
          </p:cNvPr>
          <p:cNvGrpSpPr/>
          <p:nvPr/>
        </p:nvGrpSpPr>
        <p:grpSpPr>
          <a:xfrm>
            <a:off x="6143940" y="3261356"/>
            <a:ext cx="3513584" cy="1024084"/>
            <a:chOff x="5991540" y="3108956"/>
            <a:chExt cx="3513584" cy="1024084"/>
          </a:xfrm>
        </p:grpSpPr>
        <p:pic>
          <p:nvPicPr>
            <p:cNvPr id="25" name="图片 24">
              <a:extLst>
                <a:ext uri="{FF2B5EF4-FFF2-40B4-BE49-F238E27FC236}">
                  <a16:creationId xmlns:a16="http://schemas.microsoft.com/office/drawing/2014/main" id="{86EE3150-87F2-4647-ABB7-FF64F3D5F1FD}"/>
                </a:ext>
              </a:extLst>
            </p:cNvPr>
            <p:cNvPicPr>
              <a:picLocks noChangeAspect="1"/>
            </p:cNvPicPr>
            <p:nvPr/>
          </p:nvPicPr>
          <p:blipFill>
            <a:blip r:embed="rId4"/>
            <a:stretch>
              <a:fillRect/>
            </a:stretch>
          </p:blipFill>
          <p:spPr>
            <a:xfrm>
              <a:off x="6096000" y="3108956"/>
              <a:ext cx="627598" cy="640087"/>
            </a:xfrm>
            <a:prstGeom prst="rect">
              <a:avLst/>
            </a:prstGeom>
          </p:spPr>
        </p:pic>
        <p:pic>
          <p:nvPicPr>
            <p:cNvPr id="26" name="图片 25">
              <a:extLst>
                <a:ext uri="{FF2B5EF4-FFF2-40B4-BE49-F238E27FC236}">
                  <a16:creationId xmlns:a16="http://schemas.microsoft.com/office/drawing/2014/main" id="{EFB0AB27-A120-4298-832D-3FE42CF21CE6}"/>
                </a:ext>
              </a:extLst>
            </p:cNvPr>
            <p:cNvPicPr>
              <a:picLocks noChangeAspect="1"/>
            </p:cNvPicPr>
            <p:nvPr/>
          </p:nvPicPr>
          <p:blipFill>
            <a:blip r:embed="rId5"/>
            <a:stretch>
              <a:fillRect/>
            </a:stretch>
          </p:blipFill>
          <p:spPr>
            <a:xfrm>
              <a:off x="6873875" y="3175240"/>
              <a:ext cx="581025" cy="415018"/>
            </a:xfrm>
            <a:prstGeom prst="rect">
              <a:avLst/>
            </a:prstGeom>
          </p:spPr>
        </p:pic>
        <p:pic>
          <p:nvPicPr>
            <p:cNvPr id="27" name="图片 26">
              <a:extLst>
                <a:ext uri="{FF2B5EF4-FFF2-40B4-BE49-F238E27FC236}">
                  <a16:creationId xmlns:a16="http://schemas.microsoft.com/office/drawing/2014/main" id="{E818FFEF-11E8-4D44-9E0D-7B97D14F6868}"/>
                </a:ext>
              </a:extLst>
            </p:cNvPr>
            <p:cNvPicPr>
              <a:picLocks noChangeAspect="1"/>
            </p:cNvPicPr>
            <p:nvPr/>
          </p:nvPicPr>
          <p:blipFill>
            <a:blip r:embed="rId6"/>
            <a:stretch>
              <a:fillRect/>
            </a:stretch>
          </p:blipFill>
          <p:spPr>
            <a:xfrm rot="5400000">
              <a:off x="8441518" y="2479025"/>
              <a:ext cx="227266" cy="1899947"/>
            </a:xfrm>
            <a:prstGeom prst="rect">
              <a:avLst/>
            </a:prstGeom>
          </p:spPr>
        </p:pic>
        <p:sp>
          <p:nvSpPr>
            <p:cNvPr id="28" name="文本框 27">
              <a:extLst>
                <a:ext uri="{FF2B5EF4-FFF2-40B4-BE49-F238E27FC236}">
                  <a16:creationId xmlns:a16="http://schemas.microsoft.com/office/drawing/2014/main" id="{B496E174-5EF7-4344-A356-07700F6782F0}"/>
                </a:ext>
              </a:extLst>
            </p:cNvPr>
            <p:cNvSpPr txBox="1"/>
            <p:nvPr/>
          </p:nvSpPr>
          <p:spPr>
            <a:xfrm>
              <a:off x="5991540" y="3794486"/>
              <a:ext cx="95053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kernel </a:t>
              </a:r>
              <a:r>
                <a:rPr lang="en-US" altLang="zh-CN" sz="1600" b="1" i="1" dirty="0">
                  <a:latin typeface="Times New Roman" panose="02020603050405020304" pitchFamily="18" charset="0"/>
                  <a:cs typeface="Times New Roman" panose="02020603050405020304" pitchFamily="18" charset="0"/>
                </a:rPr>
                <a:t>w</a:t>
              </a:r>
              <a:endParaRPr lang="zh-CN" altLang="en-US" sz="1600" b="1" i="1" dirty="0">
                <a:latin typeface="Times New Roman" panose="02020603050405020304" pitchFamily="18" charset="0"/>
                <a:cs typeface="Times New Roman" panose="02020603050405020304" pitchFamily="18" charset="0"/>
              </a:endParaRPr>
            </a:p>
          </p:txBody>
        </p:sp>
      </p:grpSp>
      <p:sp>
        <p:nvSpPr>
          <p:cNvPr id="29" name="文本框 28">
            <a:extLst>
              <a:ext uri="{FF2B5EF4-FFF2-40B4-BE49-F238E27FC236}">
                <a16:creationId xmlns:a16="http://schemas.microsoft.com/office/drawing/2014/main" id="{DDE9FB08-D32C-46CA-9962-CDBB0610179D}"/>
              </a:ext>
            </a:extLst>
          </p:cNvPr>
          <p:cNvSpPr txBox="1"/>
          <p:nvPr/>
        </p:nvSpPr>
        <p:spPr>
          <a:xfrm>
            <a:off x="519828" y="6253070"/>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80BBF9AB-CEB2-43AF-84FB-D334E9F9E8C7}"/>
              </a:ext>
            </a:extLst>
          </p:cNvPr>
          <p:cNvSpPr txBox="1"/>
          <p:nvPr/>
        </p:nvSpPr>
        <p:spPr>
          <a:xfrm>
            <a:off x="2854339" y="6263713"/>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DB29C4C-F54A-4A8A-914B-8D9EB9DD73F6}"/>
              </a:ext>
            </a:extLst>
          </p:cNvPr>
          <p:cNvSpPr txBox="1"/>
          <p:nvPr/>
        </p:nvSpPr>
        <p:spPr>
          <a:xfrm>
            <a:off x="5375067" y="6253070"/>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0AB16DE2-4DFF-4BEC-B9C6-971814FDAA4A}"/>
              </a:ext>
            </a:extLst>
          </p:cNvPr>
          <p:cNvCxnSpPr>
            <a:cxnSpLocks/>
          </p:cNvCxnSpPr>
          <p:nvPr/>
        </p:nvCxnSpPr>
        <p:spPr>
          <a:xfrm flipH="1" flipV="1">
            <a:off x="7302500" y="5655066"/>
            <a:ext cx="3125901" cy="77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336C5AA-5002-4BA0-9ACD-A42F548BDFA1}"/>
              </a:ext>
            </a:extLst>
          </p:cNvPr>
          <p:cNvCxnSpPr>
            <a:cxnSpLocks/>
            <a:endCxn id="12" idx="1"/>
          </p:cNvCxnSpPr>
          <p:nvPr/>
        </p:nvCxnSpPr>
        <p:spPr>
          <a:xfrm>
            <a:off x="10428401" y="5662787"/>
            <a:ext cx="0" cy="326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7B3526C9-8582-4DB7-A7F1-80DF7BB263D2}"/>
              </a:ext>
            </a:extLst>
          </p:cNvPr>
          <p:cNvSpPr txBox="1"/>
          <p:nvPr/>
        </p:nvSpPr>
        <p:spPr>
          <a:xfrm>
            <a:off x="7725758" y="5337004"/>
            <a:ext cx="291642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multiplication = convolution</a:t>
            </a:r>
            <a:endParaRPr lang="zh-CN" altLang="en-US" sz="1600" dirty="0">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id="{B847BA29-934B-47B8-B222-F12428AE96B8}"/>
              </a:ext>
            </a:extLst>
          </p:cNvPr>
          <p:cNvCxnSpPr>
            <a:cxnSpLocks/>
          </p:cNvCxnSpPr>
          <p:nvPr/>
        </p:nvCxnSpPr>
        <p:spPr>
          <a:xfrm flipV="1">
            <a:off x="7620000" y="5239652"/>
            <a:ext cx="0" cy="1566843"/>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81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2.</a:t>
            </a:r>
            <a:r>
              <a:rPr lang="en-US" altLang="zh-CN" sz="3200" b="1" i="1" dirty="0">
                <a:latin typeface="Times New Roman" panose="02020603050405020304" pitchFamily="18" charset="0"/>
                <a:cs typeface="Times New Roman" panose="02020603050405020304" pitchFamily="18" charset="0"/>
              </a:rPr>
              <a:t> im2col </a:t>
            </a:r>
            <a:r>
              <a:rPr lang="en-US" altLang="zh-CN" sz="3200" b="1" dirty="0">
                <a:latin typeface="Times New Roman" panose="02020603050405020304" pitchFamily="18" charset="0"/>
                <a:cs typeface="Times New Roman" panose="02020603050405020304" pitchFamily="18" charset="0"/>
              </a:rPr>
              <a:t>Algorithm: Converting Convolution to GEMM</a:t>
            </a:r>
            <a:endParaRPr lang="zh-CN" altLang="en-US" sz="32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63E8347-8A46-41B4-914B-A79E7F65536F}"/>
              </a:ext>
            </a:extLst>
          </p:cNvPr>
          <p:cNvSpPr txBox="1"/>
          <p:nvPr/>
        </p:nvSpPr>
        <p:spPr>
          <a:xfrm>
            <a:off x="250805" y="794357"/>
            <a:ext cx="8978784" cy="1742015"/>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Expand to 3-dimention tensors. </a:t>
            </a:r>
            <a:r>
              <a:rPr lang="en-US" altLang="zh-CN" dirty="0">
                <a:latin typeface="Times New Roman" panose="02020603050405020304" pitchFamily="18" charset="0"/>
                <a:cs typeface="Times New Roman" panose="02020603050405020304" pitchFamily="18" charset="0"/>
              </a:rPr>
              <a:t>That is, a CI-channel image [H, W, CI] and one kernel [KH, KW, CI]. </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(P4) There is no essential difference between 2-dimention conv and 3-dimention conv. The single operation of 3-dimention convolution is a inner product of 2 cubic matrices.</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(C3) The cubic matrices in (P4) can also be reshaped to row vector and column vector. After reshaping, the matrix multiplication is the same as 2-dimention conditions as discussed above.</a:t>
            </a:r>
          </a:p>
        </p:txBody>
      </p:sp>
      <p:pic>
        <p:nvPicPr>
          <p:cNvPr id="7" name="图片 6">
            <a:extLst>
              <a:ext uri="{FF2B5EF4-FFF2-40B4-BE49-F238E27FC236}">
                <a16:creationId xmlns:a16="http://schemas.microsoft.com/office/drawing/2014/main" id="{975FC587-68CE-4E33-83A5-BF81D32BF0E9}"/>
              </a:ext>
            </a:extLst>
          </p:cNvPr>
          <p:cNvPicPr>
            <a:picLocks noChangeAspect="1"/>
          </p:cNvPicPr>
          <p:nvPr/>
        </p:nvPicPr>
        <p:blipFill rotWithShape="1">
          <a:blip r:embed="rId3"/>
          <a:srcRect r="15561"/>
          <a:stretch/>
        </p:blipFill>
        <p:spPr>
          <a:xfrm>
            <a:off x="9664120" y="1148206"/>
            <a:ext cx="1355023" cy="1747565"/>
          </a:xfrm>
          <a:prstGeom prst="rect">
            <a:avLst/>
          </a:prstGeom>
        </p:spPr>
      </p:pic>
      <p:sp>
        <p:nvSpPr>
          <p:cNvPr id="14" name="文本框 13">
            <a:extLst>
              <a:ext uri="{FF2B5EF4-FFF2-40B4-BE49-F238E27FC236}">
                <a16:creationId xmlns:a16="http://schemas.microsoft.com/office/drawing/2014/main" id="{B5F4CF94-91C8-4500-AB85-3DE3632CC81A}"/>
              </a:ext>
            </a:extLst>
          </p:cNvPr>
          <p:cNvSpPr txBox="1"/>
          <p:nvPr/>
        </p:nvSpPr>
        <p:spPr>
          <a:xfrm>
            <a:off x="9639064" y="2312920"/>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4B4D16C0-15E9-4A10-A932-29B6E092DCF2}"/>
              </a:ext>
            </a:extLst>
          </p:cNvPr>
          <p:cNvPicPr>
            <a:picLocks noChangeAspect="1"/>
          </p:cNvPicPr>
          <p:nvPr/>
        </p:nvPicPr>
        <p:blipFill rotWithShape="1">
          <a:blip r:embed="rId4"/>
          <a:srcRect r="25025"/>
          <a:stretch/>
        </p:blipFill>
        <p:spPr>
          <a:xfrm>
            <a:off x="359416" y="4373797"/>
            <a:ext cx="1203152" cy="1548126"/>
          </a:xfrm>
          <a:prstGeom prst="rect">
            <a:avLst/>
          </a:prstGeom>
        </p:spPr>
      </p:pic>
      <p:pic>
        <p:nvPicPr>
          <p:cNvPr id="16" name="图片 15">
            <a:extLst>
              <a:ext uri="{FF2B5EF4-FFF2-40B4-BE49-F238E27FC236}">
                <a16:creationId xmlns:a16="http://schemas.microsoft.com/office/drawing/2014/main" id="{16C0D5DC-FFBE-4B39-A416-FEF4CC4A10F5}"/>
              </a:ext>
            </a:extLst>
          </p:cNvPr>
          <p:cNvPicPr>
            <a:picLocks noChangeAspect="1"/>
          </p:cNvPicPr>
          <p:nvPr/>
        </p:nvPicPr>
        <p:blipFill rotWithShape="1">
          <a:blip r:embed="rId5"/>
          <a:srcRect r="31811"/>
          <a:stretch/>
        </p:blipFill>
        <p:spPr>
          <a:xfrm>
            <a:off x="2420789" y="4369951"/>
            <a:ext cx="1159383" cy="1551971"/>
          </a:xfrm>
          <a:prstGeom prst="rect">
            <a:avLst/>
          </a:prstGeom>
        </p:spPr>
      </p:pic>
      <p:pic>
        <p:nvPicPr>
          <p:cNvPr id="17" name="图片 16">
            <a:extLst>
              <a:ext uri="{FF2B5EF4-FFF2-40B4-BE49-F238E27FC236}">
                <a16:creationId xmlns:a16="http://schemas.microsoft.com/office/drawing/2014/main" id="{CC924454-DA04-4D55-900B-FDE708E8C8AA}"/>
              </a:ext>
            </a:extLst>
          </p:cNvPr>
          <p:cNvPicPr>
            <a:picLocks noChangeAspect="1"/>
          </p:cNvPicPr>
          <p:nvPr/>
        </p:nvPicPr>
        <p:blipFill rotWithShape="1">
          <a:blip r:embed="rId6"/>
          <a:srcRect r="35620"/>
          <a:stretch/>
        </p:blipFill>
        <p:spPr>
          <a:xfrm>
            <a:off x="4547454" y="4384337"/>
            <a:ext cx="1191680" cy="1537585"/>
          </a:xfrm>
          <a:prstGeom prst="rect">
            <a:avLst/>
          </a:prstGeom>
        </p:spPr>
      </p:pic>
      <p:grpSp>
        <p:nvGrpSpPr>
          <p:cNvPr id="24" name="组合 23">
            <a:extLst>
              <a:ext uri="{FF2B5EF4-FFF2-40B4-BE49-F238E27FC236}">
                <a16:creationId xmlns:a16="http://schemas.microsoft.com/office/drawing/2014/main" id="{7F682DA9-4E15-422B-936B-CF5F08674DDC}"/>
              </a:ext>
            </a:extLst>
          </p:cNvPr>
          <p:cNvGrpSpPr/>
          <p:nvPr/>
        </p:nvGrpSpPr>
        <p:grpSpPr>
          <a:xfrm>
            <a:off x="2797490" y="2802481"/>
            <a:ext cx="2639564" cy="1024084"/>
            <a:chOff x="5991540" y="3108956"/>
            <a:chExt cx="2639564" cy="1024084"/>
          </a:xfrm>
        </p:grpSpPr>
        <p:pic>
          <p:nvPicPr>
            <p:cNvPr id="25" name="图片 24">
              <a:extLst>
                <a:ext uri="{FF2B5EF4-FFF2-40B4-BE49-F238E27FC236}">
                  <a16:creationId xmlns:a16="http://schemas.microsoft.com/office/drawing/2014/main" id="{86EE3150-87F2-4647-ABB7-FF64F3D5F1FD}"/>
                </a:ext>
              </a:extLst>
            </p:cNvPr>
            <p:cNvPicPr>
              <a:picLocks noChangeAspect="1"/>
            </p:cNvPicPr>
            <p:nvPr/>
          </p:nvPicPr>
          <p:blipFill>
            <a:blip r:embed="rId7"/>
            <a:stretch>
              <a:fillRect/>
            </a:stretch>
          </p:blipFill>
          <p:spPr>
            <a:xfrm>
              <a:off x="6096000" y="3108956"/>
              <a:ext cx="627598" cy="640087"/>
            </a:xfrm>
            <a:prstGeom prst="rect">
              <a:avLst/>
            </a:prstGeom>
          </p:spPr>
        </p:pic>
        <p:pic>
          <p:nvPicPr>
            <p:cNvPr id="26" name="图片 25">
              <a:extLst>
                <a:ext uri="{FF2B5EF4-FFF2-40B4-BE49-F238E27FC236}">
                  <a16:creationId xmlns:a16="http://schemas.microsoft.com/office/drawing/2014/main" id="{EFB0AB27-A120-4298-832D-3FE42CF21CE6}"/>
                </a:ext>
              </a:extLst>
            </p:cNvPr>
            <p:cNvPicPr>
              <a:picLocks noChangeAspect="1"/>
            </p:cNvPicPr>
            <p:nvPr/>
          </p:nvPicPr>
          <p:blipFill>
            <a:blip r:embed="rId8"/>
            <a:stretch>
              <a:fillRect/>
            </a:stretch>
          </p:blipFill>
          <p:spPr>
            <a:xfrm>
              <a:off x="6873875" y="3175240"/>
              <a:ext cx="581025" cy="415018"/>
            </a:xfrm>
            <a:prstGeom prst="rect">
              <a:avLst/>
            </a:prstGeom>
          </p:spPr>
        </p:pic>
        <p:pic>
          <p:nvPicPr>
            <p:cNvPr id="27" name="图片 26">
              <a:extLst>
                <a:ext uri="{FF2B5EF4-FFF2-40B4-BE49-F238E27FC236}">
                  <a16:creationId xmlns:a16="http://schemas.microsoft.com/office/drawing/2014/main" id="{E818FFEF-11E8-4D44-9E0D-7B97D14F6868}"/>
                </a:ext>
              </a:extLst>
            </p:cNvPr>
            <p:cNvPicPr>
              <a:picLocks noChangeAspect="1"/>
            </p:cNvPicPr>
            <p:nvPr/>
          </p:nvPicPr>
          <p:blipFill>
            <a:blip r:embed="rId9"/>
            <a:stretch>
              <a:fillRect/>
            </a:stretch>
          </p:blipFill>
          <p:spPr>
            <a:xfrm rot="5400000">
              <a:off x="8038969" y="2861876"/>
              <a:ext cx="126524" cy="1057746"/>
            </a:xfrm>
            <a:prstGeom prst="rect">
              <a:avLst/>
            </a:prstGeom>
          </p:spPr>
        </p:pic>
        <p:sp>
          <p:nvSpPr>
            <p:cNvPr id="28" name="文本框 27">
              <a:extLst>
                <a:ext uri="{FF2B5EF4-FFF2-40B4-BE49-F238E27FC236}">
                  <a16:creationId xmlns:a16="http://schemas.microsoft.com/office/drawing/2014/main" id="{B496E174-5EF7-4344-A356-07700F6782F0}"/>
                </a:ext>
              </a:extLst>
            </p:cNvPr>
            <p:cNvSpPr txBox="1"/>
            <p:nvPr/>
          </p:nvSpPr>
          <p:spPr>
            <a:xfrm>
              <a:off x="5991540" y="3794486"/>
              <a:ext cx="95053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kernel </a:t>
              </a:r>
              <a:r>
                <a:rPr lang="en-US" altLang="zh-CN" sz="1600" b="1" i="1" dirty="0">
                  <a:latin typeface="Times New Roman" panose="02020603050405020304" pitchFamily="18" charset="0"/>
                  <a:cs typeface="Times New Roman" panose="02020603050405020304" pitchFamily="18" charset="0"/>
                </a:rPr>
                <a:t>w</a:t>
              </a:r>
              <a:endParaRPr lang="zh-CN" altLang="en-US" sz="1600" b="1" i="1" dirty="0">
                <a:latin typeface="Times New Roman" panose="02020603050405020304" pitchFamily="18" charset="0"/>
                <a:cs typeface="Times New Roman" panose="02020603050405020304" pitchFamily="18" charset="0"/>
              </a:endParaRPr>
            </a:p>
          </p:txBody>
        </p:sp>
      </p:grpSp>
      <p:sp>
        <p:nvSpPr>
          <p:cNvPr id="29" name="文本框 28">
            <a:extLst>
              <a:ext uri="{FF2B5EF4-FFF2-40B4-BE49-F238E27FC236}">
                <a16:creationId xmlns:a16="http://schemas.microsoft.com/office/drawing/2014/main" id="{DDE9FB08-D32C-46CA-9962-CDBB0610179D}"/>
              </a:ext>
            </a:extLst>
          </p:cNvPr>
          <p:cNvSpPr txBox="1"/>
          <p:nvPr/>
        </p:nvSpPr>
        <p:spPr>
          <a:xfrm>
            <a:off x="287199" y="5383370"/>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80BBF9AB-CEB2-43AF-84FB-D334E9F9E8C7}"/>
              </a:ext>
            </a:extLst>
          </p:cNvPr>
          <p:cNvSpPr txBox="1"/>
          <p:nvPr/>
        </p:nvSpPr>
        <p:spPr>
          <a:xfrm>
            <a:off x="2323253" y="5394013"/>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EDB29C4C-F54A-4A8A-914B-8D9EB9DD73F6}"/>
              </a:ext>
            </a:extLst>
          </p:cNvPr>
          <p:cNvSpPr txBox="1"/>
          <p:nvPr/>
        </p:nvSpPr>
        <p:spPr>
          <a:xfrm>
            <a:off x="4515301" y="5383370"/>
            <a:ext cx="874583"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0AB16DE2-4DFF-4BEC-B9C6-971814FDAA4A}"/>
              </a:ext>
            </a:extLst>
          </p:cNvPr>
          <p:cNvCxnSpPr>
            <a:cxnSpLocks/>
          </p:cNvCxnSpPr>
          <p:nvPr/>
        </p:nvCxnSpPr>
        <p:spPr>
          <a:xfrm flipH="1" flipV="1">
            <a:off x="6271793" y="4788317"/>
            <a:ext cx="3877221" cy="175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336C5AA-5002-4BA0-9ACD-A42F548BDFA1}"/>
              </a:ext>
            </a:extLst>
          </p:cNvPr>
          <p:cNvCxnSpPr>
            <a:cxnSpLocks/>
            <a:endCxn id="71" idx="1"/>
          </p:cNvCxnSpPr>
          <p:nvPr/>
        </p:nvCxnSpPr>
        <p:spPr>
          <a:xfrm>
            <a:off x="10149013" y="4772596"/>
            <a:ext cx="0" cy="924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7B3526C9-8582-4DB7-A7F1-80DF7BB263D2}"/>
              </a:ext>
            </a:extLst>
          </p:cNvPr>
          <p:cNvSpPr txBox="1"/>
          <p:nvPr/>
        </p:nvSpPr>
        <p:spPr>
          <a:xfrm>
            <a:off x="7168957" y="4467304"/>
            <a:ext cx="291642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multiplication = convolution</a:t>
            </a:r>
            <a:endParaRPr lang="zh-CN" altLang="en-US" sz="1600" dirty="0">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id="{B847BA29-934B-47B8-B222-F12428AE96B8}"/>
              </a:ext>
            </a:extLst>
          </p:cNvPr>
          <p:cNvCxnSpPr>
            <a:cxnSpLocks/>
          </p:cNvCxnSpPr>
          <p:nvPr/>
        </p:nvCxnSpPr>
        <p:spPr>
          <a:xfrm flipV="1">
            <a:off x="6674666" y="3886200"/>
            <a:ext cx="0" cy="2830754"/>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DC5399E-5A2C-4BEE-B154-44666E373E99}"/>
              </a:ext>
            </a:extLst>
          </p:cNvPr>
          <p:cNvPicPr>
            <a:picLocks noChangeAspect="1"/>
          </p:cNvPicPr>
          <p:nvPr/>
        </p:nvPicPr>
        <p:blipFill>
          <a:blip r:embed="rId10"/>
          <a:stretch>
            <a:fillRect/>
          </a:stretch>
        </p:blipFill>
        <p:spPr>
          <a:xfrm>
            <a:off x="9567948" y="1493526"/>
            <a:ext cx="757238" cy="788910"/>
          </a:xfrm>
          <a:prstGeom prst="rect">
            <a:avLst/>
          </a:prstGeom>
          <a:effectLst>
            <a:outerShdw blurRad="50800" dist="38100" dir="2700000" algn="tl" rotWithShape="0">
              <a:prstClr val="black">
                <a:alpha val="40000"/>
              </a:prstClr>
            </a:outerShdw>
          </a:effectLst>
        </p:spPr>
      </p:pic>
      <p:pic>
        <p:nvPicPr>
          <p:cNvPr id="33" name="图片 32">
            <a:extLst>
              <a:ext uri="{FF2B5EF4-FFF2-40B4-BE49-F238E27FC236}">
                <a16:creationId xmlns:a16="http://schemas.microsoft.com/office/drawing/2014/main" id="{3EEB7452-EB73-470E-B8AF-9D85E5648B5A}"/>
              </a:ext>
            </a:extLst>
          </p:cNvPr>
          <p:cNvPicPr>
            <a:picLocks noChangeAspect="1"/>
          </p:cNvPicPr>
          <p:nvPr/>
        </p:nvPicPr>
        <p:blipFill>
          <a:blip r:embed="rId10"/>
          <a:stretch>
            <a:fillRect/>
          </a:stretch>
        </p:blipFill>
        <p:spPr>
          <a:xfrm>
            <a:off x="9492676" y="1406434"/>
            <a:ext cx="757238" cy="788910"/>
          </a:xfrm>
          <a:prstGeom prst="rect">
            <a:avLst/>
          </a:prstGeom>
          <a:effectLst>
            <a:outerShdw blurRad="50800" dist="38100" dir="2700000" algn="tl" rotWithShape="0">
              <a:prstClr val="black">
                <a:alpha val="40000"/>
              </a:prstClr>
            </a:outerShdw>
          </a:effectLst>
        </p:spPr>
      </p:pic>
      <p:pic>
        <p:nvPicPr>
          <p:cNvPr id="34" name="图片 33">
            <a:extLst>
              <a:ext uri="{FF2B5EF4-FFF2-40B4-BE49-F238E27FC236}">
                <a16:creationId xmlns:a16="http://schemas.microsoft.com/office/drawing/2014/main" id="{7AC1F938-1414-4D11-ADBB-1B706846FDD5}"/>
              </a:ext>
            </a:extLst>
          </p:cNvPr>
          <p:cNvPicPr>
            <a:picLocks noChangeAspect="1"/>
          </p:cNvPicPr>
          <p:nvPr/>
        </p:nvPicPr>
        <p:blipFill>
          <a:blip r:embed="rId9"/>
          <a:stretch>
            <a:fillRect/>
          </a:stretch>
        </p:blipFill>
        <p:spPr>
          <a:xfrm>
            <a:off x="11175879" y="366975"/>
            <a:ext cx="124337" cy="1039459"/>
          </a:xfrm>
          <a:prstGeom prst="rect">
            <a:avLst/>
          </a:prstGeom>
        </p:spPr>
      </p:pic>
      <p:pic>
        <p:nvPicPr>
          <p:cNvPr id="38" name="图片 37">
            <a:extLst>
              <a:ext uri="{FF2B5EF4-FFF2-40B4-BE49-F238E27FC236}">
                <a16:creationId xmlns:a16="http://schemas.microsoft.com/office/drawing/2014/main" id="{43B9C5D9-55F9-4799-A88E-55DED9D20EA7}"/>
              </a:ext>
            </a:extLst>
          </p:cNvPr>
          <p:cNvPicPr>
            <a:picLocks noChangeAspect="1"/>
          </p:cNvPicPr>
          <p:nvPr/>
        </p:nvPicPr>
        <p:blipFill>
          <a:blip r:embed="rId9"/>
          <a:stretch>
            <a:fillRect/>
          </a:stretch>
        </p:blipFill>
        <p:spPr>
          <a:xfrm>
            <a:off x="11175878" y="1406434"/>
            <a:ext cx="124337" cy="1039459"/>
          </a:xfrm>
          <a:prstGeom prst="rect">
            <a:avLst/>
          </a:prstGeom>
        </p:spPr>
      </p:pic>
      <p:pic>
        <p:nvPicPr>
          <p:cNvPr id="39" name="图片 38">
            <a:extLst>
              <a:ext uri="{FF2B5EF4-FFF2-40B4-BE49-F238E27FC236}">
                <a16:creationId xmlns:a16="http://schemas.microsoft.com/office/drawing/2014/main" id="{9B9FD8B1-EB96-4C2C-B5D6-BE83B73F0F39}"/>
              </a:ext>
            </a:extLst>
          </p:cNvPr>
          <p:cNvPicPr>
            <a:picLocks noChangeAspect="1"/>
          </p:cNvPicPr>
          <p:nvPr/>
        </p:nvPicPr>
        <p:blipFill>
          <a:blip r:embed="rId9"/>
          <a:stretch>
            <a:fillRect/>
          </a:stretch>
        </p:blipFill>
        <p:spPr>
          <a:xfrm>
            <a:off x="11175878" y="2445893"/>
            <a:ext cx="124337" cy="1039459"/>
          </a:xfrm>
          <a:prstGeom prst="rect">
            <a:avLst/>
          </a:prstGeom>
        </p:spPr>
      </p:pic>
      <p:pic>
        <p:nvPicPr>
          <p:cNvPr id="40" name="图片 39">
            <a:extLst>
              <a:ext uri="{FF2B5EF4-FFF2-40B4-BE49-F238E27FC236}">
                <a16:creationId xmlns:a16="http://schemas.microsoft.com/office/drawing/2014/main" id="{34C64AC1-F49B-4D73-B985-0F0A692A27F4}"/>
              </a:ext>
            </a:extLst>
          </p:cNvPr>
          <p:cNvPicPr>
            <a:picLocks noChangeAspect="1"/>
          </p:cNvPicPr>
          <p:nvPr/>
        </p:nvPicPr>
        <p:blipFill>
          <a:blip r:embed="rId7"/>
          <a:stretch>
            <a:fillRect/>
          </a:stretch>
        </p:blipFill>
        <p:spPr>
          <a:xfrm>
            <a:off x="2845514" y="2745810"/>
            <a:ext cx="627598" cy="640087"/>
          </a:xfrm>
          <a:prstGeom prst="rect">
            <a:avLst/>
          </a:prstGeom>
        </p:spPr>
      </p:pic>
      <p:pic>
        <p:nvPicPr>
          <p:cNvPr id="43" name="图片 42">
            <a:extLst>
              <a:ext uri="{FF2B5EF4-FFF2-40B4-BE49-F238E27FC236}">
                <a16:creationId xmlns:a16="http://schemas.microsoft.com/office/drawing/2014/main" id="{0EB19436-897F-4432-811F-3118CA6D82B3}"/>
              </a:ext>
            </a:extLst>
          </p:cNvPr>
          <p:cNvPicPr>
            <a:picLocks noChangeAspect="1"/>
          </p:cNvPicPr>
          <p:nvPr/>
        </p:nvPicPr>
        <p:blipFill>
          <a:blip r:embed="rId7"/>
          <a:stretch>
            <a:fillRect/>
          </a:stretch>
        </p:blipFill>
        <p:spPr>
          <a:xfrm>
            <a:off x="2789078" y="2683669"/>
            <a:ext cx="627598" cy="640087"/>
          </a:xfrm>
          <a:prstGeom prst="rect">
            <a:avLst/>
          </a:prstGeom>
        </p:spPr>
      </p:pic>
      <p:pic>
        <p:nvPicPr>
          <p:cNvPr id="44" name="图片 43">
            <a:extLst>
              <a:ext uri="{FF2B5EF4-FFF2-40B4-BE49-F238E27FC236}">
                <a16:creationId xmlns:a16="http://schemas.microsoft.com/office/drawing/2014/main" id="{059562F2-9B8D-43D3-BE47-543B782127A9}"/>
              </a:ext>
            </a:extLst>
          </p:cNvPr>
          <p:cNvPicPr>
            <a:picLocks noChangeAspect="1"/>
          </p:cNvPicPr>
          <p:nvPr/>
        </p:nvPicPr>
        <p:blipFill>
          <a:blip r:embed="rId9"/>
          <a:stretch>
            <a:fillRect/>
          </a:stretch>
        </p:blipFill>
        <p:spPr>
          <a:xfrm rot="5400000">
            <a:off x="5910324" y="2556883"/>
            <a:ext cx="126524" cy="1057746"/>
          </a:xfrm>
          <a:prstGeom prst="rect">
            <a:avLst/>
          </a:prstGeom>
        </p:spPr>
      </p:pic>
      <p:pic>
        <p:nvPicPr>
          <p:cNvPr id="45" name="图片 44">
            <a:extLst>
              <a:ext uri="{FF2B5EF4-FFF2-40B4-BE49-F238E27FC236}">
                <a16:creationId xmlns:a16="http://schemas.microsoft.com/office/drawing/2014/main" id="{DC3EDE0F-1451-4ADE-B656-4B21D2E52A99}"/>
              </a:ext>
            </a:extLst>
          </p:cNvPr>
          <p:cNvPicPr>
            <a:picLocks noChangeAspect="1"/>
          </p:cNvPicPr>
          <p:nvPr/>
        </p:nvPicPr>
        <p:blipFill>
          <a:blip r:embed="rId9"/>
          <a:stretch>
            <a:fillRect/>
          </a:stretch>
        </p:blipFill>
        <p:spPr>
          <a:xfrm rot="5400000">
            <a:off x="6975729" y="2552590"/>
            <a:ext cx="126524" cy="1057746"/>
          </a:xfrm>
          <a:prstGeom prst="rect">
            <a:avLst/>
          </a:prstGeom>
        </p:spPr>
      </p:pic>
      <p:pic>
        <p:nvPicPr>
          <p:cNvPr id="5" name="图片 4">
            <a:extLst>
              <a:ext uri="{FF2B5EF4-FFF2-40B4-BE49-F238E27FC236}">
                <a16:creationId xmlns:a16="http://schemas.microsoft.com/office/drawing/2014/main" id="{2F041D98-4DAA-4546-B415-3BC8CFE35DFB}"/>
              </a:ext>
            </a:extLst>
          </p:cNvPr>
          <p:cNvPicPr>
            <a:picLocks noChangeAspect="1"/>
          </p:cNvPicPr>
          <p:nvPr/>
        </p:nvPicPr>
        <p:blipFill>
          <a:blip r:embed="rId11"/>
          <a:stretch>
            <a:fillRect/>
          </a:stretch>
        </p:blipFill>
        <p:spPr>
          <a:xfrm>
            <a:off x="315159" y="4692491"/>
            <a:ext cx="660383" cy="677893"/>
          </a:xfrm>
          <a:prstGeom prst="rect">
            <a:avLst/>
          </a:prstGeom>
        </p:spPr>
      </p:pic>
      <p:pic>
        <p:nvPicPr>
          <p:cNvPr id="46" name="图片 45">
            <a:extLst>
              <a:ext uri="{FF2B5EF4-FFF2-40B4-BE49-F238E27FC236}">
                <a16:creationId xmlns:a16="http://schemas.microsoft.com/office/drawing/2014/main" id="{E651B402-6331-44A7-8270-95C880437C7E}"/>
              </a:ext>
            </a:extLst>
          </p:cNvPr>
          <p:cNvPicPr>
            <a:picLocks noChangeAspect="1"/>
          </p:cNvPicPr>
          <p:nvPr/>
        </p:nvPicPr>
        <p:blipFill>
          <a:blip r:embed="rId11"/>
          <a:stretch>
            <a:fillRect/>
          </a:stretch>
        </p:blipFill>
        <p:spPr>
          <a:xfrm>
            <a:off x="250804" y="4617157"/>
            <a:ext cx="660383" cy="677893"/>
          </a:xfrm>
          <a:prstGeom prst="rect">
            <a:avLst/>
          </a:prstGeom>
        </p:spPr>
      </p:pic>
      <p:pic>
        <p:nvPicPr>
          <p:cNvPr id="9" name="图片 8">
            <a:extLst>
              <a:ext uri="{FF2B5EF4-FFF2-40B4-BE49-F238E27FC236}">
                <a16:creationId xmlns:a16="http://schemas.microsoft.com/office/drawing/2014/main" id="{E754F046-10E6-4A8A-8CB6-30D4EDED6A93}"/>
              </a:ext>
            </a:extLst>
          </p:cNvPr>
          <p:cNvPicPr>
            <a:picLocks noChangeAspect="1"/>
          </p:cNvPicPr>
          <p:nvPr/>
        </p:nvPicPr>
        <p:blipFill>
          <a:blip r:embed="rId12"/>
          <a:stretch>
            <a:fillRect/>
          </a:stretch>
        </p:blipFill>
        <p:spPr>
          <a:xfrm>
            <a:off x="2354303" y="4716649"/>
            <a:ext cx="658125" cy="690533"/>
          </a:xfrm>
          <a:prstGeom prst="rect">
            <a:avLst/>
          </a:prstGeom>
        </p:spPr>
      </p:pic>
      <p:pic>
        <p:nvPicPr>
          <p:cNvPr id="47" name="图片 46">
            <a:extLst>
              <a:ext uri="{FF2B5EF4-FFF2-40B4-BE49-F238E27FC236}">
                <a16:creationId xmlns:a16="http://schemas.microsoft.com/office/drawing/2014/main" id="{9A4D949A-310A-4147-985A-0457DB864A72}"/>
              </a:ext>
            </a:extLst>
          </p:cNvPr>
          <p:cNvPicPr>
            <a:picLocks noChangeAspect="1"/>
          </p:cNvPicPr>
          <p:nvPr/>
        </p:nvPicPr>
        <p:blipFill>
          <a:blip r:embed="rId12"/>
          <a:stretch>
            <a:fillRect/>
          </a:stretch>
        </p:blipFill>
        <p:spPr>
          <a:xfrm>
            <a:off x="2299164" y="4664983"/>
            <a:ext cx="658125" cy="690533"/>
          </a:xfrm>
          <a:prstGeom prst="rect">
            <a:avLst/>
          </a:prstGeom>
        </p:spPr>
      </p:pic>
      <p:pic>
        <p:nvPicPr>
          <p:cNvPr id="19" name="图片 18">
            <a:extLst>
              <a:ext uri="{FF2B5EF4-FFF2-40B4-BE49-F238E27FC236}">
                <a16:creationId xmlns:a16="http://schemas.microsoft.com/office/drawing/2014/main" id="{974C9C8C-28BC-4D02-9EB9-8C363B277785}"/>
              </a:ext>
            </a:extLst>
          </p:cNvPr>
          <p:cNvPicPr>
            <a:picLocks noChangeAspect="1"/>
          </p:cNvPicPr>
          <p:nvPr/>
        </p:nvPicPr>
        <p:blipFill>
          <a:blip r:embed="rId13"/>
          <a:stretch>
            <a:fillRect/>
          </a:stretch>
        </p:blipFill>
        <p:spPr>
          <a:xfrm>
            <a:off x="4497152" y="4705416"/>
            <a:ext cx="655669" cy="683092"/>
          </a:xfrm>
          <a:prstGeom prst="rect">
            <a:avLst/>
          </a:prstGeom>
        </p:spPr>
      </p:pic>
      <p:pic>
        <p:nvPicPr>
          <p:cNvPr id="48" name="图片 47">
            <a:extLst>
              <a:ext uri="{FF2B5EF4-FFF2-40B4-BE49-F238E27FC236}">
                <a16:creationId xmlns:a16="http://schemas.microsoft.com/office/drawing/2014/main" id="{1BC57EF2-68B6-4858-B130-DC190B4D12B5}"/>
              </a:ext>
            </a:extLst>
          </p:cNvPr>
          <p:cNvPicPr>
            <a:picLocks noChangeAspect="1"/>
          </p:cNvPicPr>
          <p:nvPr/>
        </p:nvPicPr>
        <p:blipFill>
          <a:blip r:embed="rId13"/>
          <a:stretch>
            <a:fillRect/>
          </a:stretch>
        </p:blipFill>
        <p:spPr>
          <a:xfrm>
            <a:off x="4443737" y="4638818"/>
            <a:ext cx="655669" cy="683092"/>
          </a:xfrm>
          <a:prstGeom prst="rect">
            <a:avLst/>
          </a:prstGeom>
        </p:spPr>
      </p:pic>
      <p:pic>
        <p:nvPicPr>
          <p:cNvPr id="20" name="图片 19">
            <a:extLst>
              <a:ext uri="{FF2B5EF4-FFF2-40B4-BE49-F238E27FC236}">
                <a16:creationId xmlns:a16="http://schemas.microsoft.com/office/drawing/2014/main" id="{1C4B25CC-99E1-490F-82E8-8B52286647FF}"/>
              </a:ext>
            </a:extLst>
          </p:cNvPr>
          <p:cNvPicPr>
            <a:picLocks noChangeAspect="1"/>
          </p:cNvPicPr>
          <p:nvPr/>
        </p:nvPicPr>
        <p:blipFill>
          <a:blip r:embed="rId14"/>
          <a:stretch>
            <a:fillRect/>
          </a:stretch>
        </p:blipFill>
        <p:spPr>
          <a:xfrm>
            <a:off x="1683695" y="3989977"/>
            <a:ext cx="194069" cy="873311"/>
          </a:xfrm>
          <a:prstGeom prst="rect">
            <a:avLst/>
          </a:prstGeom>
        </p:spPr>
      </p:pic>
      <p:pic>
        <p:nvPicPr>
          <p:cNvPr id="49" name="图片 48">
            <a:extLst>
              <a:ext uri="{FF2B5EF4-FFF2-40B4-BE49-F238E27FC236}">
                <a16:creationId xmlns:a16="http://schemas.microsoft.com/office/drawing/2014/main" id="{3C309EFD-B432-40DD-B759-E7C4128F8290}"/>
              </a:ext>
            </a:extLst>
          </p:cNvPr>
          <p:cNvPicPr>
            <a:picLocks noChangeAspect="1"/>
          </p:cNvPicPr>
          <p:nvPr/>
        </p:nvPicPr>
        <p:blipFill>
          <a:blip r:embed="rId14"/>
          <a:stretch>
            <a:fillRect/>
          </a:stretch>
        </p:blipFill>
        <p:spPr>
          <a:xfrm>
            <a:off x="1681775" y="4877448"/>
            <a:ext cx="194069" cy="873311"/>
          </a:xfrm>
          <a:prstGeom prst="rect">
            <a:avLst/>
          </a:prstGeom>
        </p:spPr>
      </p:pic>
      <p:pic>
        <p:nvPicPr>
          <p:cNvPr id="50" name="图片 49">
            <a:extLst>
              <a:ext uri="{FF2B5EF4-FFF2-40B4-BE49-F238E27FC236}">
                <a16:creationId xmlns:a16="http://schemas.microsoft.com/office/drawing/2014/main" id="{F63A50D0-C782-4D51-BAD6-7D9CF995E043}"/>
              </a:ext>
            </a:extLst>
          </p:cNvPr>
          <p:cNvPicPr>
            <a:picLocks noChangeAspect="1"/>
          </p:cNvPicPr>
          <p:nvPr/>
        </p:nvPicPr>
        <p:blipFill>
          <a:blip r:embed="rId14"/>
          <a:stretch>
            <a:fillRect/>
          </a:stretch>
        </p:blipFill>
        <p:spPr>
          <a:xfrm>
            <a:off x="1676983" y="5764919"/>
            <a:ext cx="194069" cy="873311"/>
          </a:xfrm>
          <a:prstGeom prst="rect">
            <a:avLst/>
          </a:prstGeom>
        </p:spPr>
      </p:pic>
      <p:pic>
        <p:nvPicPr>
          <p:cNvPr id="21" name="图片 20">
            <a:extLst>
              <a:ext uri="{FF2B5EF4-FFF2-40B4-BE49-F238E27FC236}">
                <a16:creationId xmlns:a16="http://schemas.microsoft.com/office/drawing/2014/main" id="{E3DF19D6-0C3E-463A-AB09-4DD79E4412EF}"/>
              </a:ext>
            </a:extLst>
          </p:cNvPr>
          <p:cNvPicPr>
            <a:picLocks noChangeAspect="1"/>
          </p:cNvPicPr>
          <p:nvPr/>
        </p:nvPicPr>
        <p:blipFill>
          <a:blip r:embed="rId15"/>
          <a:stretch>
            <a:fillRect/>
          </a:stretch>
        </p:blipFill>
        <p:spPr>
          <a:xfrm>
            <a:off x="3729764" y="3975819"/>
            <a:ext cx="285031" cy="901629"/>
          </a:xfrm>
          <a:prstGeom prst="rect">
            <a:avLst/>
          </a:prstGeom>
        </p:spPr>
      </p:pic>
      <p:pic>
        <p:nvPicPr>
          <p:cNvPr id="51" name="图片 50">
            <a:extLst>
              <a:ext uri="{FF2B5EF4-FFF2-40B4-BE49-F238E27FC236}">
                <a16:creationId xmlns:a16="http://schemas.microsoft.com/office/drawing/2014/main" id="{983DA60F-34C2-47B6-A6F0-AF571FA1963D}"/>
              </a:ext>
            </a:extLst>
          </p:cNvPr>
          <p:cNvPicPr>
            <a:picLocks noChangeAspect="1"/>
          </p:cNvPicPr>
          <p:nvPr/>
        </p:nvPicPr>
        <p:blipFill>
          <a:blip r:embed="rId15"/>
          <a:stretch>
            <a:fillRect/>
          </a:stretch>
        </p:blipFill>
        <p:spPr>
          <a:xfrm>
            <a:off x="3729764" y="4895572"/>
            <a:ext cx="285031" cy="901629"/>
          </a:xfrm>
          <a:prstGeom prst="rect">
            <a:avLst/>
          </a:prstGeom>
        </p:spPr>
      </p:pic>
      <p:pic>
        <p:nvPicPr>
          <p:cNvPr id="52" name="图片 51">
            <a:extLst>
              <a:ext uri="{FF2B5EF4-FFF2-40B4-BE49-F238E27FC236}">
                <a16:creationId xmlns:a16="http://schemas.microsoft.com/office/drawing/2014/main" id="{4C58DC57-153A-426D-AB29-DD0B5E2488DB}"/>
              </a:ext>
            </a:extLst>
          </p:cNvPr>
          <p:cNvPicPr>
            <a:picLocks noChangeAspect="1"/>
          </p:cNvPicPr>
          <p:nvPr/>
        </p:nvPicPr>
        <p:blipFill>
          <a:blip r:embed="rId15"/>
          <a:stretch>
            <a:fillRect/>
          </a:stretch>
        </p:blipFill>
        <p:spPr>
          <a:xfrm>
            <a:off x="3729764" y="5815325"/>
            <a:ext cx="285031" cy="901629"/>
          </a:xfrm>
          <a:prstGeom prst="rect">
            <a:avLst/>
          </a:prstGeom>
        </p:spPr>
      </p:pic>
      <p:pic>
        <p:nvPicPr>
          <p:cNvPr id="22" name="图片 21">
            <a:extLst>
              <a:ext uri="{FF2B5EF4-FFF2-40B4-BE49-F238E27FC236}">
                <a16:creationId xmlns:a16="http://schemas.microsoft.com/office/drawing/2014/main" id="{7FB5F8F9-1DE3-47C7-B611-7530692F32AE}"/>
              </a:ext>
            </a:extLst>
          </p:cNvPr>
          <p:cNvPicPr>
            <a:picLocks noChangeAspect="1"/>
          </p:cNvPicPr>
          <p:nvPr/>
        </p:nvPicPr>
        <p:blipFill>
          <a:blip r:embed="rId16"/>
          <a:stretch>
            <a:fillRect/>
          </a:stretch>
        </p:blipFill>
        <p:spPr>
          <a:xfrm>
            <a:off x="5882863" y="3969168"/>
            <a:ext cx="366819" cy="873311"/>
          </a:xfrm>
          <a:prstGeom prst="rect">
            <a:avLst/>
          </a:prstGeom>
        </p:spPr>
      </p:pic>
      <p:pic>
        <p:nvPicPr>
          <p:cNvPr id="53" name="图片 52">
            <a:extLst>
              <a:ext uri="{FF2B5EF4-FFF2-40B4-BE49-F238E27FC236}">
                <a16:creationId xmlns:a16="http://schemas.microsoft.com/office/drawing/2014/main" id="{C26DE46C-C1D5-4D33-BE7D-81299A43D0DD}"/>
              </a:ext>
            </a:extLst>
          </p:cNvPr>
          <p:cNvPicPr>
            <a:picLocks noChangeAspect="1"/>
          </p:cNvPicPr>
          <p:nvPr/>
        </p:nvPicPr>
        <p:blipFill>
          <a:blip r:embed="rId16"/>
          <a:stretch>
            <a:fillRect/>
          </a:stretch>
        </p:blipFill>
        <p:spPr>
          <a:xfrm>
            <a:off x="5882864" y="4859963"/>
            <a:ext cx="366819" cy="873311"/>
          </a:xfrm>
          <a:prstGeom prst="rect">
            <a:avLst/>
          </a:prstGeom>
        </p:spPr>
      </p:pic>
      <p:pic>
        <p:nvPicPr>
          <p:cNvPr id="54" name="图片 53">
            <a:extLst>
              <a:ext uri="{FF2B5EF4-FFF2-40B4-BE49-F238E27FC236}">
                <a16:creationId xmlns:a16="http://schemas.microsoft.com/office/drawing/2014/main" id="{5008B6CF-0CCF-4908-A2E2-A5EE1A33B00A}"/>
              </a:ext>
            </a:extLst>
          </p:cNvPr>
          <p:cNvPicPr>
            <a:picLocks noChangeAspect="1"/>
          </p:cNvPicPr>
          <p:nvPr/>
        </p:nvPicPr>
        <p:blipFill>
          <a:blip r:embed="rId16"/>
          <a:stretch>
            <a:fillRect/>
          </a:stretch>
        </p:blipFill>
        <p:spPr>
          <a:xfrm>
            <a:off x="5882863" y="5750758"/>
            <a:ext cx="366819" cy="873311"/>
          </a:xfrm>
          <a:prstGeom prst="rect">
            <a:avLst/>
          </a:prstGeom>
        </p:spPr>
      </p:pic>
      <p:grpSp>
        <p:nvGrpSpPr>
          <p:cNvPr id="64" name="组合 63">
            <a:extLst>
              <a:ext uri="{FF2B5EF4-FFF2-40B4-BE49-F238E27FC236}">
                <a16:creationId xmlns:a16="http://schemas.microsoft.com/office/drawing/2014/main" id="{B9D7BB26-F3BE-49ED-8D78-521713430F08}"/>
              </a:ext>
            </a:extLst>
          </p:cNvPr>
          <p:cNvGrpSpPr/>
          <p:nvPr/>
        </p:nvGrpSpPr>
        <p:grpSpPr>
          <a:xfrm>
            <a:off x="6972917" y="5476797"/>
            <a:ext cx="2639564" cy="1024084"/>
            <a:chOff x="5991540" y="3108956"/>
            <a:chExt cx="2639564" cy="1024084"/>
          </a:xfrm>
        </p:grpSpPr>
        <p:pic>
          <p:nvPicPr>
            <p:cNvPr id="65" name="图片 64">
              <a:extLst>
                <a:ext uri="{FF2B5EF4-FFF2-40B4-BE49-F238E27FC236}">
                  <a16:creationId xmlns:a16="http://schemas.microsoft.com/office/drawing/2014/main" id="{35E9A9CF-9DCF-45FA-9A5D-544A2292F791}"/>
                </a:ext>
              </a:extLst>
            </p:cNvPr>
            <p:cNvPicPr>
              <a:picLocks noChangeAspect="1"/>
            </p:cNvPicPr>
            <p:nvPr/>
          </p:nvPicPr>
          <p:blipFill>
            <a:blip r:embed="rId7"/>
            <a:stretch>
              <a:fillRect/>
            </a:stretch>
          </p:blipFill>
          <p:spPr>
            <a:xfrm>
              <a:off x="6096000" y="3108956"/>
              <a:ext cx="627598" cy="640087"/>
            </a:xfrm>
            <a:prstGeom prst="rect">
              <a:avLst/>
            </a:prstGeom>
          </p:spPr>
        </p:pic>
        <p:pic>
          <p:nvPicPr>
            <p:cNvPr id="66" name="图片 65">
              <a:extLst>
                <a:ext uri="{FF2B5EF4-FFF2-40B4-BE49-F238E27FC236}">
                  <a16:creationId xmlns:a16="http://schemas.microsoft.com/office/drawing/2014/main" id="{B1F0DD8A-ECF8-4ED7-A0F8-E1CEF4DF33AC}"/>
                </a:ext>
              </a:extLst>
            </p:cNvPr>
            <p:cNvPicPr>
              <a:picLocks noChangeAspect="1"/>
            </p:cNvPicPr>
            <p:nvPr/>
          </p:nvPicPr>
          <p:blipFill>
            <a:blip r:embed="rId8"/>
            <a:stretch>
              <a:fillRect/>
            </a:stretch>
          </p:blipFill>
          <p:spPr>
            <a:xfrm>
              <a:off x="6873875" y="3175240"/>
              <a:ext cx="581025" cy="415018"/>
            </a:xfrm>
            <a:prstGeom prst="rect">
              <a:avLst/>
            </a:prstGeom>
          </p:spPr>
        </p:pic>
        <p:pic>
          <p:nvPicPr>
            <p:cNvPr id="67" name="图片 66">
              <a:extLst>
                <a:ext uri="{FF2B5EF4-FFF2-40B4-BE49-F238E27FC236}">
                  <a16:creationId xmlns:a16="http://schemas.microsoft.com/office/drawing/2014/main" id="{F09CC861-B387-46C6-8FB7-B68A8C5B9651}"/>
                </a:ext>
              </a:extLst>
            </p:cNvPr>
            <p:cNvPicPr>
              <a:picLocks noChangeAspect="1"/>
            </p:cNvPicPr>
            <p:nvPr/>
          </p:nvPicPr>
          <p:blipFill>
            <a:blip r:embed="rId9"/>
            <a:stretch>
              <a:fillRect/>
            </a:stretch>
          </p:blipFill>
          <p:spPr>
            <a:xfrm rot="5400000">
              <a:off x="8038969" y="2861876"/>
              <a:ext cx="126524" cy="1057746"/>
            </a:xfrm>
            <a:prstGeom prst="rect">
              <a:avLst/>
            </a:prstGeom>
          </p:spPr>
        </p:pic>
        <p:sp>
          <p:nvSpPr>
            <p:cNvPr id="68" name="文本框 67">
              <a:extLst>
                <a:ext uri="{FF2B5EF4-FFF2-40B4-BE49-F238E27FC236}">
                  <a16:creationId xmlns:a16="http://schemas.microsoft.com/office/drawing/2014/main" id="{281A08B0-825C-43A2-BAAD-C9D521F3CC19}"/>
                </a:ext>
              </a:extLst>
            </p:cNvPr>
            <p:cNvSpPr txBox="1"/>
            <p:nvPr/>
          </p:nvSpPr>
          <p:spPr>
            <a:xfrm>
              <a:off x="5991540" y="3794486"/>
              <a:ext cx="95053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kernel </a:t>
              </a:r>
              <a:r>
                <a:rPr lang="en-US" altLang="zh-CN" sz="1600" b="1" i="1" dirty="0">
                  <a:latin typeface="Times New Roman" panose="02020603050405020304" pitchFamily="18" charset="0"/>
                  <a:cs typeface="Times New Roman" panose="02020603050405020304" pitchFamily="18" charset="0"/>
                </a:rPr>
                <a:t>w</a:t>
              </a:r>
              <a:endParaRPr lang="zh-CN" altLang="en-US" sz="1600" b="1" i="1" dirty="0">
                <a:latin typeface="Times New Roman" panose="02020603050405020304" pitchFamily="18" charset="0"/>
                <a:cs typeface="Times New Roman" panose="02020603050405020304" pitchFamily="18" charset="0"/>
              </a:endParaRPr>
            </a:p>
          </p:txBody>
        </p:sp>
      </p:grpSp>
      <p:pic>
        <p:nvPicPr>
          <p:cNvPr id="69" name="图片 68">
            <a:extLst>
              <a:ext uri="{FF2B5EF4-FFF2-40B4-BE49-F238E27FC236}">
                <a16:creationId xmlns:a16="http://schemas.microsoft.com/office/drawing/2014/main" id="{A6B6A87B-2AE6-4CEE-8421-DF27D81D9319}"/>
              </a:ext>
            </a:extLst>
          </p:cNvPr>
          <p:cNvPicPr>
            <a:picLocks noChangeAspect="1"/>
          </p:cNvPicPr>
          <p:nvPr/>
        </p:nvPicPr>
        <p:blipFill>
          <a:blip r:embed="rId7"/>
          <a:stretch>
            <a:fillRect/>
          </a:stretch>
        </p:blipFill>
        <p:spPr>
          <a:xfrm>
            <a:off x="7020941" y="5420126"/>
            <a:ext cx="627598" cy="640087"/>
          </a:xfrm>
          <a:prstGeom prst="rect">
            <a:avLst/>
          </a:prstGeom>
        </p:spPr>
      </p:pic>
      <p:pic>
        <p:nvPicPr>
          <p:cNvPr id="70" name="图片 69">
            <a:extLst>
              <a:ext uri="{FF2B5EF4-FFF2-40B4-BE49-F238E27FC236}">
                <a16:creationId xmlns:a16="http://schemas.microsoft.com/office/drawing/2014/main" id="{11019EA3-039A-4E47-ABFE-26AD088E7234}"/>
              </a:ext>
            </a:extLst>
          </p:cNvPr>
          <p:cNvPicPr>
            <a:picLocks noChangeAspect="1"/>
          </p:cNvPicPr>
          <p:nvPr/>
        </p:nvPicPr>
        <p:blipFill>
          <a:blip r:embed="rId7"/>
          <a:stretch>
            <a:fillRect/>
          </a:stretch>
        </p:blipFill>
        <p:spPr>
          <a:xfrm>
            <a:off x="6964505" y="5357985"/>
            <a:ext cx="627598" cy="640087"/>
          </a:xfrm>
          <a:prstGeom prst="rect">
            <a:avLst/>
          </a:prstGeom>
        </p:spPr>
      </p:pic>
      <p:pic>
        <p:nvPicPr>
          <p:cNvPr id="71" name="图片 70">
            <a:extLst>
              <a:ext uri="{FF2B5EF4-FFF2-40B4-BE49-F238E27FC236}">
                <a16:creationId xmlns:a16="http://schemas.microsoft.com/office/drawing/2014/main" id="{0D0BDF27-E13C-47FD-A12B-C1689CC63F59}"/>
              </a:ext>
            </a:extLst>
          </p:cNvPr>
          <p:cNvPicPr>
            <a:picLocks noChangeAspect="1"/>
          </p:cNvPicPr>
          <p:nvPr/>
        </p:nvPicPr>
        <p:blipFill>
          <a:blip r:embed="rId9"/>
          <a:stretch>
            <a:fillRect/>
          </a:stretch>
        </p:blipFill>
        <p:spPr>
          <a:xfrm rot="5400000">
            <a:off x="10085751" y="5231199"/>
            <a:ext cx="126524" cy="1057746"/>
          </a:xfrm>
          <a:prstGeom prst="rect">
            <a:avLst/>
          </a:prstGeom>
        </p:spPr>
      </p:pic>
      <p:pic>
        <p:nvPicPr>
          <p:cNvPr id="72" name="图片 71">
            <a:extLst>
              <a:ext uri="{FF2B5EF4-FFF2-40B4-BE49-F238E27FC236}">
                <a16:creationId xmlns:a16="http://schemas.microsoft.com/office/drawing/2014/main" id="{F19C4195-095F-43A0-A8EA-A33A0E70A69E}"/>
              </a:ext>
            </a:extLst>
          </p:cNvPr>
          <p:cNvPicPr>
            <a:picLocks noChangeAspect="1"/>
          </p:cNvPicPr>
          <p:nvPr/>
        </p:nvPicPr>
        <p:blipFill>
          <a:blip r:embed="rId9"/>
          <a:stretch>
            <a:fillRect/>
          </a:stretch>
        </p:blipFill>
        <p:spPr>
          <a:xfrm rot="5400000">
            <a:off x="11151156" y="5226906"/>
            <a:ext cx="126524" cy="1057746"/>
          </a:xfrm>
          <a:prstGeom prst="rect">
            <a:avLst/>
          </a:prstGeom>
        </p:spPr>
      </p:pic>
    </p:spTree>
    <p:extLst>
      <p:ext uri="{BB962C8B-B14F-4D97-AF65-F5344CB8AC3E}">
        <p14:creationId xmlns:p14="http://schemas.microsoft.com/office/powerpoint/2010/main" val="36554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2.</a:t>
            </a:r>
            <a:r>
              <a:rPr lang="en-US" altLang="zh-CN" sz="3200" b="1" i="1" dirty="0">
                <a:latin typeface="Times New Roman" panose="02020603050405020304" pitchFamily="18" charset="0"/>
                <a:cs typeface="Times New Roman" panose="02020603050405020304" pitchFamily="18" charset="0"/>
              </a:rPr>
              <a:t> im2col </a:t>
            </a:r>
            <a:r>
              <a:rPr lang="en-US" altLang="zh-CN" sz="3200" b="1" dirty="0">
                <a:latin typeface="Times New Roman" panose="02020603050405020304" pitchFamily="18" charset="0"/>
                <a:cs typeface="Times New Roman" panose="02020603050405020304" pitchFamily="18" charset="0"/>
              </a:rPr>
              <a:t>Algorithm: Converting Convolution to GEMM</a:t>
            </a:r>
            <a:endParaRPr lang="zh-CN" altLang="en-US" sz="32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63E8347-8A46-41B4-914B-A79E7F65536F}"/>
              </a:ext>
            </a:extLst>
          </p:cNvPr>
          <p:cNvSpPr txBox="1"/>
          <p:nvPr/>
        </p:nvSpPr>
        <p:spPr>
          <a:xfrm>
            <a:off x="250805" y="794357"/>
            <a:ext cx="8978784" cy="1415772"/>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Expand to 4-dimention tensors. </a:t>
            </a:r>
            <a:r>
              <a:rPr lang="en-US" altLang="zh-CN" dirty="0">
                <a:latin typeface="Times New Roman" panose="02020603050405020304" pitchFamily="18" charset="0"/>
                <a:cs typeface="Times New Roman" panose="02020603050405020304" pitchFamily="18" charset="0"/>
              </a:rPr>
              <a:t>That is, a batched CI-channel image [B, H, W, CI] and CO kernels [KH, KW, CI, CO]. </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(C4) This expand can be transform to GEMM by concatenate the batch dimension [B] to the volume axis of image matrix, and concatenate the output channel dimension to the row axis of kernel matrix.</a:t>
            </a:r>
          </a:p>
        </p:txBody>
      </p:sp>
      <p:pic>
        <p:nvPicPr>
          <p:cNvPr id="7" name="图片 6">
            <a:extLst>
              <a:ext uri="{FF2B5EF4-FFF2-40B4-BE49-F238E27FC236}">
                <a16:creationId xmlns:a16="http://schemas.microsoft.com/office/drawing/2014/main" id="{975FC587-68CE-4E33-83A5-BF81D32BF0E9}"/>
              </a:ext>
            </a:extLst>
          </p:cNvPr>
          <p:cNvPicPr>
            <a:picLocks noChangeAspect="1"/>
          </p:cNvPicPr>
          <p:nvPr/>
        </p:nvPicPr>
        <p:blipFill rotWithShape="1">
          <a:blip r:embed="rId3"/>
          <a:srcRect t="21533" r="49841" b="30114"/>
          <a:stretch/>
        </p:blipFill>
        <p:spPr>
          <a:xfrm>
            <a:off x="9609957" y="1954334"/>
            <a:ext cx="804913" cy="845009"/>
          </a:xfrm>
          <a:prstGeom prst="rect">
            <a:avLst/>
          </a:prstGeom>
        </p:spPr>
      </p:pic>
      <p:sp>
        <p:nvSpPr>
          <p:cNvPr id="14" name="文本框 13">
            <a:extLst>
              <a:ext uri="{FF2B5EF4-FFF2-40B4-BE49-F238E27FC236}">
                <a16:creationId xmlns:a16="http://schemas.microsoft.com/office/drawing/2014/main" id="{B5F4CF94-91C8-4500-AB85-3DE3632CC81A}"/>
              </a:ext>
            </a:extLst>
          </p:cNvPr>
          <p:cNvSpPr txBox="1"/>
          <p:nvPr/>
        </p:nvSpPr>
        <p:spPr>
          <a:xfrm>
            <a:off x="9176626" y="3824130"/>
            <a:ext cx="1754716"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batched image </a:t>
            </a:r>
            <a:r>
              <a:rPr lang="en-US" altLang="zh-CN" sz="1600" b="1" i="1" dirty="0">
                <a:latin typeface="Times New Roman" panose="02020603050405020304" pitchFamily="18" charset="0"/>
                <a:cs typeface="Times New Roman" panose="02020603050405020304" pitchFamily="18" charset="0"/>
              </a:rPr>
              <a:t>a</a:t>
            </a:r>
            <a:endParaRPr lang="zh-CN" altLang="en-US" sz="1600" b="1" i="1" dirty="0">
              <a:latin typeface="Times New Roman" panose="02020603050405020304" pitchFamily="18" charset="0"/>
              <a:cs typeface="Times New Roman" panose="02020603050405020304" pitchFamily="18" charset="0"/>
            </a:endParaRPr>
          </a:p>
        </p:txBody>
      </p:sp>
      <p:pic>
        <p:nvPicPr>
          <p:cNvPr id="25" name="图片 24">
            <a:extLst>
              <a:ext uri="{FF2B5EF4-FFF2-40B4-BE49-F238E27FC236}">
                <a16:creationId xmlns:a16="http://schemas.microsoft.com/office/drawing/2014/main" id="{86EE3150-87F2-4647-ABB7-FF64F3D5F1FD}"/>
              </a:ext>
            </a:extLst>
          </p:cNvPr>
          <p:cNvPicPr>
            <a:picLocks noChangeAspect="1"/>
          </p:cNvPicPr>
          <p:nvPr/>
        </p:nvPicPr>
        <p:blipFill>
          <a:blip r:embed="rId4"/>
          <a:stretch>
            <a:fillRect/>
          </a:stretch>
        </p:blipFill>
        <p:spPr>
          <a:xfrm>
            <a:off x="3600255" y="2609352"/>
            <a:ext cx="627598" cy="640087"/>
          </a:xfrm>
          <a:prstGeom prst="rect">
            <a:avLst/>
          </a:prstGeom>
        </p:spPr>
      </p:pic>
      <p:pic>
        <p:nvPicPr>
          <p:cNvPr id="26" name="图片 25">
            <a:extLst>
              <a:ext uri="{FF2B5EF4-FFF2-40B4-BE49-F238E27FC236}">
                <a16:creationId xmlns:a16="http://schemas.microsoft.com/office/drawing/2014/main" id="{EFB0AB27-A120-4298-832D-3FE42CF21CE6}"/>
              </a:ext>
            </a:extLst>
          </p:cNvPr>
          <p:cNvPicPr>
            <a:picLocks noChangeAspect="1"/>
          </p:cNvPicPr>
          <p:nvPr/>
        </p:nvPicPr>
        <p:blipFill>
          <a:blip r:embed="rId5"/>
          <a:stretch>
            <a:fillRect/>
          </a:stretch>
        </p:blipFill>
        <p:spPr>
          <a:xfrm>
            <a:off x="4378130" y="2675636"/>
            <a:ext cx="581025" cy="415018"/>
          </a:xfrm>
          <a:prstGeom prst="rect">
            <a:avLst/>
          </a:prstGeom>
        </p:spPr>
      </p:pic>
      <p:pic>
        <p:nvPicPr>
          <p:cNvPr id="27" name="图片 26">
            <a:extLst>
              <a:ext uri="{FF2B5EF4-FFF2-40B4-BE49-F238E27FC236}">
                <a16:creationId xmlns:a16="http://schemas.microsoft.com/office/drawing/2014/main" id="{E818FFEF-11E8-4D44-9E0D-7B97D14F6868}"/>
              </a:ext>
            </a:extLst>
          </p:cNvPr>
          <p:cNvPicPr>
            <a:picLocks noChangeAspect="1"/>
          </p:cNvPicPr>
          <p:nvPr/>
        </p:nvPicPr>
        <p:blipFill>
          <a:blip r:embed="rId6"/>
          <a:stretch>
            <a:fillRect/>
          </a:stretch>
        </p:blipFill>
        <p:spPr>
          <a:xfrm rot="5400000">
            <a:off x="5543224" y="2362272"/>
            <a:ext cx="126524" cy="1057746"/>
          </a:xfrm>
          <a:prstGeom prst="rect">
            <a:avLst/>
          </a:prstGeom>
        </p:spPr>
      </p:pic>
      <p:sp>
        <p:nvSpPr>
          <p:cNvPr id="28" name="文本框 27">
            <a:extLst>
              <a:ext uri="{FF2B5EF4-FFF2-40B4-BE49-F238E27FC236}">
                <a16:creationId xmlns:a16="http://schemas.microsoft.com/office/drawing/2014/main" id="{B496E174-5EF7-4344-A356-07700F6782F0}"/>
              </a:ext>
            </a:extLst>
          </p:cNvPr>
          <p:cNvSpPr txBox="1"/>
          <p:nvPr/>
        </p:nvSpPr>
        <p:spPr>
          <a:xfrm>
            <a:off x="1726776" y="3232441"/>
            <a:ext cx="1315949"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CO kernels </a:t>
            </a:r>
            <a:r>
              <a:rPr lang="en-US" altLang="zh-CN" sz="1600" b="1" i="1" dirty="0">
                <a:latin typeface="Times New Roman" panose="02020603050405020304" pitchFamily="18" charset="0"/>
                <a:cs typeface="Times New Roman" panose="02020603050405020304" pitchFamily="18" charset="0"/>
              </a:rPr>
              <a:t>w</a:t>
            </a:r>
            <a:endParaRPr lang="zh-CN" altLang="en-US" sz="1600" b="1" i="1" dirty="0">
              <a:latin typeface="Times New Roman" panose="02020603050405020304" pitchFamily="18" charset="0"/>
              <a:cs typeface="Times New Roman" panose="02020603050405020304" pitchFamily="18" charset="0"/>
            </a:endParaRPr>
          </a:p>
        </p:txBody>
      </p:sp>
      <p:cxnSp>
        <p:nvCxnSpPr>
          <p:cNvPr id="32" name="直接箭头连接符 31">
            <a:extLst>
              <a:ext uri="{FF2B5EF4-FFF2-40B4-BE49-F238E27FC236}">
                <a16:creationId xmlns:a16="http://schemas.microsoft.com/office/drawing/2014/main" id="{0AB16DE2-4DFF-4BEC-B9C6-971814FDAA4A}"/>
              </a:ext>
            </a:extLst>
          </p:cNvPr>
          <p:cNvCxnSpPr>
            <a:cxnSpLocks/>
          </p:cNvCxnSpPr>
          <p:nvPr/>
        </p:nvCxnSpPr>
        <p:spPr>
          <a:xfrm flipH="1" flipV="1">
            <a:off x="3325560" y="4788317"/>
            <a:ext cx="3877221" cy="175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336C5AA-5002-4BA0-9ACD-A42F548BDFA1}"/>
              </a:ext>
            </a:extLst>
          </p:cNvPr>
          <p:cNvCxnSpPr>
            <a:cxnSpLocks/>
          </p:cNvCxnSpPr>
          <p:nvPr/>
        </p:nvCxnSpPr>
        <p:spPr>
          <a:xfrm>
            <a:off x="7202780" y="4772596"/>
            <a:ext cx="0" cy="9242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7B3526C9-8582-4DB7-A7F1-80DF7BB263D2}"/>
              </a:ext>
            </a:extLst>
          </p:cNvPr>
          <p:cNvSpPr txBox="1"/>
          <p:nvPr/>
        </p:nvSpPr>
        <p:spPr>
          <a:xfrm>
            <a:off x="4222724" y="4467304"/>
            <a:ext cx="2916420"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multiplication = convolution</a:t>
            </a:r>
            <a:endParaRPr lang="zh-CN" altLang="en-US" sz="1600" dirty="0">
              <a:latin typeface="Times New Roman" panose="02020603050405020304" pitchFamily="18" charset="0"/>
              <a:cs typeface="Times New Roman" panose="02020603050405020304" pitchFamily="18" charset="0"/>
            </a:endParaRPr>
          </a:p>
        </p:txBody>
      </p:sp>
      <p:cxnSp>
        <p:nvCxnSpPr>
          <p:cNvPr id="42" name="直接连接符 41">
            <a:extLst>
              <a:ext uri="{FF2B5EF4-FFF2-40B4-BE49-F238E27FC236}">
                <a16:creationId xmlns:a16="http://schemas.microsoft.com/office/drawing/2014/main" id="{B847BA29-934B-47B8-B222-F12428AE96B8}"/>
              </a:ext>
            </a:extLst>
          </p:cNvPr>
          <p:cNvCxnSpPr>
            <a:cxnSpLocks/>
          </p:cNvCxnSpPr>
          <p:nvPr/>
        </p:nvCxnSpPr>
        <p:spPr>
          <a:xfrm flipV="1">
            <a:off x="3728433" y="3886200"/>
            <a:ext cx="0" cy="2830754"/>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DC5399E-5A2C-4BEE-B154-44666E373E99}"/>
              </a:ext>
            </a:extLst>
          </p:cNvPr>
          <p:cNvPicPr>
            <a:picLocks noChangeAspect="1"/>
          </p:cNvPicPr>
          <p:nvPr/>
        </p:nvPicPr>
        <p:blipFill>
          <a:blip r:embed="rId7"/>
          <a:stretch>
            <a:fillRect/>
          </a:stretch>
        </p:blipFill>
        <p:spPr>
          <a:xfrm>
            <a:off x="9513785" y="1923341"/>
            <a:ext cx="757238" cy="788910"/>
          </a:xfrm>
          <a:prstGeom prst="rect">
            <a:avLst/>
          </a:prstGeom>
          <a:effectLst>
            <a:outerShdw blurRad="50800" dist="38100" dir="2700000" algn="tl" rotWithShape="0">
              <a:prstClr val="black">
                <a:alpha val="40000"/>
              </a:prstClr>
            </a:outerShdw>
          </a:effectLst>
        </p:spPr>
      </p:pic>
      <p:pic>
        <p:nvPicPr>
          <p:cNvPr id="33" name="图片 32">
            <a:extLst>
              <a:ext uri="{FF2B5EF4-FFF2-40B4-BE49-F238E27FC236}">
                <a16:creationId xmlns:a16="http://schemas.microsoft.com/office/drawing/2014/main" id="{3EEB7452-EB73-470E-B8AF-9D85E5648B5A}"/>
              </a:ext>
            </a:extLst>
          </p:cNvPr>
          <p:cNvPicPr>
            <a:picLocks noChangeAspect="1"/>
          </p:cNvPicPr>
          <p:nvPr/>
        </p:nvPicPr>
        <p:blipFill>
          <a:blip r:embed="rId7"/>
          <a:stretch>
            <a:fillRect/>
          </a:stretch>
        </p:blipFill>
        <p:spPr>
          <a:xfrm>
            <a:off x="9438513" y="1836249"/>
            <a:ext cx="757238" cy="788910"/>
          </a:xfrm>
          <a:prstGeom prst="rect">
            <a:avLst/>
          </a:prstGeom>
          <a:effectLst>
            <a:outerShdw blurRad="50800" dist="38100" dir="2700000" algn="tl" rotWithShape="0">
              <a:prstClr val="black">
                <a:alpha val="40000"/>
              </a:prstClr>
            </a:outerShdw>
          </a:effectLst>
        </p:spPr>
      </p:pic>
      <p:pic>
        <p:nvPicPr>
          <p:cNvPr id="34" name="图片 33">
            <a:extLst>
              <a:ext uri="{FF2B5EF4-FFF2-40B4-BE49-F238E27FC236}">
                <a16:creationId xmlns:a16="http://schemas.microsoft.com/office/drawing/2014/main" id="{7AC1F938-1414-4D11-ADBB-1B706846FDD5}"/>
              </a:ext>
            </a:extLst>
          </p:cNvPr>
          <p:cNvPicPr>
            <a:picLocks noChangeAspect="1"/>
          </p:cNvPicPr>
          <p:nvPr/>
        </p:nvPicPr>
        <p:blipFill>
          <a:blip r:embed="rId6"/>
          <a:stretch>
            <a:fillRect/>
          </a:stretch>
        </p:blipFill>
        <p:spPr>
          <a:xfrm>
            <a:off x="11121716" y="796790"/>
            <a:ext cx="124337" cy="1039459"/>
          </a:xfrm>
          <a:prstGeom prst="rect">
            <a:avLst/>
          </a:prstGeom>
        </p:spPr>
      </p:pic>
      <p:pic>
        <p:nvPicPr>
          <p:cNvPr id="38" name="图片 37">
            <a:extLst>
              <a:ext uri="{FF2B5EF4-FFF2-40B4-BE49-F238E27FC236}">
                <a16:creationId xmlns:a16="http://schemas.microsoft.com/office/drawing/2014/main" id="{43B9C5D9-55F9-4799-A88E-55DED9D20EA7}"/>
              </a:ext>
            </a:extLst>
          </p:cNvPr>
          <p:cNvPicPr>
            <a:picLocks noChangeAspect="1"/>
          </p:cNvPicPr>
          <p:nvPr/>
        </p:nvPicPr>
        <p:blipFill>
          <a:blip r:embed="rId6"/>
          <a:stretch>
            <a:fillRect/>
          </a:stretch>
        </p:blipFill>
        <p:spPr>
          <a:xfrm>
            <a:off x="11121715" y="1836249"/>
            <a:ext cx="124337" cy="1039459"/>
          </a:xfrm>
          <a:prstGeom prst="rect">
            <a:avLst/>
          </a:prstGeom>
        </p:spPr>
      </p:pic>
      <p:pic>
        <p:nvPicPr>
          <p:cNvPr id="39" name="图片 38">
            <a:extLst>
              <a:ext uri="{FF2B5EF4-FFF2-40B4-BE49-F238E27FC236}">
                <a16:creationId xmlns:a16="http://schemas.microsoft.com/office/drawing/2014/main" id="{9B9FD8B1-EB96-4C2C-B5D6-BE83B73F0F39}"/>
              </a:ext>
            </a:extLst>
          </p:cNvPr>
          <p:cNvPicPr>
            <a:picLocks noChangeAspect="1"/>
          </p:cNvPicPr>
          <p:nvPr/>
        </p:nvPicPr>
        <p:blipFill>
          <a:blip r:embed="rId6"/>
          <a:stretch>
            <a:fillRect/>
          </a:stretch>
        </p:blipFill>
        <p:spPr>
          <a:xfrm>
            <a:off x="11121715" y="2875708"/>
            <a:ext cx="124337" cy="1039459"/>
          </a:xfrm>
          <a:prstGeom prst="rect">
            <a:avLst/>
          </a:prstGeom>
        </p:spPr>
      </p:pic>
      <p:pic>
        <p:nvPicPr>
          <p:cNvPr id="40" name="图片 39">
            <a:extLst>
              <a:ext uri="{FF2B5EF4-FFF2-40B4-BE49-F238E27FC236}">
                <a16:creationId xmlns:a16="http://schemas.microsoft.com/office/drawing/2014/main" id="{34C64AC1-F49B-4D73-B985-0F0A692A27F4}"/>
              </a:ext>
            </a:extLst>
          </p:cNvPr>
          <p:cNvPicPr>
            <a:picLocks noChangeAspect="1"/>
          </p:cNvPicPr>
          <p:nvPr/>
        </p:nvPicPr>
        <p:blipFill>
          <a:blip r:embed="rId4"/>
          <a:stretch>
            <a:fillRect/>
          </a:stretch>
        </p:blipFill>
        <p:spPr>
          <a:xfrm>
            <a:off x="3543819" y="2552681"/>
            <a:ext cx="627598" cy="640087"/>
          </a:xfrm>
          <a:prstGeom prst="rect">
            <a:avLst/>
          </a:prstGeom>
        </p:spPr>
      </p:pic>
      <p:pic>
        <p:nvPicPr>
          <p:cNvPr id="43" name="图片 42">
            <a:extLst>
              <a:ext uri="{FF2B5EF4-FFF2-40B4-BE49-F238E27FC236}">
                <a16:creationId xmlns:a16="http://schemas.microsoft.com/office/drawing/2014/main" id="{0EB19436-897F-4432-811F-3118CA6D82B3}"/>
              </a:ext>
            </a:extLst>
          </p:cNvPr>
          <p:cNvPicPr>
            <a:picLocks noChangeAspect="1"/>
          </p:cNvPicPr>
          <p:nvPr/>
        </p:nvPicPr>
        <p:blipFill>
          <a:blip r:embed="rId4"/>
          <a:stretch>
            <a:fillRect/>
          </a:stretch>
        </p:blipFill>
        <p:spPr>
          <a:xfrm>
            <a:off x="3487383" y="2490540"/>
            <a:ext cx="627598" cy="640087"/>
          </a:xfrm>
          <a:prstGeom prst="rect">
            <a:avLst/>
          </a:prstGeom>
        </p:spPr>
      </p:pic>
      <p:pic>
        <p:nvPicPr>
          <p:cNvPr id="44" name="图片 43">
            <a:extLst>
              <a:ext uri="{FF2B5EF4-FFF2-40B4-BE49-F238E27FC236}">
                <a16:creationId xmlns:a16="http://schemas.microsoft.com/office/drawing/2014/main" id="{059562F2-9B8D-43D3-BE47-543B782127A9}"/>
              </a:ext>
            </a:extLst>
          </p:cNvPr>
          <p:cNvPicPr>
            <a:picLocks noChangeAspect="1"/>
          </p:cNvPicPr>
          <p:nvPr/>
        </p:nvPicPr>
        <p:blipFill>
          <a:blip r:embed="rId6"/>
          <a:stretch>
            <a:fillRect/>
          </a:stretch>
        </p:blipFill>
        <p:spPr>
          <a:xfrm rot="5400000">
            <a:off x="6608629" y="2363754"/>
            <a:ext cx="126524" cy="1057746"/>
          </a:xfrm>
          <a:prstGeom prst="rect">
            <a:avLst/>
          </a:prstGeom>
        </p:spPr>
      </p:pic>
      <p:pic>
        <p:nvPicPr>
          <p:cNvPr id="45" name="图片 44">
            <a:extLst>
              <a:ext uri="{FF2B5EF4-FFF2-40B4-BE49-F238E27FC236}">
                <a16:creationId xmlns:a16="http://schemas.microsoft.com/office/drawing/2014/main" id="{DC3EDE0F-1451-4ADE-B656-4B21D2E52A99}"/>
              </a:ext>
            </a:extLst>
          </p:cNvPr>
          <p:cNvPicPr>
            <a:picLocks noChangeAspect="1"/>
          </p:cNvPicPr>
          <p:nvPr/>
        </p:nvPicPr>
        <p:blipFill>
          <a:blip r:embed="rId6"/>
          <a:stretch>
            <a:fillRect/>
          </a:stretch>
        </p:blipFill>
        <p:spPr>
          <a:xfrm rot="5400000">
            <a:off x="7674034" y="2359461"/>
            <a:ext cx="126524" cy="1057746"/>
          </a:xfrm>
          <a:prstGeom prst="rect">
            <a:avLst/>
          </a:prstGeom>
        </p:spPr>
      </p:pic>
      <p:pic>
        <p:nvPicPr>
          <p:cNvPr id="22" name="图片 21">
            <a:extLst>
              <a:ext uri="{FF2B5EF4-FFF2-40B4-BE49-F238E27FC236}">
                <a16:creationId xmlns:a16="http://schemas.microsoft.com/office/drawing/2014/main" id="{7FB5F8F9-1DE3-47C7-B611-7530692F32AE}"/>
              </a:ext>
            </a:extLst>
          </p:cNvPr>
          <p:cNvPicPr>
            <a:picLocks noChangeAspect="1"/>
          </p:cNvPicPr>
          <p:nvPr/>
        </p:nvPicPr>
        <p:blipFill>
          <a:blip r:embed="rId8"/>
          <a:stretch>
            <a:fillRect/>
          </a:stretch>
        </p:blipFill>
        <p:spPr>
          <a:xfrm>
            <a:off x="2936630" y="3969168"/>
            <a:ext cx="366819" cy="873311"/>
          </a:xfrm>
          <a:prstGeom prst="rect">
            <a:avLst/>
          </a:prstGeom>
        </p:spPr>
      </p:pic>
      <p:pic>
        <p:nvPicPr>
          <p:cNvPr id="53" name="图片 52">
            <a:extLst>
              <a:ext uri="{FF2B5EF4-FFF2-40B4-BE49-F238E27FC236}">
                <a16:creationId xmlns:a16="http://schemas.microsoft.com/office/drawing/2014/main" id="{C26DE46C-C1D5-4D33-BE7D-81299A43D0DD}"/>
              </a:ext>
            </a:extLst>
          </p:cNvPr>
          <p:cNvPicPr>
            <a:picLocks noChangeAspect="1"/>
          </p:cNvPicPr>
          <p:nvPr/>
        </p:nvPicPr>
        <p:blipFill>
          <a:blip r:embed="rId8"/>
          <a:stretch>
            <a:fillRect/>
          </a:stretch>
        </p:blipFill>
        <p:spPr>
          <a:xfrm>
            <a:off x="2936631" y="4859963"/>
            <a:ext cx="366819" cy="873311"/>
          </a:xfrm>
          <a:prstGeom prst="rect">
            <a:avLst/>
          </a:prstGeom>
        </p:spPr>
      </p:pic>
      <p:pic>
        <p:nvPicPr>
          <p:cNvPr id="54" name="图片 53">
            <a:extLst>
              <a:ext uri="{FF2B5EF4-FFF2-40B4-BE49-F238E27FC236}">
                <a16:creationId xmlns:a16="http://schemas.microsoft.com/office/drawing/2014/main" id="{5008B6CF-0CCF-4908-A2E2-A5EE1A33B00A}"/>
              </a:ext>
            </a:extLst>
          </p:cNvPr>
          <p:cNvPicPr>
            <a:picLocks noChangeAspect="1"/>
          </p:cNvPicPr>
          <p:nvPr/>
        </p:nvPicPr>
        <p:blipFill>
          <a:blip r:embed="rId8"/>
          <a:stretch>
            <a:fillRect/>
          </a:stretch>
        </p:blipFill>
        <p:spPr>
          <a:xfrm>
            <a:off x="2936630" y="5750758"/>
            <a:ext cx="366819" cy="873311"/>
          </a:xfrm>
          <a:prstGeom prst="rect">
            <a:avLst/>
          </a:prstGeom>
        </p:spPr>
      </p:pic>
      <p:pic>
        <p:nvPicPr>
          <p:cNvPr id="61" name="图片 60">
            <a:extLst>
              <a:ext uri="{FF2B5EF4-FFF2-40B4-BE49-F238E27FC236}">
                <a16:creationId xmlns:a16="http://schemas.microsoft.com/office/drawing/2014/main" id="{42E61199-0B54-4A43-AC9A-A453611D5BB0}"/>
              </a:ext>
            </a:extLst>
          </p:cNvPr>
          <p:cNvPicPr>
            <a:picLocks noChangeAspect="1"/>
          </p:cNvPicPr>
          <p:nvPr/>
        </p:nvPicPr>
        <p:blipFill rotWithShape="1">
          <a:blip r:embed="rId3"/>
          <a:srcRect t="21533" r="49841" b="30114"/>
          <a:stretch/>
        </p:blipFill>
        <p:spPr>
          <a:xfrm>
            <a:off x="9609957" y="2995455"/>
            <a:ext cx="804913" cy="845009"/>
          </a:xfrm>
          <a:prstGeom prst="rect">
            <a:avLst/>
          </a:prstGeom>
        </p:spPr>
      </p:pic>
      <p:pic>
        <p:nvPicPr>
          <p:cNvPr id="62" name="图片 61">
            <a:extLst>
              <a:ext uri="{FF2B5EF4-FFF2-40B4-BE49-F238E27FC236}">
                <a16:creationId xmlns:a16="http://schemas.microsoft.com/office/drawing/2014/main" id="{B6F3513D-94B0-4447-BDEA-269EAEB23638}"/>
              </a:ext>
            </a:extLst>
          </p:cNvPr>
          <p:cNvPicPr>
            <a:picLocks noChangeAspect="1"/>
          </p:cNvPicPr>
          <p:nvPr/>
        </p:nvPicPr>
        <p:blipFill>
          <a:blip r:embed="rId7"/>
          <a:stretch>
            <a:fillRect/>
          </a:stretch>
        </p:blipFill>
        <p:spPr>
          <a:xfrm>
            <a:off x="9513785" y="2964462"/>
            <a:ext cx="757238" cy="788910"/>
          </a:xfrm>
          <a:prstGeom prst="rect">
            <a:avLst/>
          </a:prstGeom>
          <a:effectLst>
            <a:outerShdw blurRad="50800" dist="38100" dir="2700000" algn="tl" rotWithShape="0">
              <a:prstClr val="black">
                <a:alpha val="40000"/>
              </a:prstClr>
            </a:outerShdw>
          </a:effectLst>
        </p:spPr>
      </p:pic>
      <p:pic>
        <p:nvPicPr>
          <p:cNvPr id="63" name="图片 62">
            <a:extLst>
              <a:ext uri="{FF2B5EF4-FFF2-40B4-BE49-F238E27FC236}">
                <a16:creationId xmlns:a16="http://schemas.microsoft.com/office/drawing/2014/main" id="{73AA6815-12BB-404C-AA97-26DF390DFCE9}"/>
              </a:ext>
            </a:extLst>
          </p:cNvPr>
          <p:cNvPicPr>
            <a:picLocks noChangeAspect="1"/>
          </p:cNvPicPr>
          <p:nvPr/>
        </p:nvPicPr>
        <p:blipFill>
          <a:blip r:embed="rId7"/>
          <a:stretch>
            <a:fillRect/>
          </a:stretch>
        </p:blipFill>
        <p:spPr>
          <a:xfrm>
            <a:off x="9438513" y="2877370"/>
            <a:ext cx="757238" cy="788910"/>
          </a:xfrm>
          <a:prstGeom prst="rect">
            <a:avLst/>
          </a:prstGeom>
          <a:effectLst>
            <a:outerShdw blurRad="50800" dist="38100" dir="2700000" algn="tl" rotWithShape="0">
              <a:prstClr val="black">
                <a:alpha val="40000"/>
              </a:prstClr>
            </a:outerShdw>
          </a:effectLst>
        </p:spPr>
      </p:pic>
      <p:pic>
        <p:nvPicPr>
          <p:cNvPr id="73" name="图片 72">
            <a:extLst>
              <a:ext uri="{FF2B5EF4-FFF2-40B4-BE49-F238E27FC236}">
                <a16:creationId xmlns:a16="http://schemas.microsoft.com/office/drawing/2014/main" id="{5B3595C9-9E6A-453A-8F36-2D6FAF9CD0E6}"/>
              </a:ext>
            </a:extLst>
          </p:cNvPr>
          <p:cNvPicPr>
            <a:picLocks noChangeAspect="1"/>
          </p:cNvPicPr>
          <p:nvPr/>
        </p:nvPicPr>
        <p:blipFill rotWithShape="1">
          <a:blip r:embed="rId3"/>
          <a:srcRect t="21533" r="49841" b="30114"/>
          <a:stretch/>
        </p:blipFill>
        <p:spPr>
          <a:xfrm>
            <a:off x="9609957" y="928163"/>
            <a:ext cx="804913" cy="845009"/>
          </a:xfrm>
          <a:prstGeom prst="rect">
            <a:avLst/>
          </a:prstGeom>
        </p:spPr>
      </p:pic>
      <p:pic>
        <p:nvPicPr>
          <p:cNvPr id="74" name="图片 73">
            <a:extLst>
              <a:ext uri="{FF2B5EF4-FFF2-40B4-BE49-F238E27FC236}">
                <a16:creationId xmlns:a16="http://schemas.microsoft.com/office/drawing/2014/main" id="{8ED85407-7E66-4726-9F66-298F0B5E616C}"/>
              </a:ext>
            </a:extLst>
          </p:cNvPr>
          <p:cNvPicPr>
            <a:picLocks noChangeAspect="1"/>
          </p:cNvPicPr>
          <p:nvPr/>
        </p:nvPicPr>
        <p:blipFill>
          <a:blip r:embed="rId7"/>
          <a:stretch>
            <a:fillRect/>
          </a:stretch>
        </p:blipFill>
        <p:spPr>
          <a:xfrm>
            <a:off x="9513785" y="897170"/>
            <a:ext cx="757238" cy="788910"/>
          </a:xfrm>
          <a:prstGeom prst="rect">
            <a:avLst/>
          </a:prstGeom>
          <a:effectLst>
            <a:outerShdw blurRad="50800" dist="38100" dir="2700000" algn="tl" rotWithShape="0">
              <a:prstClr val="black">
                <a:alpha val="40000"/>
              </a:prstClr>
            </a:outerShdw>
          </a:effectLst>
        </p:spPr>
      </p:pic>
      <p:pic>
        <p:nvPicPr>
          <p:cNvPr id="75" name="图片 74">
            <a:extLst>
              <a:ext uri="{FF2B5EF4-FFF2-40B4-BE49-F238E27FC236}">
                <a16:creationId xmlns:a16="http://schemas.microsoft.com/office/drawing/2014/main" id="{40EF1E33-0B91-49DF-82D3-5D95D9F2A5C9}"/>
              </a:ext>
            </a:extLst>
          </p:cNvPr>
          <p:cNvPicPr>
            <a:picLocks noChangeAspect="1"/>
          </p:cNvPicPr>
          <p:nvPr/>
        </p:nvPicPr>
        <p:blipFill>
          <a:blip r:embed="rId7"/>
          <a:stretch>
            <a:fillRect/>
          </a:stretch>
        </p:blipFill>
        <p:spPr>
          <a:xfrm>
            <a:off x="9438513" y="810078"/>
            <a:ext cx="757238" cy="788910"/>
          </a:xfrm>
          <a:prstGeom prst="rect">
            <a:avLst/>
          </a:prstGeom>
          <a:effectLst>
            <a:outerShdw blurRad="50800" dist="38100" dir="2700000" algn="tl" rotWithShape="0">
              <a:prstClr val="black">
                <a:alpha val="40000"/>
              </a:prstClr>
            </a:outerShdw>
          </a:effectLst>
        </p:spPr>
      </p:pic>
      <p:pic>
        <p:nvPicPr>
          <p:cNvPr id="76" name="图片 75">
            <a:extLst>
              <a:ext uri="{FF2B5EF4-FFF2-40B4-BE49-F238E27FC236}">
                <a16:creationId xmlns:a16="http://schemas.microsoft.com/office/drawing/2014/main" id="{95439C60-7E6F-4D7E-B10F-57A13F2DF933}"/>
              </a:ext>
            </a:extLst>
          </p:cNvPr>
          <p:cNvPicPr>
            <a:picLocks noChangeAspect="1"/>
          </p:cNvPicPr>
          <p:nvPr/>
        </p:nvPicPr>
        <p:blipFill>
          <a:blip r:embed="rId5"/>
          <a:stretch>
            <a:fillRect/>
          </a:stretch>
        </p:blipFill>
        <p:spPr>
          <a:xfrm>
            <a:off x="10421728" y="2162605"/>
            <a:ext cx="581025" cy="415018"/>
          </a:xfrm>
          <a:prstGeom prst="rect">
            <a:avLst/>
          </a:prstGeom>
        </p:spPr>
      </p:pic>
      <p:pic>
        <p:nvPicPr>
          <p:cNvPr id="77" name="图片 76">
            <a:extLst>
              <a:ext uri="{FF2B5EF4-FFF2-40B4-BE49-F238E27FC236}">
                <a16:creationId xmlns:a16="http://schemas.microsoft.com/office/drawing/2014/main" id="{4151978E-F2F5-48D9-B112-EE5165852273}"/>
              </a:ext>
            </a:extLst>
          </p:cNvPr>
          <p:cNvPicPr>
            <a:picLocks noChangeAspect="1"/>
          </p:cNvPicPr>
          <p:nvPr/>
        </p:nvPicPr>
        <p:blipFill>
          <a:blip r:embed="rId6"/>
          <a:stretch>
            <a:fillRect/>
          </a:stretch>
        </p:blipFill>
        <p:spPr>
          <a:xfrm>
            <a:off x="11253692" y="796790"/>
            <a:ext cx="124337" cy="1039459"/>
          </a:xfrm>
          <a:prstGeom prst="rect">
            <a:avLst/>
          </a:prstGeom>
        </p:spPr>
      </p:pic>
      <p:pic>
        <p:nvPicPr>
          <p:cNvPr id="78" name="图片 77">
            <a:extLst>
              <a:ext uri="{FF2B5EF4-FFF2-40B4-BE49-F238E27FC236}">
                <a16:creationId xmlns:a16="http://schemas.microsoft.com/office/drawing/2014/main" id="{0080FDBC-36AC-43F5-A2A7-096AEA48B3F8}"/>
              </a:ext>
            </a:extLst>
          </p:cNvPr>
          <p:cNvPicPr>
            <a:picLocks noChangeAspect="1"/>
          </p:cNvPicPr>
          <p:nvPr/>
        </p:nvPicPr>
        <p:blipFill>
          <a:blip r:embed="rId6"/>
          <a:stretch>
            <a:fillRect/>
          </a:stretch>
        </p:blipFill>
        <p:spPr>
          <a:xfrm>
            <a:off x="11253691" y="1836249"/>
            <a:ext cx="124337" cy="1039459"/>
          </a:xfrm>
          <a:prstGeom prst="rect">
            <a:avLst/>
          </a:prstGeom>
        </p:spPr>
      </p:pic>
      <p:pic>
        <p:nvPicPr>
          <p:cNvPr id="79" name="图片 78">
            <a:extLst>
              <a:ext uri="{FF2B5EF4-FFF2-40B4-BE49-F238E27FC236}">
                <a16:creationId xmlns:a16="http://schemas.microsoft.com/office/drawing/2014/main" id="{F0C0DDA2-3E6E-446C-AE0A-6D8AF0E20284}"/>
              </a:ext>
            </a:extLst>
          </p:cNvPr>
          <p:cNvPicPr>
            <a:picLocks noChangeAspect="1"/>
          </p:cNvPicPr>
          <p:nvPr/>
        </p:nvPicPr>
        <p:blipFill>
          <a:blip r:embed="rId6"/>
          <a:stretch>
            <a:fillRect/>
          </a:stretch>
        </p:blipFill>
        <p:spPr>
          <a:xfrm>
            <a:off x="11253691" y="2875708"/>
            <a:ext cx="124337" cy="1039459"/>
          </a:xfrm>
          <a:prstGeom prst="rect">
            <a:avLst/>
          </a:prstGeom>
        </p:spPr>
      </p:pic>
      <p:pic>
        <p:nvPicPr>
          <p:cNvPr id="80" name="图片 79">
            <a:extLst>
              <a:ext uri="{FF2B5EF4-FFF2-40B4-BE49-F238E27FC236}">
                <a16:creationId xmlns:a16="http://schemas.microsoft.com/office/drawing/2014/main" id="{D1EFE531-9C3C-49D3-8F29-C8AAEDB67BBE}"/>
              </a:ext>
            </a:extLst>
          </p:cNvPr>
          <p:cNvPicPr>
            <a:picLocks noChangeAspect="1"/>
          </p:cNvPicPr>
          <p:nvPr/>
        </p:nvPicPr>
        <p:blipFill>
          <a:blip r:embed="rId6"/>
          <a:stretch>
            <a:fillRect/>
          </a:stretch>
        </p:blipFill>
        <p:spPr>
          <a:xfrm>
            <a:off x="11385667" y="796790"/>
            <a:ext cx="124337" cy="1039459"/>
          </a:xfrm>
          <a:prstGeom prst="rect">
            <a:avLst/>
          </a:prstGeom>
        </p:spPr>
      </p:pic>
      <p:pic>
        <p:nvPicPr>
          <p:cNvPr id="81" name="图片 80">
            <a:extLst>
              <a:ext uri="{FF2B5EF4-FFF2-40B4-BE49-F238E27FC236}">
                <a16:creationId xmlns:a16="http://schemas.microsoft.com/office/drawing/2014/main" id="{45701D28-80B3-48AE-A965-EE5126F64318}"/>
              </a:ext>
            </a:extLst>
          </p:cNvPr>
          <p:cNvPicPr>
            <a:picLocks noChangeAspect="1"/>
          </p:cNvPicPr>
          <p:nvPr/>
        </p:nvPicPr>
        <p:blipFill>
          <a:blip r:embed="rId6"/>
          <a:stretch>
            <a:fillRect/>
          </a:stretch>
        </p:blipFill>
        <p:spPr>
          <a:xfrm>
            <a:off x="11385666" y="1836249"/>
            <a:ext cx="124337" cy="1039459"/>
          </a:xfrm>
          <a:prstGeom prst="rect">
            <a:avLst/>
          </a:prstGeom>
        </p:spPr>
      </p:pic>
      <p:pic>
        <p:nvPicPr>
          <p:cNvPr id="82" name="图片 81">
            <a:extLst>
              <a:ext uri="{FF2B5EF4-FFF2-40B4-BE49-F238E27FC236}">
                <a16:creationId xmlns:a16="http://schemas.microsoft.com/office/drawing/2014/main" id="{91B68BA4-C22E-4971-9A97-BEE532AD6D89}"/>
              </a:ext>
            </a:extLst>
          </p:cNvPr>
          <p:cNvPicPr>
            <a:picLocks noChangeAspect="1"/>
          </p:cNvPicPr>
          <p:nvPr/>
        </p:nvPicPr>
        <p:blipFill>
          <a:blip r:embed="rId6"/>
          <a:stretch>
            <a:fillRect/>
          </a:stretch>
        </p:blipFill>
        <p:spPr>
          <a:xfrm>
            <a:off x="11385666" y="2875708"/>
            <a:ext cx="124337" cy="1039459"/>
          </a:xfrm>
          <a:prstGeom prst="rect">
            <a:avLst/>
          </a:prstGeom>
        </p:spPr>
      </p:pic>
      <p:pic>
        <p:nvPicPr>
          <p:cNvPr id="84" name="图片 83">
            <a:extLst>
              <a:ext uri="{FF2B5EF4-FFF2-40B4-BE49-F238E27FC236}">
                <a16:creationId xmlns:a16="http://schemas.microsoft.com/office/drawing/2014/main" id="{60471669-3BA8-4563-893C-296FCC19D839}"/>
              </a:ext>
            </a:extLst>
          </p:cNvPr>
          <p:cNvPicPr>
            <a:picLocks noChangeAspect="1"/>
          </p:cNvPicPr>
          <p:nvPr/>
        </p:nvPicPr>
        <p:blipFill>
          <a:blip r:embed="rId4"/>
          <a:stretch>
            <a:fillRect/>
          </a:stretch>
        </p:blipFill>
        <p:spPr>
          <a:xfrm>
            <a:off x="2652740" y="2609352"/>
            <a:ext cx="627598" cy="640087"/>
          </a:xfrm>
          <a:prstGeom prst="rect">
            <a:avLst/>
          </a:prstGeom>
        </p:spPr>
      </p:pic>
      <p:pic>
        <p:nvPicPr>
          <p:cNvPr id="88" name="图片 87">
            <a:extLst>
              <a:ext uri="{FF2B5EF4-FFF2-40B4-BE49-F238E27FC236}">
                <a16:creationId xmlns:a16="http://schemas.microsoft.com/office/drawing/2014/main" id="{24B0C39A-52AB-45AD-8B1E-B9C464591604}"/>
              </a:ext>
            </a:extLst>
          </p:cNvPr>
          <p:cNvPicPr>
            <a:picLocks noChangeAspect="1"/>
          </p:cNvPicPr>
          <p:nvPr/>
        </p:nvPicPr>
        <p:blipFill>
          <a:blip r:embed="rId4"/>
          <a:stretch>
            <a:fillRect/>
          </a:stretch>
        </p:blipFill>
        <p:spPr>
          <a:xfrm>
            <a:off x="2596304" y="2552681"/>
            <a:ext cx="627598" cy="640087"/>
          </a:xfrm>
          <a:prstGeom prst="rect">
            <a:avLst/>
          </a:prstGeom>
        </p:spPr>
      </p:pic>
      <p:pic>
        <p:nvPicPr>
          <p:cNvPr id="89" name="图片 88">
            <a:extLst>
              <a:ext uri="{FF2B5EF4-FFF2-40B4-BE49-F238E27FC236}">
                <a16:creationId xmlns:a16="http://schemas.microsoft.com/office/drawing/2014/main" id="{16B575CE-B6C6-43AC-B578-B0F656049C23}"/>
              </a:ext>
            </a:extLst>
          </p:cNvPr>
          <p:cNvPicPr>
            <a:picLocks noChangeAspect="1"/>
          </p:cNvPicPr>
          <p:nvPr/>
        </p:nvPicPr>
        <p:blipFill>
          <a:blip r:embed="rId4"/>
          <a:stretch>
            <a:fillRect/>
          </a:stretch>
        </p:blipFill>
        <p:spPr>
          <a:xfrm>
            <a:off x="2539868" y="2490540"/>
            <a:ext cx="627598" cy="640087"/>
          </a:xfrm>
          <a:prstGeom prst="rect">
            <a:avLst/>
          </a:prstGeom>
        </p:spPr>
      </p:pic>
      <p:pic>
        <p:nvPicPr>
          <p:cNvPr id="90" name="图片 89">
            <a:extLst>
              <a:ext uri="{FF2B5EF4-FFF2-40B4-BE49-F238E27FC236}">
                <a16:creationId xmlns:a16="http://schemas.microsoft.com/office/drawing/2014/main" id="{85FB5826-7240-412F-B4A0-6A09EF43A890}"/>
              </a:ext>
            </a:extLst>
          </p:cNvPr>
          <p:cNvPicPr>
            <a:picLocks noChangeAspect="1"/>
          </p:cNvPicPr>
          <p:nvPr/>
        </p:nvPicPr>
        <p:blipFill>
          <a:blip r:embed="rId4"/>
          <a:stretch>
            <a:fillRect/>
          </a:stretch>
        </p:blipFill>
        <p:spPr>
          <a:xfrm>
            <a:off x="1713038" y="2611402"/>
            <a:ext cx="627598" cy="640087"/>
          </a:xfrm>
          <a:prstGeom prst="rect">
            <a:avLst/>
          </a:prstGeom>
        </p:spPr>
      </p:pic>
      <p:pic>
        <p:nvPicPr>
          <p:cNvPr id="91" name="图片 90">
            <a:extLst>
              <a:ext uri="{FF2B5EF4-FFF2-40B4-BE49-F238E27FC236}">
                <a16:creationId xmlns:a16="http://schemas.microsoft.com/office/drawing/2014/main" id="{1AB3F4CA-06BF-47AB-9263-3BB6B759E36F}"/>
              </a:ext>
            </a:extLst>
          </p:cNvPr>
          <p:cNvPicPr>
            <a:picLocks noChangeAspect="1"/>
          </p:cNvPicPr>
          <p:nvPr/>
        </p:nvPicPr>
        <p:blipFill>
          <a:blip r:embed="rId4"/>
          <a:stretch>
            <a:fillRect/>
          </a:stretch>
        </p:blipFill>
        <p:spPr>
          <a:xfrm>
            <a:off x="1656602" y="2554731"/>
            <a:ext cx="627598" cy="640087"/>
          </a:xfrm>
          <a:prstGeom prst="rect">
            <a:avLst/>
          </a:prstGeom>
        </p:spPr>
      </p:pic>
      <p:pic>
        <p:nvPicPr>
          <p:cNvPr id="92" name="图片 91">
            <a:extLst>
              <a:ext uri="{FF2B5EF4-FFF2-40B4-BE49-F238E27FC236}">
                <a16:creationId xmlns:a16="http://schemas.microsoft.com/office/drawing/2014/main" id="{FEBF0807-F6F8-4569-8E4D-DA15C01956DC}"/>
              </a:ext>
            </a:extLst>
          </p:cNvPr>
          <p:cNvPicPr>
            <a:picLocks noChangeAspect="1"/>
          </p:cNvPicPr>
          <p:nvPr/>
        </p:nvPicPr>
        <p:blipFill>
          <a:blip r:embed="rId4"/>
          <a:stretch>
            <a:fillRect/>
          </a:stretch>
        </p:blipFill>
        <p:spPr>
          <a:xfrm>
            <a:off x="1600166" y="2492590"/>
            <a:ext cx="627598" cy="640087"/>
          </a:xfrm>
          <a:prstGeom prst="rect">
            <a:avLst/>
          </a:prstGeom>
        </p:spPr>
      </p:pic>
      <p:pic>
        <p:nvPicPr>
          <p:cNvPr id="93" name="图片 92">
            <a:extLst>
              <a:ext uri="{FF2B5EF4-FFF2-40B4-BE49-F238E27FC236}">
                <a16:creationId xmlns:a16="http://schemas.microsoft.com/office/drawing/2014/main" id="{63A019B8-186E-4679-AC7A-743B4C3DF576}"/>
              </a:ext>
            </a:extLst>
          </p:cNvPr>
          <p:cNvPicPr>
            <a:picLocks noChangeAspect="1"/>
          </p:cNvPicPr>
          <p:nvPr/>
        </p:nvPicPr>
        <p:blipFill>
          <a:blip r:embed="rId4"/>
          <a:stretch>
            <a:fillRect/>
          </a:stretch>
        </p:blipFill>
        <p:spPr>
          <a:xfrm>
            <a:off x="811177" y="2613398"/>
            <a:ext cx="627598" cy="640087"/>
          </a:xfrm>
          <a:prstGeom prst="rect">
            <a:avLst/>
          </a:prstGeom>
        </p:spPr>
      </p:pic>
      <p:pic>
        <p:nvPicPr>
          <p:cNvPr id="94" name="图片 93">
            <a:extLst>
              <a:ext uri="{FF2B5EF4-FFF2-40B4-BE49-F238E27FC236}">
                <a16:creationId xmlns:a16="http://schemas.microsoft.com/office/drawing/2014/main" id="{CBFB5464-11C1-4835-B508-307A272D7057}"/>
              </a:ext>
            </a:extLst>
          </p:cNvPr>
          <p:cNvPicPr>
            <a:picLocks noChangeAspect="1"/>
          </p:cNvPicPr>
          <p:nvPr/>
        </p:nvPicPr>
        <p:blipFill>
          <a:blip r:embed="rId4"/>
          <a:stretch>
            <a:fillRect/>
          </a:stretch>
        </p:blipFill>
        <p:spPr>
          <a:xfrm>
            <a:off x="754741" y="2556727"/>
            <a:ext cx="627598" cy="640087"/>
          </a:xfrm>
          <a:prstGeom prst="rect">
            <a:avLst/>
          </a:prstGeom>
        </p:spPr>
      </p:pic>
      <p:pic>
        <p:nvPicPr>
          <p:cNvPr id="95" name="图片 94">
            <a:extLst>
              <a:ext uri="{FF2B5EF4-FFF2-40B4-BE49-F238E27FC236}">
                <a16:creationId xmlns:a16="http://schemas.microsoft.com/office/drawing/2014/main" id="{52C83218-4DF7-4047-874D-8746C26853D6}"/>
              </a:ext>
            </a:extLst>
          </p:cNvPr>
          <p:cNvPicPr>
            <a:picLocks noChangeAspect="1"/>
          </p:cNvPicPr>
          <p:nvPr/>
        </p:nvPicPr>
        <p:blipFill>
          <a:blip r:embed="rId4"/>
          <a:stretch>
            <a:fillRect/>
          </a:stretch>
        </p:blipFill>
        <p:spPr>
          <a:xfrm>
            <a:off x="698305" y="2494586"/>
            <a:ext cx="627598" cy="640087"/>
          </a:xfrm>
          <a:prstGeom prst="rect">
            <a:avLst/>
          </a:prstGeom>
        </p:spPr>
      </p:pic>
      <p:pic>
        <p:nvPicPr>
          <p:cNvPr id="96" name="图片 95">
            <a:extLst>
              <a:ext uri="{FF2B5EF4-FFF2-40B4-BE49-F238E27FC236}">
                <a16:creationId xmlns:a16="http://schemas.microsoft.com/office/drawing/2014/main" id="{0A45FB87-B0BF-47CA-8D21-4FBCA8D346E0}"/>
              </a:ext>
            </a:extLst>
          </p:cNvPr>
          <p:cNvPicPr>
            <a:picLocks noChangeAspect="1"/>
          </p:cNvPicPr>
          <p:nvPr/>
        </p:nvPicPr>
        <p:blipFill>
          <a:blip r:embed="rId6"/>
          <a:stretch>
            <a:fillRect/>
          </a:stretch>
        </p:blipFill>
        <p:spPr>
          <a:xfrm rot="5400000">
            <a:off x="5545999" y="2223039"/>
            <a:ext cx="126524" cy="1057746"/>
          </a:xfrm>
          <a:prstGeom prst="rect">
            <a:avLst/>
          </a:prstGeom>
        </p:spPr>
      </p:pic>
      <p:pic>
        <p:nvPicPr>
          <p:cNvPr id="97" name="图片 96">
            <a:extLst>
              <a:ext uri="{FF2B5EF4-FFF2-40B4-BE49-F238E27FC236}">
                <a16:creationId xmlns:a16="http://schemas.microsoft.com/office/drawing/2014/main" id="{C5F30B88-505D-498D-ACCF-D28DF2B6B28B}"/>
              </a:ext>
            </a:extLst>
          </p:cNvPr>
          <p:cNvPicPr>
            <a:picLocks noChangeAspect="1"/>
          </p:cNvPicPr>
          <p:nvPr/>
        </p:nvPicPr>
        <p:blipFill>
          <a:blip r:embed="rId6"/>
          <a:stretch>
            <a:fillRect/>
          </a:stretch>
        </p:blipFill>
        <p:spPr>
          <a:xfrm rot="5400000">
            <a:off x="6611404" y="2224521"/>
            <a:ext cx="126524" cy="1057746"/>
          </a:xfrm>
          <a:prstGeom prst="rect">
            <a:avLst/>
          </a:prstGeom>
        </p:spPr>
      </p:pic>
      <p:pic>
        <p:nvPicPr>
          <p:cNvPr id="98" name="图片 97">
            <a:extLst>
              <a:ext uri="{FF2B5EF4-FFF2-40B4-BE49-F238E27FC236}">
                <a16:creationId xmlns:a16="http://schemas.microsoft.com/office/drawing/2014/main" id="{0117F424-A472-45CE-8DA3-E8EA97FC5E5D}"/>
              </a:ext>
            </a:extLst>
          </p:cNvPr>
          <p:cNvPicPr>
            <a:picLocks noChangeAspect="1"/>
          </p:cNvPicPr>
          <p:nvPr/>
        </p:nvPicPr>
        <p:blipFill>
          <a:blip r:embed="rId6"/>
          <a:stretch>
            <a:fillRect/>
          </a:stretch>
        </p:blipFill>
        <p:spPr>
          <a:xfrm rot="5400000">
            <a:off x="7676809" y="2220228"/>
            <a:ext cx="126524" cy="1057746"/>
          </a:xfrm>
          <a:prstGeom prst="rect">
            <a:avLst/>
          </a:prstGeom>
        </p:spPr>
      </p:pic>
      <p:pic>
        <p:nvPicPr>
          <p:cNvPr id="99" name="图片 98">
            <a:extLst>
              <a:ext uri="{FF2B5EF4-FFF2-40B4-BE49-F238E27FC236}">
                <a16:creationId xmlns:a16="http://schemas.microsoft.com/office/drawing/2014/main" id="{9F4588A6-9608-4D14-99E5-43131656A97A}"/>
              </a:ext>
            </a:extLst>
          </p:cNvPr>
          <p:cNvPicPr>
            <a:picLocks noChangeAspect="1"/>
          </p:cNvPicPr>
          <p:nvPr/>
        </p:nvPicPr>
        <p:blipFill>
          <a:blip r:embed="rId6"/>
          <a:stretch>
            <a:fillRect/>
          </a:stretch>
        </p:blipFill>
        <p:spPr>
          <a:xfrm rot="5400000">
            <a:off x="5550343" y="2497212"/>
            <a:ext cx="126524" cy="1057746"/>
          </a:xfrm>
          <a:prstGeom prst="rect">
            <a:avLst/>
          </a:prstGeom>
        </p:spPr>
      </p:pic>
      <p:pic>
        <p:nvPicPr>
          <p:cNvPr id="100" name="图片 99">
            <a:extLst>
              <a:ext uri="{FF2B5EF4-FFF2-40B4-BE49-F238E27FC236}">
                <a16:creationId xmlns:a16="http://schemas.microsoft.com/office/drawing/2014/main" id="{2FD5201D-C30E-49E4-ACFC-88CB6E671A6F}"/>
              </a:ext>
            </a:extLst>
          </p:cNvPr>
          <p:cNvPicPr>
            <a:picLocks noChangeAspect="1"/>
          </p:cNvPicPr>
          <p:nvPr/>
        </p:nvPicPr>
        <p:blipFill>
          <a:blip r:embed="rId6"/>
          <a:stretch>
            <a:fillRect/>
          </a:stretch>
        </p:blipFill>
        <p:spPr>
          <a:xfrm rot="5400000">
            <a:off x="6615748" y="2498694"/>
            <a:ext cx="126524" cy="1057746"/>
          </a:xfrm>
          <a:prstGeom prst="rect">
            <a:avLst/>
          </a:prstGeom>
        </p:spPr>
      </p:pic>
      <p:pic>
        <p:nvPicPr>
          <p:cNvPr id="101" name="图片 100">
            <a:extLst>
              <a:ext uri="{FF2B5EF4-FFF2-40B4-BE49-F238E27FC236}">
                <a16:creationId xmlns:a16="http://schemas.microsoft.com/office/drawing/2014/main" id="{09B2CA48-E7D3-4C27-9DC5-C141C065D874}"/>
              </a:ext>
            </a:extLst>
          </p:cNvPr>
          <p:cNvPicPr>
            <a:picLocks noChangeAspect="1"/>
          </p:cNvPicPr>
          <p:nvPr/>
        </p:nvPicPr>
        <p:blipFill>
          <a:blip r:embed="rId6"/>
          <a:stretch>
            <a:fillRect/>
          </a:stretch>
        </p:blipFill>
        <p:spPr>
          <a:xfrm rot="5400000">
            <a:off x="7681153" y="2494401"/>
            <a:ext cx="126524" cy="1057746"/>
          </a:xfrm>
          <a:prstGeom prst="rect">
            <a:avLst/>
          </a:prstGeom>
        </p:spPr>
      </p:pic>
      <p:pic>
        <p:nvPicPr>
          <p:cNvPr id="102" name="图片 101">
            <a:extLst>
              <a:ext uri="{FF2B5EF4-FFF2-40B4-BE49-F238E27FC236}">
                <a16:creationId xmlns:a16="http://schemas.microsoft.com/office/drawing/2014/main" id="{DF4C616B-6E60-4034-A5BD-4429778AE803}"/>
              </a:ext>
            </a:extLst>
          </p:cNvPr>
          <p:cNvPicPr>
            <a:picLocks noChangeAspect="1"/>
          </p:cNvPicPr>
          <p:nvPr/>
        </p:nvPicPr>
        <p:blipFill>
          <a:blip r:embed="rId6"/>
          <a:stretch>
            <a:fillRect/>
          </a:stretch>
        </p:blipFill>
        <p:spPr>
          <a:xfrm rot="5400000">
            <a:off x="5545999" y="2632583"/>
            <a:ext cx="126524" cy="1057746"/>
          </a:xfrm>
          <a:prstGeom prst="rect">
            <a:avLst/>
          </a:prstGeom>
        </p:spPr>
      </p:pic>
      <p:pic>
        <p:nvPicPr>
          <p:cNvPr id="103" name="图片 102">
            <a:extLst>
              <a:ext uri="{FF2B5EF4-FFF2-40B4-BE49-F238E27FC236}">
                <a16:creationId xmlns:a16="http://schemas.microsoft.com/office/drawing/2014/main" id="{C9A2F42C-F245-4A24-A728-B64EB0E05602}"/>
              </a:ext>
            </a:extLst>
          </p:cNvPr>
          <p:cNvPicPr>
            <a:picLocks noChangeAspect="1"/>
          </p:cNvPicPr>
          <p:nvPr/>
        </p:nvPicPr>
        <p:blipFill>
          <a:blip r:embed="rId6"/>
          <a:stretch>
            <a:fillRect/>
          </a:stretch>
        </p:blipFill>
        <p:spPr>
          <a:xfrm rot="5400000">
            <a:off x="6611404" y="2634065"/>
            <a:ext cx="126524" cy="1057746"/>
          </a:xfrm>
          <a:prstGeom prst="rect">
            <a:avLst/>
          </a:prstGeom>
        </p:spPr>
      </p:pic>
      <p:pic>
        <p:nvPicPr>
          <p:cNvPr id="104" name="图片 103">
            <a:extLst>
              <a:ext uri="{FF2B5EF4-FFF2-40B4-BE49-F238E27FC236}">
                <a16:creationId xmlns:a16="http://schemas.microsoft.com/office/drawing/2014/main" id="{1F640DEF-8088-447E-991C-0A5ADF068399}"/>
              </a:ext>
            </a:extLst>
          </p:cNvPr>
          <p:cNvPicPr>
            <a:picLocks noChangeAspect="1"/>
          </p:cNvPicPr>
          <p:nvPr/>
        </p:nvPicPr>
        <p:blipFill>
          <a:blip r:embed="rId6"/>
          <a:stretch>
            <a:fillRect/>
          </a:stretch>
        </p:blipFill>
        <p:spPr>
          <a:xfrm rot="5400000">
            <a:off x="7676809" y="2629772"/>
            <a:ext cx="126524" cy="1057746"/>
          </a:xfrm>
          <a:prstGeom prst="rect">
            <a:avLst/>
          </a:prstGeom>
        </p:spPr>
      </p:pic>
      <p:pic>
        <p:nvPicPr>
          <p:cNvPr id="122" name="图片 121">
            <a:extLst>
              <a:ext uri="{FF2B5EF4-FFF2-40B4-BE49-F238E27FC236}">
                <a16:creationId xmlns:a16="http://schemas.microsoft.com/office/drawing/2014/main" id="{43E83404-C0D7-431E-B5E4-4E470C7448DB}"/>
              </a:ext>
            </a:extLst>
          </p:cNvPr>
          <p:cNvPicPr>
            <a:picLocks noChangeAspect="1"/>
          </p:cNvPicPr>
          <p:nvPr/>
        </p:nvPicPr>
        <p:blipFill>
          <a:blip r:embed="rId8"/>
          <a:stretch>
            <a:fillRect/>
          </a:stretch>
        </p:blipFill>
        <p:spPr>
          <a:xfrm>
            <a:off x="2533919" y="3969168"/>
            <a:ext cx="366819" cy="873311"/>
          </a:xfrm>
          <a:prstGeom prst="rect">
            <a:avLst/>
          </a:prstGeom>
        </p:spPr>
      </p:pic>
      <p:pic>
        <p:nvPicPr>
          <p:cNvPr id="123" name="图片 122">
            <a:extLst>
              <a:ext uri="{FF2B5EF4-FFF2-40B4-BE49-F238E27FC236}">
                <a16:creationId xmlns:a16="http://schemas.microsoft.com/office/drawing/2014/main" id="{F1544C41-8D4A-4815-B853-73E792ED3080}"/>
              </a:ext>
            </a:extLst>
          </p:cNvPr>
          <p:cNvPicPr>
            <a:picLocks noChangeAspect="1"/>
          </p:cNvPicPr>
          <p:nvPr/>
        </p:nvPicPr>
        <p:blipFill>
          <a:blip r:embed="rId8"/>
          <a:stretch>
            <a:fillRect/>
          </a:stretch>
        </p:blipFill>
        <p:spPr>
          <a:xfrm>
            <a:off x="2533920" y="4859963"/>
            <a:ext cx="366819" cy="873311"/>
          </a:xfrm>
          <a:prstGeom prst="rect">
            <a:avLst/>
          </a:prstGeom>
        </p:spPr>
      </p:pic>
      <p:pic>
        <p:nvPicPr>
          <p:cNvPr id="124" name="图片 123">
            <a:extLst>
              <a:ext uri="{FF2B5EF4-FFF2-40B4-BE49-F238E27FC236}">
                <a16:creationId xmlns:a16="http://schemas.microsoft.com/office/drawing/2014/main" id="{47FDAD38-3DC5-4DAA-B492-2C9141A5883F}"/>
              </a:ext>
            </a:extLst>
          </p:cNvPr>
          <p:cNvPicPr>
            <a:picLocks noChangeAspect="1"/>
          </p:cNvPicPr>
          <p:nvPr/>
        </p:nvPicPr>
        <p:blipFill>
          <a:blip r:embed="rId8"/>
          <a:stretch>
            <a:fillRect/>
          </a:stretch>
        </p:blipFill>
        <p:spPr>
          <a:xfrm>
            <a:off x="2533919" y="5750758"/>
            <a:ext cx="366819" cy="873311"/>
          </a:xfrm>
          <a:prstGeom prst="rect">
            <a:avLst/>
          </a:prstGeom>
        </p:spPr>
      </p:pic>
      <p:pic>
        <p:nvPicPr>
          <p:cNvPr id="125" name="图片 124">
            <a:extLst>
              <a:ext uri="{FF2B5EF4-FFF2-40B4-BE49-F238E27FC236}">
                <a16:creationId xmlns:a16="http://schemas.microsoft.com/office/drawing/2014/main" id="{45678FEE-D9D7-4389-A23C-8211DB6A966D}"/>
              </a:ext>
            </a:extLst>
          </p:cNvPr>
          <p:cNvPicPr>
            <a:picLocks noChangeAspect="1"/>
          </p:cNvPicPr>
          <p:nvPr/>
        </p:nvPicPr>
        <p:blipFill>
          <a:blip r:embed="rId8"/>
          <a:stretch>
            <a:fillRect/>
          </a:stretch>
        </p:blipFill>
        <p:spPr>
          <a:xfrm>
            <a:off x="2138016" y="3976498"/>
            <a:ext cx="366819" cy="873311"/>
          </a:xfrm>
          <a:prstGeom prst="rect">
            <a:avLst/>
          </a:prstGeom>
        </p:spPr>
      </p:pic>
      <p:pic>
        <p:nvPicPr>
          <p:cNvPr id="126" name="图片 125">
            <a:extLst>
              <a:ext uri="{FF2B5EF4-FFF2-40B4-BE49-F238E27FC236}">
                <a16:creationId xmlns:a16="http://schemas.microsoft.com/office/drawing/2014/main" id="{FB9AE6A1-43C8-4BA9-ACE1-20DD28CC171B}"/>
              </a:ext>
            </a:extLst>
          </p:cNvPr>
          <p:cNvPicPr>
            <a:picLocks noChangeAspect="1"/>
          </p:cNvPicPr>
          <p:nvPr/>
        </p:nvPicPr>
        <p:blipFill>
          <a:blip r:embed="rId8"/>
          <a:stretch>
            <a:fillRect/>
          </a:stretch>
        </p:blipFill>
        <p:spPr>
          <a:xfrm>
            <a:off x="2138017" y="4867293"/>
            <a:ext cx="366819" cy="873311"/>
          </a:xfrm>
          <a:prstGeom prst="rect">
            <a:avLst/>
          </a:prstGeom>
        </p:spPr>
      </p:pic>
      <p:pic>
        <p:nvPicPr>
          <p:cNvPr id="127" name="图片 126">
            <a:extLst>
              <a:ext uri="{FF2B5EF4-FFF2-40B4-BE49-F238E27FC236}">
                <a16:creationId xmlns:a16="http://schemas.microsoft.com/office/drawing/2014/main" id="{38F9F688-0F16-42E0-947E-AE2F849CA4D3}"/>
              </a:ext>
            </a:extLst>
          </p:cNvPr>
          <p:cNvPicPr>
            <a:picLocks noChangeAspect="1"/>
          </p:cNvPicPr>
          <p:nvPr/>
        </p:nvPicPr>
        <p:blipFill>
          <a:blip r:embed="rId8"/>
          <a:stretch>
            <a:fillRect/>
          </a:stretch>
        </p:blipFill>
        <p:spPr>
          <a:xfrm>
            <a:off x="2138016" y="5758088"/>
            <a:ext cx="366819" cy="873311"/>
          </a:xfrm>
          <a:prstGeom prst="rect">
            <a:avLst/>
          </a:prstGeom>
        </p:spPr>
      </p:pic>
      <p:pic>
        <p:nvPicPr>
          <p:cNvPr id="128" name="图片 127">
            <a:extLst>
              <a:ext uri="{FF2B5EF4-FFF2-40B4-BE49-F238E27FC236}">
                <a16:creationId xmlns:a16="http://schemas.microsoft.com/office/drawing/2014/main" id="{9C612987-78CE-41B6-A398-D728FAFD61A6}"/>
              </a:ext>
            </a:extLst>
          </p:cNvPr>
          <p:cNvPicPr>
            <a:picLocks noChangeAspect="1"/>
          </p:cNvPicPr>
          <p:nvPr/>
        </p:nvPicPr>
        <p:blipFill>
          <a:blip r:embed="rId8"/>
          <a:stretch>
            <a:fillRect/>
          </a:stretch>
        </p:blipFill>
        <p:spPr>
          <a:xfrm>
            <a:off x="1749085" y="3969168"/>
            <a:ext cx="366819" cy="873311"/>
          </a:xfrm>
          <a:prstGeom prst="rect">
            <a:avLst/>
          </a:prstGeom>
        </p:spPr>
      </p:pic>
      <p:pic>
        <p:nvPicPr>
          <p:cNvPr id="129" name="图片 128">
            <a:extLst>
              <a:ext uri="{FF2B5EF4-FFF2-40B4-BE49-F238E27FC236}">
                <a16:creationId xmlns:a16="http://schemas.microsoft.com/office/drawing/2014/main" id="{C85F1116-3F15-4BB1-BD12-8A0B8C0B9D7E}"/>
              </a:ext>
            </a:extLst>
          </p:cNvPr>
          <p:cNvPicPr>
            <a:picLocks noChangeAspect="1"/>
          </p:cNvPicPr>
          <p:nvPr/>
        </p:nvPicPr>
        <p:blipFill>
          <a:blip r:embed="rId8"/>
          <a:stretch>
            <a:fillRect/>
          </a:stretch>
        </p:blipFill>
        <p:spPr>
          <a:xfrm>
            <a:off x="1749086" y="4859963"/>
            <a:ext cx="366819" cy="873311"/>
          </a:xfrm>
          <a:prstGeom prst="rect">
            <a:avLst/>
          </a:prstGeom>
        </p:spPr>
      </p:pic>
      <p:pic>
        <p:nvPicPr>
          <p:cNvPr id="130" name="图片 129">
            <a:extLst>
              <a:ext uri="{FF2B5EF4-FFF2-40B4-BE49-F238E27FC236}">
                <a16:creationId xmlns:a16="http://schemas.microsoft.com/office/drawing/2014/main" id="{58A69D28-6001-471C-9B43-87C8EB8EE43B}"/>
              </a:ext>
            </a:extLst>
          </p:cNvPr>
          <p:cNvPicPr>
            <a:picLocks noChangeAspect="1"/>
          </p:cNvPicPr>
          <p:nvPr/>
        </p:nvPicPr>
        <p:blipFill>
          <a:blip r:embed="rId8"/>
          <a:stretch>
            <a:fillRect/>
          </a:stretch>
        </p:blipFill>
        <p:spPr>
          <a:xfrm>
            <a:off x="1749085" y="5750758"/>
            <a:ext cx="366819" cy="873311"/>
          </a:xfrm>
          <a:prstGeom prst="rect">
            <a:avLst/>
          </a:prstGeom>
        </p:spPr>
      </p:pic>
      <p:pic>
        <p:nvPicPr>
          <p:cNvPr id="131" name="图片 130">
            <a:extLst>
              <a:ext uri="{FF2B5EF4-FFF2-40B4-BE49-F238E27FC236}">
                <a16:creationId xmlns:a16="http://schemas.microsoft.com/office/drawing/2014/main" id="{6031AEF0-3DCC-4BE0-A0DA-41735BCD8D49}"/>
              </a:ext>
            </a:extLst>
          </p:cNvPr>
          <p:cNvPicPr>
            <a:picLocks noChangeAspect="1"/>
          </p:cNvPicPr>
          <p:nvPr/>
        </p:nvPicPr>
        <p:blipFill>
          <a:blip r:embed="rId6"/>
          <a:stretch>
            <a:fillRect/>
          </a:stretch>
        </p:blipFill>
        <p:spPr>
          <a:xfrm rot="5400000">
            <a:off x="6032738" y="5388629"/>
            <a:ext cx="126524" cy="1057746"/>
          </a:xfrm>
          <a:prstGeom prst="rect">
            <a:avLst/>
          </a:prstGeom>
        </p:spPr>
      </p:pic>
      <p:pic>
        <p:nvPicPr>
          <p:cNvPr id="132" name="图片 131">
            <a:extLst>
              <a:ext uri="{FF2B5EF4-FFF2-40B4-BE49-F238E27FC236}">
                <a16:creationId xmlns:a16="http://schemas.microsoft.com/office/drawing/2014/main" id="{9AD050A5-5390-425D-BEE7-437588E5CD4B}"/>
              </a:ext>
            </a:extLst>
          </p:cNvPr>
          <p:cNvPicPr>
            <a:picLocks noChangeAspect="1"/>
          </p:cNvPicPr>
          <p:nvPr/>
        </p:nvPicPr>
        <p:blipFill>
          <a:blip r:embed="rId6"/>
          <a:stretch>
            <a:fillRect/>
          </a:stretch>
        </p:blipFill>
        <p:spPr>
          <a:xfrm rot="5400000">
            <a:off x="7098143" y="5390111"/>
            <a:ext cx="126524" cy="1057746"/>
          </a:xfrm>
          <a:prstGeom prst="rect">
            <a:avLst/>
          </a:prstGeom>
        </p:spPr>
      </p:pic>
      <p:pic>
        <p:nvPicPr>
          <p:cNvPr id="133" name="图片 132">
            <a:extLst>
              <a:ext uri="{FF2B5EF4-FFF2-40B4-BE49-F238E27FC236}">
                <a16:creationId xmlns:a16="http://schemas.microsoft.com/office/drawing/2014/main" id="{36231D7F-3FA3-43F1-BE25-06D0FF60D6B8}"/>
              </a:ext>
            </a:extLst>
          </p:cNvPr>
          <p:cNvPicPr>
            <a:picLocks noChangeAspect="1"/>
          </p:cNvPicPr>
          <p:nvPr/>
        </p:nvPicPr>
        <p:blipFill>
          <a:blip r:embed="rId6"/>
          <a:stretch>
            <a:fillRect/>
          </a:stretch>
        </p:blipFill>
        <p:spPr>
          <a:xfrm rot="5400000">
            <a:off x="8163548" y="5385818"/>
            <a:ext cx="126524" cy="1057746"/>
          </a:xfrm>
          <a:prstGeom prst="rect">
            <a:avLst/>
          </a:prstGeom>
        </p:spPr>
      </p:pic>
      <p:pic>
        <p:nvPicPr>
          <p:cNvPr id="134" name="图片 133">
            <a:extLst>
              <a:ext uri="{FF2B5EF4-FFF2-40B4-BE49-F238E27FC236}">
                <a16:creationId xmlns:a16="http://schemas.microsoft.com/office/drawing/2014/main" id="{3A959738-3CC2-4C49-A635-84AFCBE5E949}"/>
              </a:ext>
            </a:extLst>
          </p:cNvPr>
          <p:cNvPicPr>
            <a:picLocks noChangeAspect="1"/>
          </p:cNvPicPr>
          <p:nvPr/>
        </p:nvPicPr>
        <p:blipFill>
          <a:blip r:embed="rId6"/>
          <a:stretch>
            <a:fillRect/>
          </a:stretch>
        </p:blipFill>
        <p:spPr>
          <a:xfrm rot="5400000">
            <a:off x="6035513" y="5249396"/>
            <a:ext cx="126524" cy="1057746"/>
          </a:xfrm>
          <a:prstGeom prst="rect">
            <a:avLst/>
          </a:prstGeom>
        </p:spPr>
      </p:pic>
      <p:pic>
        <p:nvPicPr>
          <p:cNvPr id="135" name="图片 134">
            <a:extLst>
              <a:ext uri="{FF2B5EF4-FFF2-40B4-BE49-F238E27FC236}">
                <a16:creationId xmlns:a16="http://schemas.microsoft.com/office/drawing/2014/main" id="{F31A5BFA-F50D-49A0-84DD-462E5DEC424C}"/>
              </a:ext>
            </a:extLst>
          </p:cNvPr>
          <p:cNvPicPr>
            <a:picLocks noChangeAspect="1"/>
          </p:cNvPicPr>
          <p:nvPr/>
        </p:nvPicPr>
        <p:blipFill>
          <a:blip r:embed="rId6"/>
          <a:stretch>
            <a:fillRect/>
          </a:stretch>
        </p:blipFill>
        <p:spPr>
          <a:xfrm rot="5400000">
            <a:off x="7100918" y="5250878"/>
            <a:ext cx="126524" cy="1057746"/>
          </a:xfrm>
          <a:prstGeom prst="rect">
            <a:avLst/>
          </a:prstGeom>
        </p:spPr>
      </p:pic>
      <p:pic>
        <p:nvPicPr>
          <p:cNvPr id="136" name="图片 135">
            <a:extLst>
              <a:ext uri="{FF2B5EF4-FFF2-40B4-BE49-F238E27FC236}">
                <a16:creationId xmlns:a16="http://schemas.microsoft.com/office/drawing/2014/main" id="{E988B809-FC17-4377-A40A-27ECCB1073C6}"/>
              </a:ext>
            </a:extLst>
          </p:cNvPr>
          <p:cNvPicPr>
            <a:picLocks noChangeAspect="1"/>
          </p:cNvPicPr>
          <p:nvPr/>
        </p:nvPicPr>
        <p:blipFill>
          <a:blip r:embed="rId6"/>
          <a:stretch>
            <a:fillRect/>
          </a:stretch>
        </p:blipFill>
        <p:spPr>
          <a:xfrm rot="5400000">
            <a:off x="8166323" y="5246585"/>
            <a:ext cx="126524" cy="1057746"/>
          </a:xfrm>
          <a:prstGeom prst="rect">
            <a:avLst/>
          </a:prstGeom>
        </p:spPr>
      </p:pic>
      <p:pic>
        <p:nvPicPr>
          <p:cNvPr id="137" name="图片 136">
            <a:extLst>
              <a:ext uri="{FF2B5EF4-FFF2-40B4-BE49-F238E27FC236}">
                <a16:creationId xmlns:a16="http://schemas.microsoft.com/office/drawing/2014/main" id="{E767AE95-0299-4F10-B417-102AD985017E}"/>
              </a:ext>
            </a:extLst>
          </p:cNvPr>
          <p:cNvPicPr>
            <a:picLocks noChangeAspect="1"/>
          </p:cNvPicPr>
          <p:nvPr/>
        </p:nvPicPr>
        <p:blipFill>
          <a:blip r:embed="rId6"/>
          <a:stretch>
            <a:fillRect/>
          </a:stretch>
        </p:blipFill>
        <p:spPr>
          <a:xfrm rot="5400000">
            <a:off x="6039857" y="5523569"/>
            <a:ext cx="126524" cy="1057746"/>
          </a:xfrm>
          <a:prstGeom prst="rect">
            <a:avLst/>
          </a:prstGeom>
        </p:spPr>
      </p:pic>
      <p:pic>
        <p:nvPicPr>
          <p:cNvPr id="138" name="图片 137">
            <a:extLst>
              <a:ext uri="{FF2B5EF4-FFF2-40B4-BE49-F238E27FC236}">
                <a16:creationId xmlns:a16="http://schemas.microsoft.com/office/drawing/2014/main" id="{97BC7406-7EA7-4410-9F03-19AA512D7AE3}"/>
              </a:ext>
            </a:extLst>
          </p:cNvPr>
          <p:cNvPicPr>
            <a:picLocks noChangeAspect="1"/>
          </p:cNvPicPr>
          <p:nvPr/>
        </p:nvPicPr>
        <p:blipFill>
          <a:blip r:embed="rId6"/>
          <a:stretch>
            <a:fillRect/>
          </a:stretch>
        </p:blipFill>
        <p:spPr>
          <a:xfrm rot="5400000">
            <a:off x="7105262" y="5525051"/>
            <a:ext cx="126524" cy="1057746"/>
          </a:xfrm>
          <a:prstGeom prst="rect">
            <a:avLst/>
          </a:prstGeom>
        </p:spPr>
      </p:pic>
      <p:pic>
        <p:nvPicPr>
          <p:cNvPr id="139" name="图片 138">
            <a:extLst>
              <a:ext uri="{FF2B5EF4-FFF2-40B4-BE49-F238E27FC236}">
                <a16:creationId xmlns:a16="http://schemas.microsoft.com/office/drawing/2014/main" id="{30ABD687-B7A1-4754-9C14-7B8BD5C28608}"/>
              </a:ext>
            </a:extLst>
          </p:cNvPr>
          <p:cNvPicPr>
            <a:picLocks noChangeAspect="1"/>
          </p:cNvPicPr>
          <p:nvPr/>
        </p:nvPicPr>
        <p:blipFill>
          <a:blip r:embed="rId6"/>
          <a:stretch>
            <a:fillRect/>
          </a:stretch>
        </p:blipFill>
        <p:spPr>
          <a:xfrm rot="5400000">
            <a:off x="8170667" y="5520758"/>
            <a:ext cx="126524" cy="1057746"/>
          </a:xfrm>
          <a:prstGeom prst="rect">
            <a:avLst/>
          </a:prstGeom>
        </p:spPr>
      </p:pic>
      <p:pic>
        <p:nvPicPr>
          <p:cNvPr id="140" name="图片 139">
            <a:extLst>
              <a:ext uri="{FF2B5EF4-FFF2-40B4-BE49-F238E27FC236}">
                <a16:creationId xmlns:a16="http://schemas.microsoft.com/office/drawing/2014/main" id="{4DD69450-C465-437A-AA72-D4BB03C74CDB}"/>
              </a:ext>
            </a:extLst>
          </p:cNvPr>
          <p:cNvPicPr>
            <a:picLocks noChangeAspect="1"/>
          </p:cNvPicPr>
          <p:nvPr/>
        </p:nvPicPr>
        <p:blipFill>
          <a:blip r:embed="rId6"/>
          <a:stretch>
            <a:fillRect/>
          </a:stretch>
        </p:blipFill>
        <p:spPr>
          <a:xfrm rot="5400000">
            <a:off x="6035513" y="5658940"/>
            <a:ext cx="126524" cy="1057746"/>
          </a:xfrm>
          <a:prstGeom prst="rect">
            <a:avLst/>
          </a:prstGeom>
        </p:spPr>
      </p:pic>
      <p:pic>
        <p:nvPicPr>
          <p:cNvPr id="141" name="图片 140">
            <a:extLst>
              <a:ext uri="{FF2B5EF4-FFF2-40B4-BE49-F238E27FC236}">
                <a16:creationId xmlns:a16="http://schemas.microsoft.com/office/drawing/2014/main" id="{525CC8DE-BDDF-4D29-B854-5A7BE346C7A7}"/>
              </a:ext>
            </a:extLst>
          </p:cNvPr>
          <p:cNvPicPr>
            <a:picLocks noChangeAspect="1"/>
          </p:cNvPicPr>
          <p:nvPr/>
        </p:nvPicPr>
        <p:blipFill>
          <a:blip r:embed="rId6"/>
          <a:stretch>
            <a:fillRect/>
          </a:stretch>
        </p:blipFill>
        <p:spPr>
          <a:xfrm rot="5400000">
            <a:off x="7100918" y="5660422"/>
            <a:ext cx="126524" cy="1057746"/>
          </a:xfrm>
          <a:prstGeom prst="rect">
            <a:avLst/>
          </a:prstGeom>
        </p:spPr>
      </p:pic>
      <p:pic>
        <p:nvPicPr>
          <p:cNvPr id="142" name="图片 141">
            <a:extLst>
              <a:ext uri="{FF2B5EF4-FFF2-40B4-BE49-F238E27FC236}">
                <a16:creationId xmlns:a16="http://schemas.microsoft.com/office/drawing/2014/main" id="{F80BBC11-DCB6-4BA4-8818-BA8A884A95F9}"/>
              </a:ext>
            </a:extLst>
          </p:cNvPr>
          <p:cNvPicPr>
            <a:picLocks noChangeAspect="1"/>
          </p:cNvPicPr>
          <p:nvPr/>
        </p:nvPicPr>
        <p:blipFill>
          <a:blip r:embed="rId6"/>
          <a:stretch>
            <a:fillRect/>
          </a:stretch>
        </p:blipFill>
        <p:spPr>
          <a:xfrm rot="5400000">
            <a:off x="8166323" y="5656129"/>
            <a:ext cx="126524" cy="1057746"/>
          </a:xfrm>
          <a:prstGeom prst="rect">
            <a:avLst/>
          </a:prstGeom>
        </p:spPr>
      </p:pic>
      <p:sp>
        <p:nvSpPr>
          <p:cNvPr id="143" name="文本框 142">
            <a:extLst>
              <a:ext uri="{FF2B5EF4-FFF2-40B4-BE49-F238E27FC236}">
                <a16:creationId xmlns:a16="http://schemas.microsoft.com/office/drawing/2014/main" id="{48C0AF9F-8751-4334-B0D3-945325323E7A}"/>
              </a:ext>
            </a:extLst>
          </p:cNvPr>
          <p:cNvSpPr txBox="1"/>
          <p:nvPr/>
        </p:nvSpPr>
        <p:spPr>
          <a:xfrm>
            <a:off x="9314752" y="4871662"/>
            <a:ext cx="2587724" cy="1338828"/>
          </a:xfrm>
          <a:prstGeom prst="rect">
            <a:avLst/>
          </a:prstGeom>
          <a:noFill/>
        </p:spPr>
        <p:txBody>
          <a:bodyPr wrap="square" rtlCol="0">
            <a:spAutoFit/>
          </a:bodyPr>
          <a:lstStyle/>
          <a:p>
            <a:pPr>
              <a:lnSpc>
                <a:spcPct val="90000"/>
              </a:lnSpc>
              <a:spcAft>
                <a:spcPts val="600"/>
              </a:spcAft>
            </a:pPr>
            <a:r>
              <a:rPr lang="en-US" altLang="zh-CN" dirty="0">
                <a:latin typeface="Times New Roman" panose="02020603050405020304" pitchFamily="18" charset="0"/>
                <a:cs typeface="Times New Roman" panose="02020603050405020304" pitchFamily="18" charset="0"/>
              </a:rPr>
              <a:t>Now we have converted 4-dimension convolution operation to </a:t>
            </a:r>
            <a:r>
              <a:rPr lang="en-US" altLang="zh-CN" u="sng" dirty="0">
                <a:latin typeface="Times New Roman" panose="02020603050405020304" pitchFamily="18" charset="0"/>
                <a:cs typeface="Times New Roman" panose="02020603050405020304" pitchFamily="18" charset="0"/>
              </a:rPr>
              <a:t>General Matrix Multiplication (GEMM)</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5169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3. Parallel Optimization of GEMM</a:t>
            </a:r>
            <a:endParaRPr lang="zh-CN" altLang="en-US" sz="32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F22172AD-32F2-4393-985A-AD90A67BCB0F}"/>
              </a:ext>
            </a:extLst>
          </p:cNvPr>
          <p:cNvSpPr txBox="1"/>
          <p:nvPr/>
        </p:nvSpPr>
        <p:spPr>
          <a:xfrm>
            <a:off x="250805" y="794356"/>
            <a:ext cx="4998528" cy="341632"/>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The Hierarchical Structure of Nvidia GPU Cores</a:t>
            </a:r>
            <a:endParaRPr lang="en-US" altLang="zh-CN"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79E8A5F-2BD6-4F47-AB23-6469EF5B801F}"/>
              </a:ext>
            </a:extLst>
          </p:cNvPr>
          <p:cNvPicPr>
            <a:picLocks noChangeAspect="1"/>
          </p:cNvPicPr>
          <p:nvPr/>
        </p:nvPicPr>
        <p:blipFill>
          <a:blip r:embed="rId3"/>
          <a:stretch>
            <a:fillRect/>
          </a:stretch>
        </p:blipFill>
        <p:spPr>
          <a:xfrm>
            <a:off x="1783351" y="1184791"/>
            <a:ext cx="2005141" cy="1255628"/>
          </a:xfrm>
          <a:prstGeom prst="rect">
            <a:avLst/>
          </a:prstGeom>
        </p:spPr>
      </p:pic>
      <p:pic>
        <p:nvPicPr>
          <p:cNvPr id="11" name="图片 10">
            <a:extLst>
              <a:ext uri="{FF2B5EF4-FFF2-40B4-BE49-F238E27FC236}">
                <a16:creationId xmlns:a16="http://schemas.microsoft.com/office/drawing/2014/main" id="{549D97B0-750B-4691-A601-792A24AD5844}"/>
              </a:ext>
            </a:extLst>
          </p:cNvPr>
          <p:cNvPicPr>
            <a:picLocks noChangeAspect="1"/>
          </p:cNvPicPr>
          <p:nvPr/>
        </p:nvPicPr>
        <p:blipFill>
          <a:blip r:embed="rId4"/>
          <a:stretch>
            <a:fillRect/>
          </a:stretch>
        </p:blipFill>
        <p:spPr>
          <a:xfrm>
            <a:off x="1709610" y="2773793"/>
            <a:ext cx="2184159" cy="1028294"/>
          </a:xfrm>
          <a:prstGeom prst="rect">
            <a:avLst/>
          </a:prstGeom>
        </p:spPr>
      </p:pic>
      <p:pic>
        <p:nvPicPr>
          <p:cNvPr id="12" name="图片 11">
            <a:extLst>
              <a:ext uri="{FF2B5EF4-FFF2-40B4-BE49-F238E27FC236}">
                <a16:creationId xmlns:a16="http://schemas.microsoft.com/office/drawing/2014/main" id="{DE8E494C-8037-45B3-96D6-51E1FC32746B}"/>
              </a:ext>
            </a:extLst>
          </p:cNvPr>
          <p:cNvPicPr>
            <a:picLocks noChangeAspect="1"/>
          </p:cNvPicPr>
          <p:nvPr/>
        </p:nvPicPr>
        <p:blipFill>
          <a:blip r:embed="rId5"/>
          <a:stretch>
            <a:fillRect/>
          </a:stretch>
        </p:blipFill>
        <p:spPr>
          <a:xfrm>
            <a:off x="1958269" y="4135461"/>
            <a:ext cx="1655303" cy="1028294"/>
          </a:xfrm>
          <a:prstGeom prst="rect">
            <a:avLst/>
          </a:prstGeom>
        </p:spPr>
      </p:pic>
      <p:pic>
        <p:nvPicPr>
          <p:cNvPr id="13" name="图片 12">
            <a:extLst>
              <a:ext uri="{FF2B5EF4-FFF2-40B4-BE49-F238E27FC236}">
                <a16:creationId xmlns:a16="http://schemas.microsoft.com/office/drawing/2014/main" id="{5D8C6B97-1F3A-4F6A-95FF-2CD9C417BC8E}"/>
              </a:ext>
            </a:extLst>
          </p:cNvPr>
          <p:cNvPicPr>
            <a:picLocks noChangeAspect="1"/>
          </p:cNvPicPr>
          <p:nvPr/>
        </p:nvPicPr>
        <p:blipFill>
          <a:blip r:embed="rId6"/>
          <a:stretch>
            <a:fillRect/>
          </a:stretch>
        </p:blipFill>
        <p:spPr>
          <a:xfrm>
            <a:off x="1958269" y="5533508"/>
            <a:ext cx="1655303" cy="876066"/>
          </a:xfrm>
          <a:prstGeom prst="rect">
            <a:avLst/>
          </a:prstGeom>
        </p:spPr>
      </p:pic>
      <p:cxnSp>
        <p:nvCxnSpPr>
          <p:cNvPr id="16" name="直接连接符 15">
            <a:extLst>
              <a:ext uri="{FF2B5EF4-FFF2-40B4-BE49-F238E27FC236}">
                <a16:creationId xmlns:a16="http://schemas.microsoft.com/office/drawing/2014/main" id="{2DC6FB00-B555-4592-9739-C25394AE0314}"/>
              </a:ext>
            </a:extLst>
          </p:cNvPr>
          <p:cNvCxnSpPr>
            <a:cxnSpLocks/>
          </p:cNvCxnSpPr>
          <p:nvPr/>
        </p:nvCxnSpPr>
        <p:spPr>
          <a:xfrm flipH="1">
            <a:off x="1783351" y="2228472"/>
            <a:ext cx="221063" cy="581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C1558BE5-6CAA-49FE-9E7F-659706E7C8B1}"/>
              </a:ext>
            </a:extLst>
          </p:cNvPr>
          <p:cNvCxnSpPr>
            <a:cxnSpLocks/>
          </p:cNvCxnSpPr>
          <p:nvPr/>
        </p:nvCxnSpPr>
        <p:spPr>
          <a:xfrm>
            <a:off x="2159000" y="2228472"/>
            <a:ext cx="1703233" cy="581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4EB9870B-9DA1-4098-9D62-9245D3083D0A}"/>
              </a:ext>
            </a:extLst>
          </p:cNvPr>
          <p:cNvCxnSpPr>
            <a:cxnSpLocks/>
          </p:cNvCxnSpPr>
          <p:nvPr/>
        </p:nvCxnSpPr>
        <p:spPr>
          <a:xfrm>
            <a:off x="1862010" y="3484101"/>
            <a:ext cx="398590" cy="7280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A67F735F-4D32-443C-802C-E79DCA9F11B4}"/>
              </a:ext>
            </a:extLst>
          </p:cNvPr>
          <p:cNvCxnSpPr>
            <a:cxnSpLocks/>
          </p:cNvCxnSpPr>
          <p:nvPr/>
        </p:nvCxnSpPr>
        <p:spPr>
          <a:xfrm>
            <a:off x="2348392" y="3484100"/>
            <a:ext cx="919741" cy="728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D7091E71-126A-4A13-B551-0E70F4355852}"/>
              </a:ext>
            </a:extLst>
          </p:cNvPr>
          <p:cNvCxnSpPr>
            <a:cxnSpLocks/>
          </p:cNvCxnSpPr>
          <p:nvPr/>
        </p:nvCxnSpPr>
        <p:spPr>
          <a:xfrm>
            <a:off x="2463801" y="4882148"/>
            <a:ext cx="190499" cy="7100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00F0C16B-4581-495C-8EA8-FEFAB19A8CF2}"/>
              </a:ext>
            </a:extLst>
          </p:cNvPr>
          <p:cNvSpPr txBox="1"/>
          <p:nvPr/>
        </p:nvSpPr>
        <p:spPr>
          <a:xfrm>
            <a:off x="6027146" y="794356"/>
            <a:ext cx="5453653" cy="341632"/>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The Hierarchical Structure of Nvidia GPU Memories</a:t>
            </a:r>
            <a:endParaRPr lang="en-US" altLang="zh-CN" dirty="0">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645F80AF-FD03-496A-B0B1-06353B13DF5C}"/>
              </a:ext>
            </a:extLst>
          </p:cNvPr>
          <p:cNvSpPr/>
          <p:nvPr/>
        </p:nvSpPr>
        <p:spPr>
          <a:xfrm>
            <a:off x="7018866" y="1288410"/>
            <a:ext cx="2192867" cy="11520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CUDA Memory</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114" name="矩形 113">
            <a:extLst>
              <a:ext uri="{FF2B5EF4-FFF2-40B4-BE49-F238E27FC236}">
                <a16:creationId xmlns:a16="http://schemas.microsoft.com/office/drawing/2014/main" id="{3E7FDEB9-596C-4863-8D78-073EB0FC7D18}"/>
              </a:ext>
            </a:extLst>
          </p:cNvPr>
          <p:cNvSpPr/>
          <p:nvPr/>
        </p:nvSpPr>
        <p:spPr>
          <a:xfrm>
            <a:off x="7162798" y="4230434"/>
            <a:ext cx="1905002" cy="6517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Shared Memory</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115" name="矩形 114">
            <a:extLst>
              <a:ext uri="{FF2B5EF4-FFF2-40B4-BE49-F238E27FC236}">
                <a16:creationId xmlns:a16="http://schemas.microsoft.com/office/drawing/2014/main" id="{D3F1986B-E646-47F8-A806-96092D099D38}"/>
              </a:ext>
            </a:extLst>
          </p:cNvPr>
          <p:cNvSpPr/>
          <p:nvPr/>
        </p:nvSpPr>
        <p:spPr>
          <a:xfrm>
            <a:off x="7543798" y="5645684"/>
            <a:ext cx="1143002" cy="6517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anose="02020603050405020304" pitchFamily="18" charset="0"/>
                <a:cs typeface="Times New Roman" panose="02020603050405020304" pitchFamily="18" charset="0"/>
              </a:rPr>
              <a:t>Register</a:t>
            </a:r>
            <a:endParaRPr lang="zh-CN" altLang="en-US" b="1" dirty="0">
              <a:solidFill>
                <a:schemeClr val="tx1"/>
              </a:solidFill>
              <a:latin typeface="Times New Roman" panose="02020603050405020304" pitchFamily="18" charset="0"/>
              <a:cs typeface="Times New Roman" panose="02020603050405020304" pitchFamily="18" charset="0"/>
            </a:endParaRPr>
          </a:p>
        </p:txBody>
      </p:sp>
      <p:cxnSp>
        <p:nvCxnSpPr>
          <p:cNvPr id="56" name="直接箭头连接符 55">
            <a:extLst>
              <a:ext uri="{FF2B5EF4-FFF2-40B4-BE49-F238E27FC236}">
                <a16:creationId xmlns:a16="http://schemas.microsoft.com/office/drawing/2014/main" id="{9344EDEF-17D2-48EF-A0D8-6367D8ABDA2E}"/>
              </a:ext>
            </a:extLst>
          </p:cNvPr>
          <p:cNvCxnSpPr>
            <a:stCxn id="52" idx="2"/>
            <a:endCxn id="114" idx="0"/>
          </p:cNvCxnSpPr>
          <p:nvPr/>
        </p:nvCxnSpPr>
        <p:spPr>
          <a:xfrm flipH="1">
            <a:off x="8115299" y="2440419"/>
            <a:ext cx="1" cy="17900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0E8FEFE2-143B-406E-8420-8480DC24DF1B}"/>
              </a:ext>
            </a:extLst>
          </p:cNvPr>
          <p:cNvCxnSpPr>
            <a:cxnSpLocks/>
            <a:stCxn id="114" idx="2"/>
            <a:endCxn id="115" idx="0"/>
          </p:cNvCxnSpPr>
          <p:nvPr/>
        </p:nvCxnSpPr>
        <p:spPr>
          <a:xfrm>
            <a:off x="8115299" y="4882148"/>
            <a:ext cx="0" cy="7635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D1AF950D-3071-45CA-869F-DBE866EC845D}"/>
              </a:ext>
            </a:extLst>
          </p:cNvPr>
          <p:cNvSpPr txBox="1"/>
          <p:nvPr/>
        </p:nvSpPr>
        <p:spPr>
          <a:xfrm>
            <a:off x="9352711" y="1288410"/>
            <a:ext cx="1910910" cy="1166473"/>
          </a:xfrm>
          <a:prstGeom prst="rect">
            <a:avLst/>
          </a:prstGeom>
          <a:noFill/>
        </p:spPr>
        <p:txBody>
          <a:bodyPr wrap="square" rtlCol="0">
            <a:spAutoFit/>
          </a:bodyPr>
          <a:lstStyle/>
          <a:p>
            <a:pPr algn="ctr">
              <a:lnSpc>
                <a:spcPct val="90000"/>
              </a:lnSpc>
              <a:spcAft>
                <a:spcPts val="600"/>
              </a:spcAft>
            </a:pPr>
            <a:r>
              <a:rPr lang="en-US" altLang="zh-CN" dirty="0">
                <a:latin typeface="Times New Roman" panose="02020603050405020304" pitchFamily="18" charset="0"/>
                <a:cs typeface="Times New Roman" panose="02020603050405020304" pitchFamily="18" charset="0"/>
              </a:rPr>
              <a:t>CUDA Memory can be accessed by every Threads.</a:t>
            </a:r>
          </a:p>
          <a:p>
            <a:pPr algn="ctr">
              <a:lnSpc>
                <a:spcPct val="90000"/>
              </a:lnSpc>
              <a:spcAft>
                <a:spcPts val="600"/>
              </a:spcAft>
            </a:pPr>
            <a:r>
              <a:rPr lang="en-US" altLang="zh-CN" b="1" dirty="0">
                <a:latin typeface="Times New Roman" panose="02020603050405020304" pitchFamily="18" charset="0"/>
                <a:cs typeface="Times New Roman" panose="02020603050405020304" pitchFamily="18" charset="0"/>
              </a:rPr>
              <a:t>Slowest</a:t>
            </a:r>
          </a:p>
        </p:txBody>
      </p:sp>
      <p:sp>
        <p:nvSpPr>
          <p:cNvPr id="144" name="文本框 143">
            <a:extLst>
              <a:ext uri="{FF2B5EF4-FFF2-40B4-BE49-F238E27FC236}">
                <a16:creationId xmlns:a16="http://schemas.microsoft.com/office/drawing/2014/main" id="{ED8EB500-AE1B-4689-B29B-70662C5F3E0D}"/>
              </a:ext>
            </a:extLst>
          </p:cNvPr>
          <p:cNvSpPr txBox="1"/>
          <p:nvPr/>
        </p:nvSpPr>
        <p:spPr>
          <a:xfrm>
            <a:off x="9107375" y="3837892"/>
            <a:ext cx="2401579" cy="1415772"/>
          </a:xfrm>
          <a:prstGeom prst="rect">
            <a:avLst/>
          </a:prstGeom>
          <a:noFill/>
        </p:spPr>
        <p:txBody>
          <a:bodyPr wrap="square" rtlCol="0">
            <a:spAutoFit/>
          </a:bodyPr>
          <a:lstStyle/>
          <a:p>
            <a:pPr algn="ctr">
              <a:lnSpc>
                <a:spcPct val="90000"/>
              </a:lnSpc>
              <a:spcAft>
                <a:spcPts val="600"/>
              </a:spcAft>
            </a:pPr>
            <a:r>
              <a:rPr lang="en-US" altLang="zh-CN" dirty="0">
                <a:latin typeface="Times New Roman" panose="02020603050405020304" pitchFamily="18" charset="0"/>
                <a:cs typeface="Times New Roman" panose="02020603050405020304" pitchFamily="18" charset="0"/>
              </a:rPr>
              <a:t>Shared Memory can only be accessed by Threads on the same Block.</a:t>
            </a:r>
          </a:p>
          <a:p>
            <a:pPr algn="ctr">
              <a:lnSpc>
                <a:spcPct val="90000"/>
              </a:lnSpc>
              <a:spcAft>
                <a:spcPts val="600"/>
              </a:spcAft>
            </a:pPr>
            <a:r>
              <a:rPr lang="en-US" altLang="zh-CN" b="1" dirty="0">
                <a:latin typeface="Times New Roman" panose="02020603050405020304" pitchFamily="18" charset="0"/>
                <a:cs typeface="Times New Roman" panose="02020603050405020304" pitchFamily="18" charset="0"/>
              </a:rPr>
              <a:t>Medium Speed</a:t>
            </a:r>
          </a:p>
        </p:txBody>
      </p:sp>
      <p:sp>
        <p:nvSpPr>
          <p:cNvPr id="147" name="文本框 146">
            <a:extLst>
              <a:ext uri="{FF2B5EF4-FFF2-40B4-BE49-F238E27FC236}">
                <a16:creationId xmlns:a16="http://schemas.microsoft.com/office/drawing/2014/main" id="{C60FBFB7-C7DD-4786-AF27-2B301D4E7180}"/>
              </a:ext>
            </a:extLst>
          </p:cNvPr>
          <p:cNvSpPr txBox="1"/>
          <p:nvPr/>
        </p:nvSpPr>
        <p:spPr>
          <a:xfrm>
            <a:off x="9107376" y="5533508"/>
            <a:ext cx="2401579" cy="917174"/>
          </a:xfrm>
          <a:prstGeom prst="rect">
            <a:avLst/>
          </a:prstGeom>
          <a:noFill/>
        </p:spPr>
        <p:txBody>
          <a:bodyPr wrap="square" rtlCol="0">
            <a:spAutoFit/>
          </a:bodyPr>
          <a:lstStyle/>
          <a:p>
            <a:pPr algn="ctr">
              <a:lnSpc>
                <a:spcPct val="90000"/>
              </a:lnSpc>
              <a:spcAft>
                <a:spcPts val="600"/>
              </a:spcAft>
            </a:pPr>
            <a:r>
              <a:rPr lang="en-US" altLang="zh-CN" dirty="0">
                <a:latin typeface="Times New Roman" panose="02020603050405020304" pitchFamily="18" charset="0"/>
                <a:cs typeface="Times New Roman" panose="02020603050405020304" pitchFamily="18" charset="0"/>
              </a:rPr>
              <a:t>Register can only be accessed by one Thread.</a:t>
            </a:r>
          </a:p>
          <a:p>
            <a:pPr algn="ctr">
              <a:lnSpc>
                <a:spcPct val="90000"/>
              </a:lnSpc>
              <a:spcAft>
                <a:spcPts val="600"/>
              </a:spcAft>
            </a:pPr>
            <a:r>
              <a:rPr lang="en-US" altLang="zh-CN" b="1" dirty="0">
                <a:latin typeface="Times New Roman" panose="02020603050405020304" pitchFamily="18" charset="0"/>
                <a:cs typeface="Times New Roman" panose="02020603050405020304" pitchFamily="18" charset="0"/>
              </a:rPr>
              <a:t>Fastest</a:t>
            </a:r>
          </a:p>
        </p:txBody>
      </p:sp>
      <p:cxnSp>
        <p:nvCxnSpPr>
          <p:cNvPr id="148" name="直接连接符 147">
            <a:extLst>
              <a:ext uri="{FF2B5EF4-FFF2-40B4-BE49-F238E27FC236}">
                <a16:creationId xmlns:a16="http://schemas.microsoft.com/office/drawing/2014/main" id="{AC638F93-8150-4859-8EC1-E8C0AF1B7295}"/>
              </a:ext>
            </a:extLst>
          </p:cNvPr>
          <p:cNvCxnSpPr>
            <a:cxnSpLocks/>
          </p:cNvCxnSpPr>
          <p:nvPr/>
        </p:nvCxnSpPr>
        <p:spPr>
          <a:xfrm flipV="1">
            <a:off x="5667133" y="813095"/>
            <a:ext cx="0" cy="5773972"/>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4508CDF1-30F1-44D7-AA68-C0917C95903C}"/>
              </a:ext>
            </a:extLst>
          </p:cNvPr>
          <p:cNvCxnSpPr>
            <a:cxnSpLocks/>
            <a:endCxn id="114" idx="1"/>
          </p:cNvCxnSpPr>
          <p:nvPr/>
        </p:nvCxnSpPr>
        <p:spPr>
          <a:xfrm>
            <a:off x="3613572" y="4556291"/>
            <a:ext cx="3549226" cy="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F58F59E5-846E-4A80-89BC-C9C289DC0CA5}"/>
              </a:ext>
            </a:extLst>
          </p:cNvPr>
          <p:cNvCxnSpPr>
            <a:cxnSpLocks/>
            <a:endCxn id="52" idx="1"/>
          </p:cNvCxnSpPr>
          <p:nvPr/>
        </p:nvCxnSpPr>
        <p:spPr>
          <a:xfrm>
            <a:off x="3832225" y="1864415"/>
            <a:ext cx="3186641" cy="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F9E915D4-86CE-4A59-8C0C-D44FA05CB6AF}"/>
              </a:ext>
            </a:extLst>
          </p:cNvPr>
          <p:cNvCxnSpPr>
            <a:cxnSpLocks/>
            <a:stCxn id="13" idx="3"/>
            <a:endCxn id="115" idx="1"/>
          </p:cNvCxnSpPr>
          <p:nvPr/>
        </p:nvCxnSpPr>
        <p:spPr>
          <a:xfrm>
            <a:off x="3613572" y="5971541"/>
            <a:ext cx="3930226" cy="0"/>
          </a:xfrm>
          <a:prstGeom prst="straightConnector1">
            <a:avLst/>
          </a:prstGeom>
          <a:ln w="2857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3. Parallel Optimization of GEMM</a:t>
            </a:r>
            <a:endParaRPr lang="zh-CN" altLang="en-US" sz="32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F22172AD-32F2-4393-985A-AD90A67BCB0F}"/>
              </a:ext>
            </a:extLst>
          </p:cNvPr>
          <p:cNvSpPr txBox="1"/>
          <p:nvPr/>
        </p:nvSpPr>
        <p:spPr>
          <a:xfrm>
            <a:off x="250804" y="794356"/>
            <a:ext cx="6683395" cy="1665071"/>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3.1. Matrix Splitting and Thread Allocation</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Based on the computing resources of the target GPU (RTX 2080Ti), divide the result matrix into 128×128 small chunks, each Block calculates one of them. Similar to the partition of a Block, each Thread inside the Block calculates a 16×16 sub-chunk in the chunk. There are 64 Threads per Block.</a:t>
            </a:r>
          </a:p>
        </p:txBody>
      </p:sp>
      <p:pic>
        <p:nvPicPr>
          <p:cNvPr id="3" name="图片 2">
            <a:extLst>
              <a:ext uri="{FF2B5EF4-FFF2-40B4-BE49-F238E27FC236}">
                <a16:creationId xmlns:a16="http://schemas.microsoft.com/office/drawing/2014/main" id="{BC44E026-26D9-4151-9C0F-3B803373A558}"/>
              </a:ext>
            </a:extLst>
          </p:cNvPr>
          <p:cNvPicPr>
            <a:picLocks noChangeAspect="1"/>
          </p:cNvPicPr>
          <p:nvPr/>
        </p:nvPicPr>
        <p:blipFill>
          <a:blip r:embed="rId3"/>
          <a:stretch>
            <a:fillRect/>
          </a:stretch>
        </p:blipFill>
        <p:spPr>
          <a:xfrm>
            <a:off x="7692959" y="273655"/>
            <a:ext cx="4045015" cy="4006245"/>
          </a:xfrm>
          <a:prstGeom prst="rect">
            <a:avLst/>
          </a:prstGeom>
        </p:spPr>
      </p:pic>
      <p:sp>
        <p:nvSpPr>
          <p:cNvPr id="27" name="文本框 26">
            <a:extLst>
              <a:ext uri="{FF2B5EF4-FFF2-40B4-BE49-F238E27FC236}">
                <a16:creationId xmlns:a16="http://schemas.microsoft.com/office/drawing/2014/main" id="{F3C9F084-C89B-49B7-B026-DE4CEAC6D462}"/>
              </a:ext>
            </a:extLst>
          </p:cNvPr>
          <p:cNvSpPr txBox="1"/>
          <p:nvPr/>
        </p:nvSpPr>
        <p:spPr>
          <a:xfrm>
            <a:off x="4667250" y="4381141"/>
            <a:ext cx="7070725" cy="2240613"/>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3.2. Accelerate Memory Access Speed Using Shared Memory</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Shared Memory is much faster than CUDA Memory and can be shared across the entire Block. Since data will be accessed multiple times, using Shared Memory can decrease the total memory time.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Shared Memory’s capacity is </a:t>
            </a:r>
            <a:r>
              <a:rPr lang="en-US" altLang="zh-CN" u="sng" dirty="0">
                <a:latin typeface="Times New Roman" panose="02020603050405020304" pitchFamily="18" charset="0"/>
                <a:cs typeface="Times New Roman" panose="02020603050405020304" pitchFamily="18" charset="0"/>
              </a:rPr>
              <a:t>too small to store all the data</a:t>
            </a:r>
            <a:r>
              <a:rPr lang="en-US" altLang="zh-CN" dirty="0">
                <a:latin typeface="Times New Roman" panose="02020603050405020304" pitchFamily="18" charset="0"/>
                <a:cs typeface="Times New Roman" panose="02020603050405020304" pitchFamily="18" charset="0"/>
              </a:rPr>
              <a:t> required for calculations at once. As shown in the figure left, data is read into shared memory in multiple rounds and batches. The final result can be obtained by accumulating the corresponding results for each round.</a:t>
            </a:r>
          </a:p>
        </p:txBody>
      </p:sp>
      <p:pic>
        <p:nvPicPr>
          <p:cNvPr id="4" name="图片 3">
            <a:extLst>
              <a:ext uri="{FF2B5EF4-FFF2-40B4-BE49-F238E27FC236}">
                <a16:creationId xmlns:a16="http://schemas.microsoft.com/office/drawing/2014/main" id="{767E0881-F28E-4BF8-8EB2-20071FAA8507}"/>
              </a:ext>
            </a:extLst>
          </p:cNvPr>
          <p:cNvPicPr>
            <a:picLocks noChangeAspect="1"/>
          </p:cNvPicPr>
          <p:nvPr/>
        </p:nvPicPr>
        <p:blipFill>
          <a:blip r:embed="rId4"/>
          <a:stretch>
            <a:fillRect/>
          </a:stretch>
        </p:blipFill>
        <p:spPr>
          <a:xfrm>
            <a:off x="507934" y="2781211"/>
            <a:ext cx="3851275" cy="3591244"/>
          </a:xfrm>
          <a:prstGeom prst="rect">
            <a:avLst/>
          </a:prstGeom>
        </p:spPr>
      </p:pic>
    </p:spTree>
    <p:extLst>
      <p:ext uri="{BB962C8B-B14F-4D97-AF65-F5344CB8AC3E}">
        <p14:creationId xmlns:p14="http://schemas.microsoft.com/office/powerpoint/2010/main" val="211574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3. Parallel Optimization of GEMM</a:t>
            </a:r>
            <a:endParaRPr lang="zh-CN" altLang="en-US" sz="32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F22172AD-32F2-4393-985A-AD90A67BCB0F}"/>
              </a:ext>
            </a:extLst>
          </p:cNvPr>
          <p:cNvSpPr txBox="1"/>
          <p:nvPr/>
        </p:nvSpPr>
        <p:spPr>
          <a:xfrm>
            <a:off x="250804" y="794356"/>
            <a:ext cx="11690392" cy="2068259"/>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3.3. Accelerate Memory Access Speed Using Registers</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Compared to Shared Memory, Registers have a faster speed but much smaller capacity, and can only be accessed by one Thread. </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We can still continue the above approach, since data will be accessed multiple times, using Registers can decrease the total memory time.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As shown in the following figure. Each Thread reads a part of the data it needs from the Shared Memory in batches to the Register for multiple times, and then accumulates the calculation results of each batch to obtain the final result. </a:t>
            </a:r>
          </a:p>
        </p:txBody>
      </p:sp>
      <p:pic>
        <p:nvPicPr>
          <p:cNvPr id="4" name="图片 3">
            <a:extLst>
              <a:ext uri="{FF2B5EF4-FFF2-40B4-BE49-F238E27FC236}">
                <a16:creationId xmlns:a16="http://schemas.microsoft.com/office/drawing/2014/main" id="{767E0881-F28E-4BF8-8EB2-20071FAA8507}"/>
              </a:ext>
            </a:extLst>
          </p:cNvPr>
          <p:cNvPicPr>
            <a:picLocks noChangeAspect="1"/>
          </p:cNvPicPr>
          <p:nvPr/>
        </p:nvPicPr>
        <p:blipFill>
          <a:blip r:embed="rId3"/>
          <a:stretch>
            <a:fillRect/>
          </a:stretch>
        </p:blipFill>
        <p:spPr>
          <a:xfrm>
            <a:off x="1085785" y="3144693"/>
            <a:ext cx="3733866" cy="3481762"/>
          </a:xfrm>
          <a:prstGeom prst="rect">
            <a:avLst/>
          </a:prstGeom>
        </p:spPr>
      </p:pic>
      <p:pic>
        <p:nvPicPr>
          <p:cNvPr id="5" name="图片 4">
            <a:extLst>
              <a:ext uri="{FF2B5EF4-FFF2-40B4-BE49-F238E27FC236}">
                <a16:creationId xmlns:a16="http://schemas.microsoft.com/office/drawing/2014/main" id="{C2112A04-BD24-4389-8360-7159528843D2}"/>
              </a:ext>
            </a:extLst>
          </p:cNvPr>
          <p:cNvPicPr>
            <a:picLocks noChangeAspect="1"/>
          </p:cNvPicPr>
          <p:nvPr/>
        </p:nvPicPr>
        <p:blipFill>
          <a:blip r:embed="rId4"/>
          <a:stretch>
            <a:fillRect/>
          </a:stretch>
        </p:blipFill>
        <p:spPr>
          <a:xfrm>
            <a:off x="5653088" y="2891655"/>
            <a:ext cx="5542028" cy="3715750"/>
          </a:xfrm>
          <a:prstGeom prst="rect">
            <a:avLst/>
          </a:prstGeom>
        </p:spPr>
      </p:pic>
      <p:cxnSp>
        <p:nvCxnSpPr>
          <p:cNvPr id="9" name="直接箭头连接符 8">
            <a:extLst>
              <a:ext uri="{FF2B5EF4-FFF2-40B4-BE49-F238E27FC236}">
                <a16:creationId xmlns:a16="http://schemas.microsoft.com/office/drawing/2014/main" id="{DAA9A289-E514-4C8D-94DC-21D6C1058261}"/>
              </a:ext>
            </a:extLst>
          </p:cNvPr>
          <p:cNvCxnSpPr>
            <a:cxnSpLocks/>
          </p:cNvCxnSpPr>
          <p:nvPr/>
        </p:nvCxnSpPr>
        <p:spPr>
          <a:xfrm>
            <a:off x="4279001" y="3318933"/>
            <a:ext cx="1908016" cy="127000"/>
          </a:xfrm>
          <a:prstGeom prst="straightConnector1">
            <a:avLst/>
          </a:prstGeom>
          <a:ln w="12700">
            <a:solidFill>
              <a:srgbClr val="D4400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E9AC7CB-1069-4DE7-B54B-1EC6E0240CED}"/>
              </a:ext>
            </a:extLst>
          </p:cNvPr>
          <p:cNvCxnSpPr>
            <a:cxnSpLocks/>
          </p:cNvCxnSpPr>
          <p:nvPr/>
        </p:nvCxnSpPr>
        <p:spPr>
          <a:xfrm>
            <a:off x="4279001" y="3579283"/>
            <a:ext cx="1908016" cy="1382184"/>
          </a:xfrm>
          <a:prstGeom prst="straightConnector1">
            <a:avLst/>
          </a:prstGeom>
          <a:ln w="12700">
            <a:solidFill>
              <a:srgbClr val="D4400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D226DE6-F978-4A65-A7D8-65D2789502A0}"/>
              </a:ext>
            </a:extLst>
          </p:cNvPr>
          <p:cNvCxnSpPr>
            <a:cxnSpLocks/>
          </p:cNvCxnSpPr>
          <p:nvPr/>
        </p:nvCxnSpPr>
        <p:spPr>
          <a:xfrm flipV="1">
            <a:off x="1871133" y="4997450"/>
            <a:ext cx="4335992" cy="510117"/>
          </a:xfrm>
          <a:prstGeom prst="straightConnector1">
            <a:avLst/>
          </a:prstGeom>
          <a:ln w="12700">
            <a:solidFill>
              <a:srgbClr val="BEA00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168B187-EC46-4C68-A104-86174692FC86}"/>
              </a:ext>
            </a:extLst>
          </p:cNvPr>
          <p:cNvCxnSpPr>
            <a:cxnSpLocks/>
          </p:cNvCxnSpPr>
          <p:nvPr/>
        </p:nvCxnSpPr>
        <p:spPr>
          <a:xfrm>
            <a:off x="1871133" y="6019801"/>
            <a:ext cx="4315884" cy="493183"/>
          </a:xfrm>
          <a:prstGeom prst="straightConnector1">
            <a:avLst/>
          </a:prstGeom>
          <a:ln w="12700">
            <a:solidFill>
              <a:srgbClr val="BEA00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B6F9F5B-89EB-4E26-937F-3ECBF0AF1257}"/>
              </a:ext>
            </a:extLst>
          </p:cNvPr>
          <p:cNvCxnSpPr>
            <a:cxnSpLocks/>
          </p:cNvCxnSpPr>
          <p:nvPr/>
        </p:nvCxnSpPr>
        <p:spPr>
          <a:xfrm flipV="1">
            <a:off x="5433453" y="2891655"/>
            <a:ext cx="0" cy="3695412"/>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9097A61-3FB3-411C-8BC4-D655D687A5A9}"/>
              </a:ext>
            </a:extLst>
          </p:cNvPr>
          <p:cNvCxnSpPr>
            <a:cxnSpLocks/>
          </p:cNvCxnSpPr>
          <p:nvPr/>
        </p:nvCxnSpPr>
        <p:spPr>
          <a:xfrm>
            <a:off x="7651750" y="3702050"/>
            <a:ext cx="2178050" cy="469900"/>
          </a:xfrm>
          <a:prstGeom prst="straightConnector1">
            <a:avLst/>
          </a:prstGeom>
          <a:ln w="12700">
            <a:solidFill>
              <a:srgbClr val="00AF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02E8197-A86F-4D0C-B28C-662C0CA739A5}"/>
              </a:ext>
            </a:extLst>
          </p:cNvPr>
          <p:cNvCxnSpPr>
            <a:cxnSpLocks/>
          </p:cNvCxnSpPr>
          <p:nvPr/>
        </p:nvCxnSpPr>
        <p:spPr>
          <a:xfrm flipV="1">
            <a:off x="7651750" y="4356100"/>
            <a:ext cx="2178050" cy="896408"/>
          </a:xfrm>
          <a:prstGeom prst="straightConnector1">
            <a:avLst/>
          </a:prstGeom>
          <a:ln w="12700">
            <a:solidFill>
              <a:srgbClr val="00AF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6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7D61B-5576-4C12-88C0-66BDC82807E1}"/>
              </a:ext>
            </a:extLst>
          </p:cNvPr>
          <p:cNvSpPr>
            <a:spLocks noGrp="1"/>
          </p:cNvSpPr>
          <p:nvPr>
            <p:ph type="title"/>
          </p:nvPr>
        </p:nvSpPr>
        <p:spPr>
          <a:xfrm>
            <a:off x="250804" y="172414"/>
            <a:ext cx="10515600" cy="621943"/>
          </a:xfrm>
        </p:spPr>
        <p:txBody>
          <a:bodyPr>
            <a:normAutofit/>
          </a:bodyPr>
          <a:lstStyle/>
          <a:p>
            <a:r>
              <a:rPr lang="en-US" altLang="zh-CN" sz="3200" b="1" dirty="0">
                <a:latin typeface="Times New Roman" panose="02020603050405020304" pitchFamily="18" charset="0"/>
                <a:cs typeface="Times New Roman" panose="02020603050405020304" pitchFamily="18" charset="0"/>
              </a:rPr>
              <a:t>3. Parallel Optimization of GEMM</a:t>
            </a:r>
            <a:endParaRPr lang="zh-CN" altLang="en-US" sz="3200" b="1"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F22172AD-32F2-4393-985A-AD90A67BCB0F}"/>
              </a:ext>
            </a:extLst>
          </p:cNvPr>
          <p:cNvSpPr txBox="1"/>
          <p:nvPr/>
        </p:nvSpPr>
        <p:spPr>
          <a:xfrm>
            <a:off x="250804" y="794356"/>
            <a:ext cx="11690392" cy="1492716"/>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3.3. Hide Memory Access Latency by reading in Shared Memory and Register </a:t>
            </a:r>
            <a:r>
              <a:rPr lang="en-US" altLang="zh-CN" b="1" u="sng" dirty="0">
                <a:latin typeface="Times New Roman" panose="02020603050405020304" pitchFamily="18" charset="0"/>
                <a:cs typeface="Times New Roman" panose="02020603050405020304" pitchFamily="18" charset="0"/>
              </a:rPr>
              <a:t>Asynchronously</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When the Thread is busy on calculating the sub-result of the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batch, we can read the data of (i+1)-</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batch at the same time </a:t>
            </a:r>
            <a:r>
              <a:rPr lang="en-US" altLang="zh-CN" u="sng" dirty="0">
                <a:latin typeface="Times New Roman" panose="02020603050405020304" pitchFamily="18" charset="0"/>
                <a:cs typeface="Times New Roman" panose="02020603050405020304" pitchFamily="18" charset="0"/>
              </a:rPr>
              <a:t>(DMA)</a:t>
            </a:r>
            <a:r>
              <a:rPr lang="en-US" altLang="zh-CN" dirty="0">
                <a:latin typeface="Times New Roman" panose="02020603050405020304" pitchFamily="18" charset="0"/>
                <a:cs typeface="Times New Roman" panose="02020603050405020304" pitchFamily="18" charset="0"/>
              </a:rPr>
              <a:t>.</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In this way, when then calculation of </a:t>
            </a:r>
            <a:r>
              <a:rPr lang="en-US" altLang="zh-CN" dirty="0" err="1">
                <a:latin typeface="Times New Roman" panose="02020603050405020304" pitchFamily="18" charset="0"/>
                <a:cs typeface="Times New Roman" panose="02020603050405020304" pitchFamily="18" charset="0"/>
              </a:rPr>
              <a:t>i-th</a:t>
            </a:r>
            <a:r>
              <a:rPr lang="en-US" altLang="zh-CN" dirty="0">
                <a:latin typeface="Times New Roman" panose="02020603050405020304" pitchFamily="18" charset="0"/>
                <a:cs typeface="Times New Roman" panose="02020603050405020304" pitchFamily="18" charset="0"/>
              </a:rPr>
              <a:t> batch is finished, the data of (i+1)-</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batch has already prepared. Threads can continue to calculate without any idle.</a:t>
            </a:r>
          </a:p>
        </p:txBody>
      </p:sp>
      <p:sp>
        <p:nvSpPr>
          <p:cNvPr id="13" name="文本框 12">
            <a:extLst>
              <a:ext uri="{FF2B5EF4-FFF2-40B4-BE49-F238E27FC236}">
                <a16:creationId xmlns:a16="http://schemas.microsoft.com/office/drawing/2014/main" id="{F768B4AF-58F5-4267-A2E2-B1704ECE269C}"/>
              </a:ext>
            </a:extLst>
          </p:cNvPr>
          <p:cNvSpPr txBox="1"/>
          <p:nvPr/>
        </p:nvSpPr>
        <p:spPr>
          <a:xfrm>
            <a:off x="250804" y="2442496"/>
            <a:ext cx="11690392" cy="994118"/>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3.4. Using Vector Data Type to Read 128 bits in One Clock Cycle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Data type Float4 provided by CUDA C++ operates 128 bits in one clock cycle.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Transmit 16 uint8_t variables from CUDA memory to Shared Memory, or from Shared Memory to Registers.</a:t>
            </a:r>
          </a:p>
        </p:txBody>
      </p:sp>
      <p:sp>
        <p:nvSpPr>
          <p:cNvPr id="15" name="文本框 14">
            <a:extLst>
              <a:ext uri="{FF2B5EF4-FFF2-40B4-BE49-F238E27FC236}">
                <a16:creationId xmlns:a16="http://schemas.microsoft.com/office/drawing/2014/main" id="{7A22A9C1-7909-4C75-9E26-7E4248E3EB15}"/>
              </a:ext>
            </a:extLst>
          </p:cNvPr>
          <p:cNvSpPr txBox="1"/>
          <p:nvPr/>
        </p:nvSpPr>
        <p:spPr>
          <a:xfrm>
            <a:off x="250804" y="3592038"/>
            <a:ext cx="5023649" cy="1569660"/>
          </a:xfrm>
          <a:prstGeom prst="rect">
            <a:avLst/>
          </a:prstGeom>
          <a:noFill/>
        </p:spPr>
        <p:txBody>
          <a:bodyPr wrap="square" rtlCol="0">
            <a:spAutoFit/>
          </a:bodyPr>
          <a:lstStyle/>
          <a:p>
            <a:pPr>
              <a:lnSpc>
                <a:spcPct val="90000"/>
              </a:lnSpc>
              <a:spcAft>
                <a:spcPts val="600"/>
              </a:spcAft>
            </a:pPr>
            <a:r>
              <a:rPr lang="en-US" altLang="zh-CN" b="1" dirty="0">
                <a:latin typeface="Times New Roman" panose="02020603050405020304" pitchFamily="18" charset="0"/>
                <a:cs typeface="Times New Roman" panose="02020603050405020304" pitchFamily="18" charset="0"/>
              </a:rPr>
              <a:t>3.5. Tensor Core</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Tensor Core is a vector ALU of Nvidia GPUs.</a:t>
            </a:r>
          </a:p>
          <a:p>
            <a:pPr>
              <a:lnSpc>
                <a:spcPct val="90000"/>
              </a:lnSpc>
              <a:spcAft>
                <a:spcPts val="600"/>
              </a:spcAft>
            </a:pPr>
            <a:r>
              <a:rPr lang="en-US" altLang="zh-CN" dirty="0">
                <a:latin typeface="Times New Roman" panose="02020603050405020304" pitchFamily="18" charset="0"/>
                <a:cs typeface="Times New Roman" panose="02020603050405020304" pitchFamily="18" charset="0"/>
              </a:rPr>
              <a:t>Calculate equation (1) of 128×128 bits matrices in one clock cycle.</a:t>
            </a:r>
          </a:p>
          <a:p>
            <a:pPr algn="r">
              <a:lnSpc>
                <a:spcPct val="90000"/>
              </a:lnSpc>
              <a:spcAft>
                <a:spcPts val="600"/>
              </a:spcAft>
            </a:pPr>
            <a:r>
              <a:rPr lang="en-US" altLang="zh-CN" dirty="0">
                <a:latin typeface="Times New Roman" panose="02020603050405020304" pitchFamily="18" charset="0"/>
                <a:cs typeface="Times New Roman" panose="02020603050405020304" pitchFamily="18" charset="0"/>
              </a:rPr>
              <a:t>(1)</a:t>
            </a:r>
          </a:p>
        </p:txBody>
      </p:sp>
      <p:pic>
        <p:nvPicPr>
          <p:cNvPr id="3" name="1fd55a3c-9362-11eb-a595-1278b449b310">
            <a:hlinkClick r:id="" action="ppaction://media"/>
            <a:extLst>
              <a:ext uri="{FF2B5EF4-FFF2-40B4-BE49-F238E27FC236}">
                <a16:creationId xmlns:a16="http://schemas.microsoft.com/office/drawing/2014/main" id="{9E5D667C-3288-4281-A8CA-7756C7AB314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15674" t="10865" r="11668" b="30002"/>
          <a:stretch/>
        </p:blipFill>
        <p:spPr>
          <a:xfrm>
            <a:off x="5726606" y="3699989"/>
            <a:ext cx="5739290" cy="2622088"/>
          </a:xfrm>
          <a:prstGeom prst="rect">
            <a:avLst/>
          </a:prstGeom>
        </p:spPr>
      </p:pic>
      <p:pic>
        <p:nvPicPr>
          <p:cNvPr id="6" name="图片 5">
            <a:extLst>
              <a:ext uri="{FF2B5EF4-FFF2-40B4-BE49-F238E27FC236}">
                <a16:creationId xmlns:a16="http://schemas.microsoft.com/office/drawing/2014/main" id="{7F758CAD-ECD9-424A-9492-772ABB469D53}"/>
              </a:ext>
            </a:extLst>
          </p:cNvPr>
          <p:cNvPicPr>
            <a:picLocks noChangeAspect="1"/>
          </p:cNvPicPr>
          <p:nvPr/>
        </p:nvPicPr>
        <p:blipFill>
          <a:blip r:embed="rId6"/>
          <a:stretch>
            <a:fillRect/>
          </a:stretch>
        </p:blipFill>
        <p:spPr>
          <a:xfrm>
            <a:off x="1723521" y="4821085"/>
            <a:ext cx="1716077" cy="379895"/>
          </a:xfrm>
          <a:prstGeom prst="rect">
            <a:avLst/>
          </a:prstGeom>
        </p:spPr>
      </p:pic>
    </p:spTree>
    <p:extLst>
      <p:ext uri="{BB962C8B-B14F-4D97-AF65-F5344CB8AC3E}">
        <p14:creationId xmlns:p14="http://schemas.microsoft.com/office/powerpoint/2010/main" val="174513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125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with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1471</Words>
  <Application>Microsoft Office PowerPoint</Application>
  <PresentationFormat>宽屏</PresentationFormat>
  <Paragraphs>118</Paragraphs>
  <Slides>10</Slides>
  <Notes>10</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0. Overall Target</vt:lpstr>
      <vt:lpstr>2. im2col Algorithm: Converting Convolution to GEMM</vt:lpstr>
      <vt:lpstr>2. im2col Algorithm: Converting Convolution to GEMM</vt:lpstr>
      <vt:lpstr>2. im2col Algorithm: Converting Convolution to GEMM</vt:lpstr>
      <vt:lpstr>3. Parallel Optimization of GEMM</vt:lpstr>
      <vt:lpstr>3. Parallel Optimization of GEMM</vt:lpstr>
      <vt:lpstr>3. Parallel Optimization of GEMM</vt:lpstr>
      <vt:lpstr>3. Parallel Optimization of GEMM</vt:lpstr>
      <vt:lpstr>4.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张云轩</dc:creator>
  <cp:lastModifiedBy>张云轩</cp:lastModifiedBy>
  <cp:revision>338</cp:revision>
  <dcterms:created xsi:type="dcterms:W3CDTF">2023-09-12T11:08:15Z</dcterms:created>
  <dcterms:modified xsi:type="dcterms:W3CDTF">2023-10-06T15:05:03Z</dcterms:modified>
</cp:coreProperties>
</file>