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79" r:id="rId9"/>
    <p:sldId id="268" r:id="rId10"/>
    <p:sldId id="271" r:id="rId11"/>
    <p:sldId id="270" r:id="rId12"/>
    <p:sldId id="272" r:id="rId13"/>
    <p:sldId id="280" r:id="rId14"/>
    <p:sldId id="276" r:id="rId15"/>
    <p:sldId id="273" r:id="rId16"/>
    <p:sldId id="274" r:id="rId17"/>
    <p:sldId id="281" r:id="rId18"/>
    <p:sldId id="282" r:id="rId19"/>
    <p:sldId id="283" r:id="rId20"/>
    <p:sldId id="28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FB53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9" autoAdjust="0"/>
  </p:normalViewPr>
  <p:slideViewPr>
    <p:cSldViewPr snapToGrid="0">
      <p:cViewPr varScale="1">
        <p:scale>
          <a:sx n="52" d="100"/>
          <a:sy n="52" d="100"/>
        </p:scale>
        <p:origin x="45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E8B2A-D3A9-4310-9FD4-F3933CFED3F4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4543-8B4C-4B91-B200-0E2AFE9F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2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0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E4543-8B4C-4B91-B200-0E2AFE9F88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83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5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3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91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7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4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9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D96F92-60BC-4D7D-9EB3-890823037968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501986-4DB8-42F1-B1DC-F3DF69D9F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36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-Simpson-Thinking-Vector-Imag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9" r="21590" b="-3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 dirty="0"/>
              <a:t>Linear Regression- adjusting our guess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4572877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2600"/>
                  <a:t>We could just set values for our input weights randomly until we find a low cost, but this approach is likely to give poor results and take a very long time to get any sort of good answer.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600"/>
                  <a:t>Each of our input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/>
                  <a:t>, are linear values. If only we knew which direction to adjust them in so as to reduce our cost function result…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4572877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04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7" y="1924504"/>
            <a:ext cx="4053557" cy="4053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– This looks like a job for Calculus!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Going to 2d view of cost across one feature to make life easier.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defines the positions on the graph, then its derivative,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defines the slope, or velocity, at that point.</a:t>
                </a:r>
              </a:p>
              <a:p>
                <a:r>
                  <a:rPr lang="en-US" dirty="0"/>
                  <a:t>The derivative of our cost function will tell us how to adjust our input weights so as to minimize what our cost function returns!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1038464" y="3165938"/>
            <a:ext cx="496258" cy="8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5634" y="2343041"/>
            <a:ext cx="978729" cy="3216482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14363" y="4326960"/>
                <a:ext cx="1622880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63" y="4326960"/>
                <a:ext cx="1622880" cy="697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64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7" y="1924504"/>
            <a:ext cx="4053557" cy="40535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– adjusting our guess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outside our focus, so I will just give the result.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D4D4D4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D4D4D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D4D4D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D4D4D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D4D4D4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926" y="2941066"/>
                <a:ext cx="125528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1038464" y="3165938"/>
            <a:ext cx="496258" cy="8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5634" y="2343041"/>
            <a:ext cx="978729" cy="3216482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14363" y="4326960"/>
                <a:ext cx="1422312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63" y="4326960"/>
                <a:ext cx="1422312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4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derivative of cost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each feature </a:t>
                </a:r>
                <a:r>
                  <a:rPr lang="en-US" i="1" dirty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(there are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number of features)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featureError</a:t>
                </a:r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</a:t>
                </a:r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linearHeuristic</a:t>
                </a:r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currentFeature</a:t>
                </a:r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– </a:t>
                </a:r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currentLabel</a:t>
                </a:r>
                <a:endPara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numInputs</a:t>
                </a:r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(range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  <a:endParaRPr lang="en-US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2"/>
                <a:r>
                  <a:rPr lang="en-US" sz="24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runningTotal</a:t>
                </a:r>
                <a:r>
                  <a:rPr lang="en-US" sz="24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[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currentInput</a:t>
                </a:r>
                <a:r>
                  <a:rPr lang="en-US" sz="24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] += 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featureError</a:t>
                </a:r>
                <a:r>
                  <a:rPr lang="en-US" sz="24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 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currentFeature</a:t>
                </a:r>
                <a:r>
                  <a:rPr lang="en-US" sz="24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[</a:t>
                </a:r>
                <a:r>
                  <a:rPr lang="en-US" sz="24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currentInput</a:t>
                </a:r>
                <a:r>
                  <a:rPr lang="en-US" sz="24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]</a:t>
                </a:r>
                <a:r>
                  <a:rPr lang="en-US" sz="2400" i="1" dirty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  <a:endParaRPr lang="en-US" sz="24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</a:t>
                </a:r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numInputs</a:t>
                </a:r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resultingChange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dirty="0" err="1">
                    <a:solidFill>
                      <a:schemeClr val="tx1"/>
                    </a:solidFill>
                  </a:rPr>
                  <a:t>currentInput</a:t>
                </a:r>
                <a:r>
                  <a:rPr lang="en-US" dirty="0">
                    <a:solidFill>
                      <a:schemeClr val="tx1"/>
                    </a:solidFill>
                  </a:rPr>
                  <a:t>] = </a:t>
                </a:r>
                <a:r>
                  <a:rPr lang="en-US" dirty="0" err="1">
                    <a:solidFill>
                      <a:schemeClr val="tx1"/>
                    </a:solidFill>
                  </a:rPr>
                  <a:t>runningTotal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dirty="0" err="1">
                    <a:solidFill>
                      <a:schemeClr val="tx1"/>
                    </a:solidFill>
                  </a:rPr>
                  <a:t>currentInput</a:t>
                </a:r>
                <a:r>
                  <a:rPr lang="en-US" dirty="0">
                    <a:solidFill>
                      <a:schemeClr val="tx1"/>
                    </a:solidFill>
                  </a:rPr>
                  <a:t>] / </a:t>
                </a:r>
                <a:r>
                  <a:rPr lang="en-US" dirty="0" err="1">
                    <a:solidFill>
                      <a:schemeClr val="tx1"/>
                    </a:solidFill>
                  </a:rPr>
                  <a:t>numFeatures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2" t="-1261" r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11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8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vs Local Minima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800600" y="1825625"/>
            <a:ext cx="6553200" cy="4351338"/>
          </a:xfrm>
        </p:spPr>
        <p:txBody>
          <a:bodyPr>
            <a:normAutofit/>
          </a:bodyPr>
          <a:lstStyle/>
          <a:p>
            <a:r>
              <a:rPr lang="en-US" dirty="0"/>
              <a:t>Many functions will have </a:t>
            </a:r>
            <a:r>
              <a:rPr lang="en-US" dirty="0">
                <a:solidFill>
                  <a:schemeClr val="accent3"/>
                </a:solidFill>
              </a:rPr>
              <a:t>local minimums</a:t>
            </a:r>
            <a:r>
              <a:rPr lang="en-US" dirty="0"/>
              <a:t>.</a:t>
            </a:r>
          </a:p>
          <a:p>
            <a:r>
              <a:rPr lang="en-US" dirty="0"/>
              <a:t>Luckily, our current simple linear regression heuristic and cost method define a convex function. </a:t>
            </a:r>
          </a:p>
          <a:p>
            <a:r>
              <a:rPr lang="en-US" dirty="0"/>
              <a:t>More complex heuristics are unlikely to produce convex results.</a:t>
            </a:r>
          </a:p>
          <a:p>
            <a:r>
              <a:rPr lang="en-US" dirty="0"/>
              <a:t>It is impossible to guarantee we find the global minima of an arbitrary function.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2278" y="408033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2935" y="474201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325354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use the gradient descent algorithm to iteratively adjust our input weights to find a </a:t>
                </a:r>
                <a:r>
                  <a:rPr lang="en-US" dirty="0">
                    <a:solidFill>
                      <a:schemeClr val="accent3"/>
                    </a:solidFill>
                  </a:rPr>
                  <a:t>local minimum </a:t>
                </a:r>
                <a:r>
                  <a:rPr lang="en-US" dirty="0"/>
                  <a:t>to our cost function.</a:t>
                </a:r>
              </a:p>
              <a:p>
                <a:pPr marL="0" indent="0">
                  <a:buNone/>
                </a:pPr>
                <a:r>
                  <a:rPr lang="en-US" sz="2400" dirty="0"/>
                  <a:t>repeat until convergence: </a:t>
                </a:r>
              </a:p>
              <a:p>
                <a:pPr marL="0" indent="0">
                  <a:buNone/>
                </a:pPr>
                <a:r>
                  <a:rPr lang="en-US" sz="2400" dirty="0"/>
                  <a:t>{</a:t>
                </a:r>
              </a:p>
              <a:p>
                <a:pPr marL="0" indent="0">
                  <a:buNone/>
                </a:pPr>
                <a:r>
                  <a:rPr lang="en-US" sz="24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update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update </a:t>
                </a:r>
              </a:p>
              <a:p>
                <a:pPr marL="0" indent="0">
                  <a:buNone/>
                </a:pPr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16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07626" y="1825625"/>
                <a:ext cx="561221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repeat until convergence</a:t>
                </a:r>
              </a:p>
              <a:p>
                <a:pPr marL="0" indent="0">
                  <a:buNone/>
                </a:pPr>
                <a:r>
                  <a:rPr lang="en-US" sz="2200" dirty="0"/>
                  <a:t>{</a:t>
                </a:r>
              </a:p>
              <a:p>
                <a:pPr marL="0" indent="0">
                  <a:buNone/>
                </a:pPr>
                <a:r>
                  <a:rPr lang="en-US" sz="22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update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update </a:t>
                </a:r>
              </a:p>
              <a:p>
                <a:pPr marL="0" indent="0">
                  <a:buNone/>
                </a:pPr>
                <a:r>
                  <a:rPr lang="en-US" sz="2200" dirty="0"/>
                  <a:t>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7626" y="1825625"/>
                <a:ext cx="561221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“Repeat until convergence” means repeat this process until we stop getting a change, indicating we are at a local or global minima. We can make other stopping conditions.</a:t>
                </a: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(alpha) is our </a:t>
                </a:r>
                <a:r>
                  <a:rPr lang="en-US" dirty="0">
                    <a:solidFill>
                      <a:schemeClr val="accent3"/>
                    </a:solidFill>
                  </a:rPr>
                  <a:t>learning rate</a:t>
                </a:r>
                <a:r>
                  <a:rPr lang="en-US" dirty="0"/>
                  <a:t>. The higher the value, the more each step of gradient descent moves us.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5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repeat until convergence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4BFB53"/>
                    </a:solidFill>
                  </a:rPr>
                  <a:t>for </a:t>
                </a:r>
                <a:r>
                  <a:rPr lang="en-US" dirty="0" err="1">
                    <a:solidFill>
                      <a:srgbClr val="4BFB53"/>
                    </a:solidFill>
                  </a:rPr>
                  <a:t>numIterations</a:t>
                </a:r>
                <a:endParaRPr lang="en-US" dirty="0">
                  <a:solidFill>
                    <a:srgbClr val="4BFB53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{</a:t>
                </a:r>
              </a:p>
              <a:p>
                <a:pPr marL="0" indent="0">
                  <a:buNone/>
                </a:pPr>
                <a:r>
                  <a:rPr lang="en-US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update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4BFB53"/>
                    </a:solidFill>
                  </a:rPr>
                  <a:t>	// (Optional) Has convergence been reached?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4BFB53"/>
                    </a:solidFill>
                  </a:rPr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BFB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BFB5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4BFB5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BFB53"/>
                    </a:solidFill>
                  </a:rPr>
                  <a:t>update 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BFB5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BFB5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4BFB5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BFB53"/>
                    </a:solidFill>
                  </a:rPr>
                  <a:t>, for all values of j)</a:t>
                </a:r>
                <a:br>
                  <a:rPr lang="en-US" dirty="0">
                    <a:solidFill>
                      <a:srgbClr val="4BFB53"/>
                    </a:solidFill>
                  </a:rPr>
                </a:br>
                <a:r>
                  <a:rPr lang="en-US" dirty="0">
                    <a:solidFill>
                      <a:srgbClr val="4BFB53"/>
                    </a:solidFill>
                  </a:rPr>
                  <a:t>		break; </a:t>
                </a:r>
              </a:p>
              <a:p>
                <a:pPr marL="0" indent="0">
                  <a:buNone/>
                </a:pPr>
                <a:r>
                  <a:rPr lang="en-US" dirty="0"/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update 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57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Pseudo-code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</a:t>
                </a: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numIterations</a:t>
                </a:r>
                <a:endParaRPr lang="en-US" sz="2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sz="2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update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914400" lvl="2" indent="0">
                  <a:buNone/>
                </a:pP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each feature</a:t>
                </a:r>
                <a:endParaRPr lang="en-US" sz="2900" i="1" dirty="0">
                  <a:solidFill>
                    <a:srgbClr val="4BFB5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1371600" lvl="3" indent="0">
                  <a:buNone/>
                </a:pP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featureError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linearHeuristic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currentFeature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– 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currentLabel</a:t>
                </a:r>
                <a:endParaRPr lang="en-US" sz="2900" dirty="0">
                  <a:solidFill>
                    <a:srgbClr val="4BFB5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1371600" lvl="3" indent="0">
                  <a:buNone/>
                </a:pP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numInputs</a:t>
                </a:r>
                <a:endParaRPr lang="en-US" sz="2900" i="1" dirty="0">
                  <a:solidFill>
                    <a:srgbClr val="4BFB5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1828800" lvl="4" indent="0">
                  <a:buNone/>
                </a:pP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thetaUpdate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[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currentInput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] += 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featureError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 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currentFeature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[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currentInput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//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Notice we are not subtracting from our old theta, or scaling by alpha, yet</a:t>
                </a:r>
                <a:endParaRPr lang="en-US" sz="2900" dirty="0">
                  <a:solidFill>
                    <a:srgbClr val="4BFB5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9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update </a:t>
                </a:r>
              </a:p>
              <a:p>
                <a:pPr marL="0" indent="0">
                  <a:buNone/>
                </a:pPr>
                <a:r>
                  <a:rPr lang="en-US" dirty="0"/>
                  <a:t>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36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1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Pseudo-code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</a:t>
                </a: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numIterations</a:t>
                </a:r>
                <a:endParaRPr lang="en-US" sz="2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{</a:t>
                </a:r>
              </a:p>
              <a:p>
                <a:pPr marL="914400" lvl="2" indent="0">
                  <a:buNone/>
                </a:pP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each feature</a:t>
                </a:r>
                <a:endParaRPr lang="en-US" sz="29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1371600" lvl="3" indent="0">
                  <a:buNone/>
                </a:pP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featureError</a:t>
                </a: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</a:t>
                </a: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linearHeuristic</a:t>
                </a: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currentFeature</a:t>
                </a: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– </a:t>
                </a: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currentLabel</a:t>
                </a:r>
                <a:endParaRPr lang="en-US" sz="2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1371600" lvl="3" indent="0">
                  <a:buNone/>
                </a:pP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</a:t>
                </a: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numInputs</a:t>
                </a:r>
                <a:endParaRPr lang="en-US" sz="29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1828800" lvl="4" indent="0">
                  <a:buNone/>
                </a:pP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thetaUpdate</a:t>
                </a: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currentInput</a:t>
                </a: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] += </a:t>
                </a: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featureError</a:t>
                </a: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 </a:t>
                </a: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currentFeature</a:t>
                </a: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[</a:t>
                </a:r>
                <a:r>
                  <a:rPr lang="en-US" sz="2900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currentInput</a:t>
                </a: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]</a:t>
                </a:r>
                <a:endParaRPr lang="en-US" sz="2900" i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9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900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update </a:t>
                </a:r>
              </a:p>
              <a:p>
                <a:pPr marL="914400" lvl="2" indent="0">
                  <a:buNone/>
                </a:pP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numInputs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1371600" lvl="3" indent="0">
                  <a:buNone/>
                </a:pP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theta[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currentInput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] = theta[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currentInput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] – alpha * 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thetaUpdate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[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currentInput</a:t>
                </a:r>
                <a:r>
                  <a:rPr lang="en-US" sz="2900" dirty="0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] / </a:t>
                </a:r>
                <a:r>
                  <a:rPr lang="en-US" sz="2900" dirty="0" err="1">
                    <a:solidFill>
                      <a:srgbClr val="4BFB53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numFeatures</a:t>
                </a:r>
                <a:endParaRPr lang="en-US" sz="2900" dirty="0">
                  <a:solidFill>
                    <a:srgbClr val="4BFB53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}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4" t="-3081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5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358486" cy="4351338"/>
          </a:xfrm>
        </p:spPr>
        <p:txBody>
          <a:bodyPr>
            <a:normAutofit/>
          </a:bodyPr>
          <a:lstStyle/>
          <a:p>
            <a:r>
              <a:rPr lang="en-US" dirty="0"/>
              <a:t>Linear Regression attempts to model the relationship between a scalar output value (y) and one or more input variables (X)</a:t>
            </a:r>
          </a:p>
          <a:p>
            <a:r>
              <a:rPr lang="en-US" dirty="0"/>
              <a:t>The function of a line is one model that can be used:</a:t>
            </a:r>
          </a:p>
          <a:p>
            <a:pPr lvl="1"/>
            <a:r>
              <a:rPr lang="en-US" dirty="0"/>
              <a:t>y = </a:t>
            </a:r>
            <a:r>
              <a:rPr lang="en-US" dirty="0" err="1"/>
              <a:t>mX</a:t>
            </a:r>
            <a:r>
              <a:rPr lang="en-US" dirty="0"/>
              <a:t> + b</a:t>
            </a:r>
          </a:p>
          <a:p>
            <a:pPr lvl="1"/>
            <a:r>
              <a:rPr lang="en-US" dirty="0"/>
              <a:t>We would “learn” by adjusting our ‘m’ and ‘b’ variables so that the line best matches the input data.</a:t>
            </a:r>
          </a:p>
        </p:txBody>
      </p:sp>
    </p:spTree>
    <p:extLst>
      <p:ext uri="{BB962C8B-B14F-4D97-AF65-F5344CB8AC3E}">
        <p14:creationId xmlns:p14="http://schemas.microsoft.com/office/powerpoint/2010/main" val="309833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Pseudo-code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numIterations</a:t>
            </a:r>
            <a:endParaRPr lang="en-US" sz="2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914400" lvl="2" indent="0">
              <a:buNone/>
            </a:pP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 feature</a:t>
            </a:r>
            <a:endParaRPr lang="en-US" sz="290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3" indent="0">
              <a:buNone/>
            </a:pP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featureError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linearHeuristic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currentFeature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– 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currentLabel</a:t>
            </a:r>
            <a:endParaRPr lang="en-US" sz="2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371600" lvl="3" indent="0">
              <a:buNone/>
            </a:pP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numInputs</a:t>
            </a:r>
            <a:endParaRPr lang="en-US" sz="290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28800" lvl="4" indent="0">
              <a:buNone/>
            </a:pP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thetaUpdate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currentInput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+= 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featureError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 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currentFeature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currentInput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en-US" sz="2900" i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2" indent="0">
              <a:buNone/>
            </a:pP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numInputs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1371600" lvl="3" indent="0">
              <a:buNone/>
            </a:pP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theta[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currentInput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 theta[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currentInput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– alpha * 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thetaUpdate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currentInput</a:t>
            </a:r>
            <a:r>
              <a:rPr lang="en-US" sz="29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/ </a:t>
            </a:r>
            <a:r>
              <a:rPr lang="en-US" sz="29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numFeatures</a:t>
            </a:r>
            <a:endParaRPr lang="en-US" sz="29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4920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7" r="5204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  <a:solidFill>
            <a:schemeClr val="accent6"/>
          </a:solidFill>
        </p:spPr>
      </p:pic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2" y="1825625"/>
            <a:ext cx="485467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 learning rate is very small, gradient descent will have to be run many times to get a good result.</a:t>
            </a:r>
          </a:p>
          <a:p>
            <a:r>
              <a:rPr lang="en-US" dirty="0"/>
              <a:t>If the learning rate is too high, it can actually jump right past the local minima and get a worse answer!</a:t>
            </a:r>
          </a:p>
          <a:p>
            <a:r>
              <a:rPr lang="en-US" dirty="0"/>
              <a:t>We will have to adjust our number of iterations and learning rate to get the best results possible.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358259" y="4466316"/>
            <a:ext cx="2490477" cy="836285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476024" y="3630030"/>
            <a:ext cx="3391092" cy="822501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503594" y="2458312"/>
            <a:ext cx="4135477" cy="1153338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717853" y="1121174"/>
            <a:ext cx="4921218" cy="1337138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5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and testing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20000" y="1825625"/>
            <a:ext cx="6358486" cy="4351338"/>
          </a:xfrm>
        </p:spPr>
        <p:txBody>
          <a:bodyPr>
            <a:normAutofit/>
          </a:bodyPr>
          <a:lstStyle/>
          <a:p>
            <a:r>
              <a:rPr lang="en-US" dirty="0"/>
              <a:t>A portion of our data will be reserved for testing our resulting heuristic.</a:t>
            </a:r>
          </a:p>
          <a:p>
            <a:r>
              <a:rPr lang="en-US" dirty="0"/>
              <a:t>We will not train on this data.</a:t>
            </a:r>
          </a:p>
          <a:p>
            <a:r>
              <a:rPr lang="en-US" dirty="0"/>
              <a:t>We run our cost function using the test data to determine how good our heuristic will be at predicting values it was not trained on.</a:t>
            </a:r>
          </a:p>
          <a:p>
            <a:r>
              <a:rPr lang="en-US" dirty="0"/>
              <a:t>Commonly around 20% of data is reserved for testing.</a:t>
            </a:r>
          </a:p>
        </p:txBody>
      </p:sp>
    </p:spTree>
    <p:extLst>
      <p:ext uri="{BB962C8B-B14F-4D97-AF65-F5344CB8AC3E}">
        <p14:creationId xmlns:p14="http://schemas.microsoft.com/office/powerpoint/2010/main" val="50861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steps for learning: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Take a guess – Our guess will be defined as a </a:t>
            </a:r>
            <a:r>
              <a:rPr lang="en-US" sz="2800" dirty="0">
                <a:solidFill>
                  <a:schemeClr val="accent3"/>
                </a:solidFill>
              </a:rPr>
              <a:t>heuristic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/>
                </a:solidFill>
              </a:rPr>
              <a:t>formula.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D4D4D4"/>
                </a:solidFill>
              </a:rPr>
              <a:t>Evaluate our best guess – We will define a </a:t>
            </a:r>
            <a:r>
              <a:rPr lang="en-US" sz="2800" dirty="0">
                <a:solidFill>
                  <a:schemeClr val="accent3"/>
                </a:solidFill>
              </a:rPr>
              <a:t>cost function </a:t>
            </a:r>
            <a:r>
              <a:rPr lang="en-US" sz="2800" dirty="0">
                <a:solidFill>
                  <a:srgbClr val="D4D4D4"/>
                </a:solidFill>
              </a:rPr>
              <a:t>that will tell us how far away our heuristic is from giving the correct answer(s).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D4D4D4"/>
                </a:solidFill>
              </a:rPr>
              <a:t>Adjust our best guess – We will use a technique called </a:t>
            </a:r>
            <a:r>
              <a:rPr lang="en-US" sz="2800" dirty="0">
                <a:solidFill>
                  <a:schemeClr val="accent3"/>
                </a:solidFill>
              </a:rPr>
              <a:t>gradient descent </a:t>
            </a:r>
            <a:r>
              <a:rPr lang="en-US" sz="2800" dirty="0">
                <a:solidFill>
                  <a:srgbClr val="D4D4D4"/>
                </a:solidFill>
              </a:rPr>
              <a:t>to adjust our heuristic in a manner that will cause our cost function to return the lowest error possible.</a:t>
            </a:r>
          </a:p>
        </p:txBody>
      </p:sp>
    </p:spTree>
    <p:extLst>
      <p:ext uri="{BB962C8B-B14F-4D97-AF65-F5344CB8AC3E}">
        <p14:creationId xmlns:p14="http://schemas.microsoft.com/office/powerpoint/2010/main" val="411939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Linear Regression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10233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our heuristic formula, a straight line will work well to approximate many data sets, so we will start there.</a:t>
                </a:r>
              </a:p>
              <a:p>
                <a:r>
                  <a:rPr lang="en-US" dirty="0"/>
                  <a:t>Standard line formula we maybe familiar with:</a:t>
                </a:r>
              </a:p>
              <a:p>
                <a:pPr lvl="1"/>
                <a:r>
                  <a:rPr lang="en-US" dirty="0"/>
                  <a:t>y = mx + b</a:t>
                </a:r>
              </a:p>
              <a:p>
                <a:r>
                  <a:rPr lang="en-US" dirty="0"/>
                  <a:t>For ML context we will typically write this same formula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accent3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m from our previous formula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102338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38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8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</p:spPr>
            <p:txBody>
              <a:bodyPr>
                <a:normAutofit lnSpcReduction="10000"/>
              </a:bodyPr>
              <a:lstStyle/>
              <a:p>
                <a:pPr marL="2286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>
                    <a:ea typeface="Cambria Math" panose="02040503050406030204" pitchFamily="18" charset="0"/>
                  </a:rPr>
                  <a:t>To make a prediction, we will replace x with input data, such as size of house. The input(s) used are called </a:t>
                </a:r>
                <a:r>
                  <a:rPr lang="en-US" sz="2800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features</a:t>
                </a:r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dirty="0"/>
                  <a:t>Our theta values (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/>
                  <a:t>, AKA input weight(s), will determine how accurate our predictions will be. </a:t>
                </a:r>
              </a:p>
              <a:p>
                <a:r>
                  <a:rPr lang="en-US" dirty="0"/>
                  <a:t>We will typically start by randomizing our theta values. This will result in our heuristic likely giving very inaccurate predictions, at first.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0600" y="1825625"/>
                <a:ext cx="65532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Our cost function should return a value describing how different our predictions are from our </a:t>
                </a:r>
                <a:r>
                  <a:rPr lang="en-US" b="0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labels </a:t>
                </a: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(y)</a:t>
                </a:r>
                <a:r>
                  <a:rPr lang="en-US" b="0" dirty="0">
                    <a:latin typeface="Cambria Math" panose="02040503050406030204" pitchFamily="18" charset="0"/>
                  </a:rPr>
                  <a:t>. Labels are what we call our known expected results.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All of them: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A2CF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m is the number of training examples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𝐴𝑙𝑚𝑜𝑠𝑡</m:t>
                    </m:r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>
                  <a:solidFill>
                    <a:srgbClr val="D4D4D4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9304825" y="3466908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292398" y="4521355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76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22" y="1924505"/>
            <a:ext cx="3354676" cy="3354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A2CF4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We want the difference to always be positive, and the further apart they are the worse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m is the number of training examples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…and we want the average, well half the average.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divide by 2 does not change our relative results, but makes a derivation we do later easier…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635848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9304825" y="3466908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753" y="3328408"/>
                <a:ext cx="1741496" cy="276999"/>
              </a:xfrm>
              <a:prstGeom prst="rect">
                <a:avLst/>
              </a:prstGeom>
              <a:blipFill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292398" y="4521355"/>
            <a:ext cx="675461" cy="45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31" y="4385153"/>
                <a:ext cx="1741496" cy="276999"/>
              </a:xfrm>
              <a:prstGeom prst="rect">
                <a:avLst/>
              </a:prstGeom>
              <a:blipFill>
                <a:blip r:embed="rId5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Cost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for each feature </a:t>
                </a:r>
                <a:r>
                  <a:rPr lang="en-US" i="1" dirty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(there are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number of features)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featureError</a:t>
                </a:r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</a:t>
                </a:r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linearHeuristic</a:t>
                </a:r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currentFeature</a:t>
                </a:r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) – </a:t>
                </a:r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currentLabel</a:t>
                </a:r>
                <a:endPara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runningTotal</a:t>
                </a:r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+= </a:t>
                </a:r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featureError</a:t>
                </a:r>
                <a:r>
                  <a:rPr lang="en-US" dirty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* </a:t>
                </a:r>
                <a:r>
                  <a:rPr lang="en-US" dirty="0" err="1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featureError</a:t>
                </a:r>
                <a:endPara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cost = </a:t>
                </a:r>
                <a:r>
                  <a:rPr lang="en-US" dirty="0" err="1">
                    <a:solidFill>
                      <a:schemeClr val="tx1"/>
                    </a:solidFill>
                  </a:rPr>
                  <a:t>runningTotal</a:t>
                </a:r>
                <a:r>
                  <a:rPr lang="en-US" dirty="0">
                    <a:solidFill>
                      <a:schemeClr val="tx1"/>
                    </a:solidFill>
                  </a:rPr>
                  <a:t> / 2 * </a:t>
                </a:r>
                <a:r>
                  <a:rPr lang="en-US" dirty="0" err="1">
                    <a:solidFill>
                      <a:schemeClr val="tx1"/>
                    </a:solidFill>
                  </a:rPr>
                  <a:t>numFeatures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93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lh5.googleusercontent.com/EDQRBHLsymTOrPoTUP0tN_PY5alWmTqMt-AffRautLhsCdF_tkFwLMMSfIPy7pwLCu4ARX3d9WiKxMmuNAorkGf0xrmfIydal5FEHWy9Mz-pENFXp6ZVnnwwV4SPtg7CJogrvZ6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" b="3"/>
          <a:stretch/>
        </p:blipFill>
        <p:spPr bwMode="auto">
          <a:xfrm>
            <a:off x="1131172" y="2268111"/>
            <a:ext cx="4187222" cy="325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Linear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948069"/>
                <a:ext cx="5257799" cy="4228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Graph of our cost function across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solidFill>
                    <a:srgbClr val="D4D4D4"/>
                  </a:solidFill>
                </a:endParaRPr>
              </a:p>
              <a:p>
                <a:r>
                  <a:rPr lang="en-US" dirty="0"/>
                  <a:t>The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D4D4D4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D4D4D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give the lowest cost (y) is called the </a:t>
                </a:r>
                <a:r>
                  <a:rPr lang="en-US" dirty="0">
                    <a:solidFill>
                      <a:schemeClr val="accent3"/>
                    </a:solidFill>
                  </a:rPr>
                  <a:t>global minima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 will need to adjust our input weights to find this global minima.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948069"/>
                <a:ext cx="5257799" cy="42288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31172" y="3390900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581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2864</TotalTime>
  <Words>1602</Words>
  <Application>Microsoft Office PowerPoint</Application>
  <PresentationFormat>Widescreen</PresentationFormat>
  <Paragraphs>168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Verdana</vt:lpstr>
      <vt:lpstr>Depth</vt:lpstr>
      <vt:lpstr>Linear Regression</vt:lpstr>
      <vt:lpstr>Linear Regression</vt:lpstr>
      <vt:lpstr>Linear Regression</vt:lpstr>
      <vt:lpstr>Linear Regression Heuristic</vt:lpstr>
      <vt:lpstr>Linear Regression Heuristic</vt:lpstr>
      <vt:lpstr>Linear Regression Cost Function</vt:lpstr>
      <vt:lpstr>Linear Regression Cost Function</vt:lpstr>
      <vt:lpstr>Linear Cost Pseudo-code</vt:lpstr>
      <vt:lpstr>Linear Regression Cost Function</vt:lpstr>
      <vt:lpstr>Linear Regression- adjusting our guess </vt:lpstr>
      <vt:lpstr>Linear Regression – This looks like a job for Calculus!</vt:lpstr>
      <vt:lpstr>Linear Regression – adjusting our guess</vt:lpstr>
      <vt:lpstr>Partial derivative of cost pseudo-code</vt:lpstr>
      <vt:lpstr>Global vs Local Minima</vt:lpstr>
      <vt:lpstr>Gradient Descent</vt:lpstr>
      <vt:lpstr>Gradient Descent</vt:lpstr>
      <vt:lpstr>Gradient Descent Pseudo-code</vt:lpstr>
      <vt:lpstr>Gradient Descent Pseudo-code</vt:lpstr>
      <vt:lpstr>Gradient Descent Pseudo-code</vt:lpstr>
      <vt:lpstr>Gradient Descent Pseudo-code</vt:lpstr>
      <vt:lpstr>Gradient Descent</vt:lpstr>
      <vt:lpstr>Training and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jonathan.burnside@gmail.com</dc:creator>
  <cp:lastModifiedBy>jonathan.burnside@gmail.com</cp:lastModifiedBy>
  <cp:revision>68</cp:revision>
  <dcterms:created xsi:type="dcterms:W3CDTF">2016-09-07T19:37:01Z</dcterms:created>
  <dcterms:modified xsi:type="dcterms:W3CDTF">2017-04-10T18:52:12Z</dcterms:modified>
</cp:coreProperties>
</file>