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3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46E9-2860-4B49-8F9F-86BAC8B7C23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56BBF-D3CE-44F9-BECF-CC4AC526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9E44D384-758B-4874-A7C9-C3E5B26E610A}" type="slidenum">
              <a:rPr lang="en-US" altLang="en-US" sz="1200" b="0" u="none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8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5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3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5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6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6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4FE6-EA9C-42A0-A3D5-84696E6A6B7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3925" y="701676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Neural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3925" y="2554696"/>
            <a:ext cx="7634287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Building Artificial Brains</a:t>
            </a:r>
          </a:p>
        </p:txBody>
      </p:sp>
      <p:pic>
        <p:nvPicPr>
          <p:cNvPr id="13316" name="Picture 36" descr="MCj033423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36926"/>
            <a:ext cx="36528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77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process of providing the neural network input data to get one or more output values is sometimes called </a:t>
                </a:r>
                <a:r>
                  <a:rPr lang="en-US" dirty="0">
                    <a:solidFill>
                      <a:schemeClr val="accent2"/>
                    </a:solidFill>
                  </a:rPr>
                  <a:t>forward propagation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Instead of manually deciding the input weights (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values ), we should ‘train’ our network to get the correct results.</a:t>
                </a:r>
              </a:p>
              <a:p>
                <a:r>
                  <a:rPr lang="en-US" dirty="0"/>
                  <a:t>One technique we could use for training is a genetic algorithm:</a:t>
                </a:r>
              </a:p>
              <a:p>
                <a:pPr lvl="1"/>
                <a:r>
                  <a:rPr lang="en-US" dirty="0"/>
                  <a:t>The ‘genes’ of our ‘chromosomes’ would be a collection of all the input weights.</a:t>
                </a:r>
              </a:p>
              <a:p>
                <a:pPr lvl="1"/>
                <a:r>
                  <a:rPr lang="en-US" dirty="0"/>
                  <a:t>We would have to create a fitness function to evaluate how good our results are currently</a:t>
                </a:r>
              </a:p>
              <a:p>
                <a:pPr lvl="1"/>
                <a:r>
                  <a:rPr lang="en-US" dirty="0"/>
                  <a:t>The mutation stage could possibly add and remove layers and neurons, as well as connections between neurons in our network. Thought this would likely make the recombination stage more difficult.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96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Probably the most common technique for training a neural network for a supervised problem, is what is called </a:t>
                </a:r>
                <a:r>
                  <a:rPr lang="en-US" dirty="0">
                    <a:solidFill>
                      <a:schemeClr val="accent2"/>
                    </a:solidFill>
                  </a:rPr>
                  <a:t>Backpropagation.</a:t>
                </a:r>
              </a:p>
              <a:p>
                <a:r>
                  <a:rPr lang="en-US" dirty="0"/>
                  <a:t>Just like in regression, we will attempt to minimize the result of a cost function.</a:t>
                </a:r>
              </a:p>
              <a:p>
                <a:r>
                  <a:rPr lang="en-US" dirty="0"/>
                  <a:t>Gradient descent, and other techniques, can be used to minimize our cost, but we will need to know the current partial derivative of our cost function,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backpropagation technique will give us these partial derivatives.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49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Logistic Regression, our Cost Function with regularization was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Where m = the number of training examples, and n = the number of features in each example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first summation represent our average error, while the second summation is our regularization component.</a:t>
                </a:r>
              </a:p>
              <a:p>
                <a:r>
                  <a:rPr lang="en-US" dirty="0"/>
                  <a:t>For a Neural Networks :</a:t>
                </a:r>
              </a:p>
              <a:p>
                <a:pPr lvl="1"/>
                <a:r>
                  <a:rPr lang="en-US" dirty="0"/>
                  <a:t>The error summation will need to be done for each possible discrete outcome.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regularization summation will need to be summed for each node in the current layer, relative to each connected node in the next layer…</a:t>
                </a:r>
              </a:p>
              <a:p>
                <a:r>
                  <a:rPr lang="en-US" dirty="0"/>
                  <a:t>Take a deep breath, it looks very complex when put together, but it really is what we already achieved in our regression labs…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530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5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Where,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layers in the network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inputs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, not counting the bias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possible output classifications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0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 Propagation can be used to calculate the partial derivative of our complex cost function, which can then be used in a minimization method such as gradient descent.</a:t>
                </a:r>
              </a:p>
              <a:p>
                <a:r>
                  <a:rPr lang="en-US" dirty="0"/>
                  <a:t>The result of back propagation can be represented mathematically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represents the cost function derivative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 node </a:t>
                </a:r>
                <a:r>
                  <a:rPr lang="en-US" i="1" dirty="0" err="1"/>
                  <a:t>i</a:t>
                </a:r>
                <a:r>
                  <a:rPr lang="en-US" dirty="0"/>
                  <a:t>, in layer </a:t>
                </a:r>
                <a:r>
                  <a:rPr lang="en-US" i="1" dirty="0"/>
                  <a:t>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8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represent the output, or </a:t>
                </a:r>
                <a:r>
                  <a:rPr lang="en-US" dirty="0">
                    <a:solidFill>
                      <a:schemeClr val="accent2"/>
                    </a:solidFill>
                  </a:rPr>
                  <a:t>activation value,</a:t>
                </a:r>
                <a:r>
                  <a:rPr lang="en-US" dirty="0"/>
                  <a:t> of each node in our network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will represent the amount of error in a nodes activation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For the last layer in our network we can define the vector of error amounts 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L is the number of layers in the network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5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internal layers in our network we can define the vector of error amounts 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.∗(1 −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 ‘.’ means to perform the following operation for each element in the vector.</a:t>
                </a:r>
              </a:p>
              <a:p>
                <a:pPr lvl="1"/>
                <a:r>
                  <a:rPr lang="en-US" dirty="0"/>
                  <a:t>Example : [1, 2, 3] .* [1, 2, 3] = [1, 4, 9]</a:t>
                </a:r>
              </a:p>
              <a:p>
                <a:r>
                  <a:rPr lang="en-US" dirty="0"/>
                  <a:t>We can now define the back propagation technique in full…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Given a set of training examples of size </a:t>
                </a:r>
                <a:r>
                  <a:rPr lang="en-US" i="1" dirty="0"/>
                  <a:t>m, </a:t>
                </a:r>
                <a:r>
                  <a:rPr lang="en-US" dirty="0"/>
                  <a:t>where each example is a set of features (</a:t>
                </a:r>
                <a:r>
                  <a:rPr lang="en-US" i="1" dirty="0"/>
                  <a:t>x</a:t>
                </a:r>
                <a:r>
                  <a:rPr lang="en-US" dirty="0"/>
                  <a:t>) pared with a label (y)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Create and initialize a container of delta values,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each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 node </a:t>
                </a:r>
                <a:r>
                  <a:rPr lang="en-US" i="1" dirty="0" err="1"/>
                  <a:t>i</a:t>
                </a:r>
                <a:r>
                  <a:rPr lang="en-US" dirty="0"/>
                  <a:t>, in layer </a:t>
                </a:r>
                <a:r>
                  <a:rPr lang="en-US" i="1" dirty="0"/>
                  <a:t>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Iterate through each training example </a:t>
                </a:r>
                <a:r>
                  <a:rPr lang="en-US" i="1" dirty="0"/>
                  <a:t>t = </a:t>
                </a:r>
                <a:r>
                  <a:rPr lang="en-US" dirty="0"/>
                  <a:t>1 to </a:t>
                </a:r>
                <a:r>
                  <a:rPr lang="en-US" i="1" dirty="0"/>
                  <a:t>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i="1" dirty="0"/>
                  <a:t>Continued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Iterate through each training example </a:t>
                </a:r>
                <a:r>
                  <a:rPr lang="en-US" i="1" dirty="0"/>
                  <a:t>t = </a:t>
                </a:r>
                <a:r>
                  <a:rPr lang="en-US" dirty="0"/>
                  <a:t>1 to </a:t>
                </a:r>
                <a:r>
                  <a:rPr lang="en-US" i="1" dirty="0"/>
                  <a:t>m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Perform forward propagation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through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Compute the error in the last layer using the labels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Compute the error for each previous layer,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.∗(1 −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  … (Plus-equal activation value times error value)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i="1" dirty="0"/>
                  <a:t>Continued on next slide…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6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135686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spcBef>
                    <a:spcPts val="1000"/>
                  </a:spcBef>
                  <a:buFont typeface="+mj-lt"/>
                  <a:buAutoNum type="arabicPeriod" startAt="4"/>
                </a:pPr>
                <a:r>
                  <a:rPr lang="en-US" sz="2400" dirty="0"/>
                  <a:t>Calculate our cost function derivative:</a:t>
                </a:r>
                <a:br>
                  <a:rPr lang="en-US" sz="2400" dirty="0"/>
                </a:br>
                <a:r>
                  <a:rPr lang="en-US" sz="2400" dirty="0"/>
                  <a:t>If j = 0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i="1" dirty="0"/>
                  <a:t> </a:t>
                </a:r>
                <a:br>
                  <a:rPr lang="en-US" sz="2400" i="1" dirty="0"/>
                </a:br>
                <a:r>
                  <a:rPr lang="en-US" sz="2400" i="1" dirty="0"/>
                  <a:t>Else</a:t>
                </a:r>
                <a:br>
                  <a:rPr lang="en-US" sz="2400" i="1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When </a:t>
                </a:r>
                <a:r>
                  <a:rPr lang="en-US" sz="2400" i="1" dirty="0"/>
                  <a:t>j = 0, </a:t>
                </a:r>
                <a:r>
                  <a:rPr lang="en-US" sz="2400" dirty="0"/>
                  <a:t>we are working on the given nodes bias term, so we exclude the regularization component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i="1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135686"/>
              </a:xfrm>
              <a:blipFill>
                <a:blip r:embed="rId2"/>
                <a:stretch>
                  <a:fillRect l="-952" t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Course in Neurobiology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ea typeface="ＭＳ Ｐゴシック" charset="-128"/>
              </a:rPr>
              <a:t>Nerve cells, </a:t>
            </a:r>
            <a:r>
              <a:rPr lang="en-US" altLang="en-US" dirty="0" err="1">
                <a:ea typeface="ＭＳ Ｐゴシック" charset="-128"/>
              </a:rPr>
              <a:t>a.k.a</a:t>
            </a:r>
            <a:r>
              <a:rPr lang="en-US" altLang="en-US" dirty="0">
                <a:ea typeface="ＭＳ Ｐゴシック" charset="-128"/>
              </a:rPr>
              <a:t> Neurons, are specialized to send and receive signals.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ea typeface="ＭＳ Ｐゴシック" charset="-128"/>
              </a:rPr>
              <a:t>They contain conductive materials &amp; structures to do so.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u="sng" dirty="0">
                <a:ea typeface="ＭＳ Ｐゴシック" charset="-128"/>
              </a:rPr>
              <a:t>Important Parts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Axon – sends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Dendrites – pick up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Synapses – connections; control signal flow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u="sng" dirty="0">
                <a:ea typeface="ＭＳ Ｐゴシック" charset="-128"/>
              </a:rPr>
              <a:t>Synapses…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Allow us to learn by changing over repeated stimulation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Increase or decrease the strength of passing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Most-used synapses increase signal strength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Less-used synapses reduce signal strength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Synapse strengths are changed through error correction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09" descr="MCj0211522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>
            <a:fillRect/>
          </a:stretch>
        </p:blipFill>
        <p:spPr bwMode="auto">
          <a:xfrm>
            <a:off x="8722288" y="2151064"/>
            <a:ext cx="1357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0"/>
          <p:cNvSpPr txBox="1">
            <a:spLocks noChangeArrowheads="1"/>
          </p:cNvSpPr>
          <p:nvPr/>
        </p:nvSpPr>
        <p:spPr bwMode="auto">
          <a:xfrm>
            <a:off x="7559676" y="6126164"/>
            <a:ext cx="906463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Axon</a:t>
            </a:r>
          </a:p>
        </p:txBody>
      </p:sp>
      <p:sp>
        <p:nvSpPr>
          <p:cNvPr id="15" name="Line 111"/>
          <p:cNvSpPr>
            <a:spLocks noChangeShapeType="1"/>
          </p:cNvSpPr>
          <p:nvPr/>
        </p:nvSpPr>
        <p:spPr bwMode="auto">
          <a:xfrm flipV="1">
            <a:off x="8470900" y="5440363"/>
            <a:ext cx="642938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13"/>
          <p:cNvSpPr>
            <a:spLocks noChangeShapeType="1"/>
          </p:cNvSpPr>
          <p:nvPr/>
        </p:nvSpPr>
        <p:spPr bwMode="auto">
          <a:xfrm>
            <a:off x="7924801" y="2449513"/>
            <a:ext cx="898525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14"/>
          <p:cNvSpPr>
            <a:spLocks noChangeShapeType="1"/>
          </p:cNvSpPr>
          <p:nvPr/>
        </p:nvSpPr>
        <p:spPr bwMode="auto">
          <a:xfrm>
            <a:off x="7948613" y="2466975"/>
            <a:ext cx="1211262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15"/>
          <p:cNvSpPr>
            <a:spLocks noChangeShapeType="1"/>
          </p:cNvSpPr>
          <p:nvPr/>
        </p:nvSpPr>
        <p:spPr bwMode="auto">
          <a:xfrm>
            <a:off x="7956551" y="2459038"/>
            <a:ext cx="15478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17"/>
          <p:cNvSpPr>
            <a:spLocks noChangeShapeType="1"/>
          </p:cNvSpPr>
          <p:nvPr/>
        </p:nvSpPr>
        <p:spPr bwMode="auto">
          <a:xfrm flipH="1">
            <a:off x="9769476" y="1576388"/>
            <a:ext cx="476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18"/>
          <p:cNvSpPr>
            <a:spLocks noChangeShapeType="1"/>
          </p:cNvSpPr>
          <p:nvPr/>
        </p:nvSpPr>
        <p:spPr bwMode="auto">
          <a:xfrm flipH="1">
            <a:off x="9553576" y="1576389"/>
            <a:ext cx="2635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19"/>
          <p:cNvSpPr>
            <a:spLocks noChangeShapeType="1"/>
          </p:cNvSpPr>
          <p:nvPr/>
        </p:nvSpPr>
        <p:spPr bwMode="auto">
          <a:xfrm flipH="1">
            <a:off x="9344026" y="1576388"/>
            <a:ext cx="4730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Box 112"/>
          <p:cNvSpPr txBox="1">
            <a:spLocks noChangeArrowheads="1"/>
          </p:cNvSpPr>
          <p:nvPr/>
        </p:nvSpPr>
        <p:spPr bwMode="auto">
          <a:xfrm>
            <a:off x="7331076" y="2011364"/>
            <a:ext cx="1420813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Dendrites</a:t>
            </a: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9250364" y="1096964"/>
            <a:ext cx="13239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Synapses</a:t>
            </a:r>
          </a:p>
        </p:txBody>
      </p:sp>
    </p:spTree>
    <p:extLst>
      <p:ext uri="{BB962C8B-B14F-4D97-AF65-F5344CB8AC3E}">
        <p14:creationId xmlns:p14="http://schemas.microsoft.com/office/powerpoint/2010/main" val="375792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Batch Training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all weights to random values, back propagation will fail if you initialize weights to 0</a:t>
                </a:r>
                <a:br>
                  <a:rPr lang="en-US" dirty="0"/>
                </a:br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For each </a:t>
                </a:r>
                <a:r>
                  <a:rPr lang="en-US"/>
                  <a:t>training example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forward propagation, storing activation values of each node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backpropagation to compute partial derivatives of the cost function for each input weight, including 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br>
                  <a:rPr lang="en-US" dirty="0"/>
                </a:br>
                <a:r>
                  <a:rPr lang="en-US" dirty="0"/>
                  <a:t>Perform gradient descent for each input weight, including bias using the partial derivatives created by backpropagation.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  <a:blipFill>
                <a:blip r:embed="rId2"/>
                <a:stretch>
                  <a:fillRect l="-635" t="-15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6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Sequential Training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all weights to random values, back propagation will fail if you initialize weights to 0</a:t>
                </a:r>
                <a:br>
                  <a:rPr lang="en-US" dirty="0"/>
                </a:br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For each training example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forward propagation, storing activation values of each node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backpropagation to compute partial derivatives of the cost function for each input weight, including 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gradient descent for each input weight, including bias using the partial derivatives created by backpropagation.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  <a:blipFill>
                <a:blip r:embed="rId2"/>
                <a:stretch>
                  <a:fillRect l="-635" t="-15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8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Cómo afecta a tu mente el entrenamiento con pesa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r="8948" b="4"/>
          <a:stretch/>
        </p:blipFill>
        <p:spPr>
          <a:xfrm>
            <a:off x="7554139" y="2174242"/>
            <a:ext cx="3336989" cy="3124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4109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-US" sz="1400" u="sng" dirty="0"/>
              <a:t>Some Brain Statistics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/>
              <a:t>~85 billion individual neurons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/>
              <a:t>Heavily interconnected network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400" dirty="0"/>
              <a:t>     (~7,000 synapses per neuron)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Signal rate of ~10 </a:t>
            </a:r>
            <a:r>
              <a:rPr lang="en-US" sz="1400" dirty="0" err="1">
                <a:ea typeface="ＭＳ Ｐゴシック" charset="0"/>
              </a:rPr>
              <a:t>ms</a:t>
            </a:r>
            <a:r>
              <a:rPr lang="en-US" sz="1400" dirty="0">
                <a:ea typeface="ＭＳ Ｐゴシック" charset="0"/>
              </a:rPr>
              <a:t> / transmission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Typical CPU is faster, but the brain will do far more tasks in parallel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Draws ~20 watts of power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One of the largest artificial neural networks: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400" dirty="0">
                <a:ea typeface="ＭＳ Ｐゴシック" charset="0"/>
              </a:rPr>
              <a:t>    (Stanford, 2013)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~20 million neurons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~11 billion synapses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~4 orders of magnitude short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38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715512" y="4032825"/>
            <a:ext cx="8185093" cy="26431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0758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We can connect multiple neurons together to create networks.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Neural Networks can be used for general purpose problem solving.</a:t>
            </a:r>
          </a:p>
          <a:p>
            <a:pPr lvl="1">
              <a:defRPr/>
            </a:pPr>
            <a:r>
              <a:rPr lang="en-US" sz="1600" dirty="0"/>
              <a:t>In theory, with enough neurons in the proper configuration we could solve any problem.</a:t>
            </a:r>
          </a:p>
          <a:p>
            <a:pPr lvl="2">
              <a:defRPr/>
            </a:pPr>
            <a:r>
              <a:rPr lang="en-US" sz="1200" dirty="0"/>
              <a:t>…That does not mean we should, of course.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We will configure our networks into multiple layers, where each neuron in a layer will receive as input the output from every neuron in the previous layer.</a:t>
            </a:r>
          </a:p>
          <a:p>
            <a:endParaRPr lang="en-US" dirty="0"/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4618529" y="4502726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07129" y="5691763"/>
            <a:ext cx="1554163" cy="43021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8079" y="4855151"/>
            <a:ext cx="1554163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7" name="Oval 127"/>
          <p:cNvSpPr>
            <a:spLocks noChangeAspect="1" noChangeArrowheads="1"/>
          </p:cNvSpPr>
          <p:nvPr/>
        </p:nvSpPr>
        <p:spPr bwMode="auto">
          <a:xfrm>
            <a:off x="4618529" y="5234563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8" name="Oval 127"/>
          <p:cNvSpPr>
            <a:spLocks noChangeAspect="1" noChangeArrowheads="1"/>
          </p:cNvSpPr>
          <p:nvPr/>
        </p:nvSpPr>
        <p:spPr bwMode="auto">
          <a:xfrm>
            <a:off x="4618529" y="5961638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9" name="Oval 127"/>
          <p:cNvSpPr>
            <a:spLocks noChangeAspect="1" noChangeArrowheads="1"/>
          </p:cNvSpPr>
          <p:nvPr/>
        </p:nvSpPr>
        <p:spPr bwMode="auto">
          <a:xfrm>
            <a:off x="5971079" y="486785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10" name="Oval 127"/>
          <p:cNvSpPr>
            <a:spLocks noChangeAspect="1" noChangeArrowheads="1"/>
          </p:cNvSpPr>
          <p:nvPr/>
        </p:nvSpPr>
        <p:spPr bwMode="auto">
          <a:xfrm>
            <a:off x="5971079" y="5599688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cxnSp>
        <p:nvCxnSpPr>
          <p:cNvPr id="11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3842242" y="4786888"/>
            <a:ext cx="776287" cy="2841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8"/>
          <p:cNvCxnSpPr>
            <a:cxnSpLocks noChangeShapeType="1"/>
            <a:stCxn id="6" idx="3"/>
            <a:endCxn id="7" idx="2"/>
          </p:cNvCxnSpPr>
          <p:nvPr/>
        </p:nvCxnSpPr>
        <p:spPr bwMode="auto">
          <a:xfrm>
            <a:off x="3842242" y="5071051"/>
            <a:ext cx="776287" cy="447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30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3842242" y="5071051"/>
            <a:ext cx="776287" cy="1174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861292" y="4986913"/>
            <a:ext cx="844550" cy="919163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34"/>
          <p:cNvCxnSpPr>
            <a:cxnSpLocks noChangeShapeType="1"/>
            <a:stCxn id="5" idx="3"/>
            <a:endCxn id="7" idx="3"/>
          </p:cNvCxnSpPr>
          <p:nvPr/>
        </p:nvCxnSpPr>
        <p:spPr bwMode="auto">
          <a:xfrm flipV="1">
            <a:off x="3861292" y="5718751"/>
            <a:ext cx="844550" cy="187325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8"/>
          <p:cNvCxnSpPr>
            <a:cxnSpLocks noChangeShapeType="1"/>
            <a:stCxn id="5" idx="3"/>
            <a:endCxn id="8" idx="3"/>
          </p:cNvCxnSpPr>
          <p:nvPr/>
        </p:nvCxnSpPr>
        <p:spPr bwMode="auto">
          <a:xfrm>
            <a:off x="3861292" y="5906076"/>
            <a:ext cx="844550" cy="541337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41"/>
          <p:cNvCxnSpPr>
            <a:cxnSpLocks noChangeShapeType="1"/>
            <a:stCxn id="4" idx="6"/>
            <a:endCxn id="9" idx="1"/>
          </p:cNvCxnSpPr>
          <p:nvPr/>
        </p:nvCxnSpPr>
        <p:spPr bwMode="auto">
          <a:xfrm>
            <a:off x="5213842" y="4786888"/>
            <a:ext cx="844550" cy="16510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44"/>
          <p:cNvCxnSpPr>
            <a:cxnSpLocks noChangeShapeType="1"/>
            <a:stCxn id="4" idx="6"/>
            <a:endCxn id="10" idx="1"/>
          </p:cNvCxnSpPr>
          <p:nvPr/>
        </p:nvCxnSpPr>
        <p:spPr bwMode="auto">
          <a:xfrm>
            <a:off x="5213842" y="4786888"/>
            <a:ext cx="844550" cy="896938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5213842" y="5152013"/>
            <a:ext cx="757237" cy="3667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50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5213842" y="5518726"/>
            <a:ext cx="757237" cy="365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7"/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213842" y="5353626"/>
            <a:ext cx="844550" cy="892175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60"/>
          <p:cNvCxnSpPr>
            <a:cxnSpLocks noChangeShapeType="1"/>
            <a:stCxn id="8" idx="6"/>
            <a:endCxn id="10" idx="3"/>
          </p:cNvCxnSpPr>
          <p:nvPr/>
        </p:nvCxnSpPr>
        <p:spPr bwMode="auto">
          <a:xfrm flipV="1">
            <a:off x="5213842" y="6085463"/>
            <a:ext cx="844550" cy="160338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63"/>
          <p:cNvCxnSpPr>
            <a:cxnSpLocks noChangeShapeType="1"/>
            <a:stCxn id="10" idx="6"/>
            <a:endCxn id="25" idx="1"/>
          </p:cNvCxnSpPr>
          <p:nvPr/>
        </p:nvCxnSpPr>
        <p:spPr bwMode="auto">
          <a:xfrm flipV="1">
            <a:off x="6566392" y="5883851"/>
            <a:ext cx="757237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7323629" y="4937701"/>
            <a:ext cx="1912938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323629" y="5667951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cxnSp>
        <p:nvCxnSpPr>
          <p:cNvPr id="26" name="Straight Arrow Connector 85"/>
          <p:cNvCxnSpPr>
            <a:cxnSpLocks noChangeShapeType="1"/>
            <a:stCxn id="9" idx="6"/>
            <a:endCxn id="24" idx="1"/>
          </p:cNvCxnSpPr>
          <p:nvPr/>
        </p:nvCxnSpPr>
        <p:spPr bwMode="auto">
          <a:xfrm>
            <a:off x="6566392" y="5152013"/>
            <a:ext cx="7572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2592879" y="4032826"/>
            <a:ext cx="78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4426442" y="4032826"/>
            <a:ext cx="979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788517" y="4037588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7793529" y="4034413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45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61090" y="4721703"/>
            <a:ext cx="5041338" cy="20998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to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3"/>
                <a:ext cx="9603275" cy="27281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We can think of Logistic Regression as a Neural Network with only </a:t>
                </a:r>
                <a:r>
                  <a:rPr lang="en-US" b="1" dirty="0"/>
                  <a:t>one</a:t>
                </a:r>
                <a:r>
                  <a:rPr lang="en-US" dirty="0"/>
                  <a:t> node.</a:t>
                </a:r>
              </a:p>
              <a:p>
                <a:r>
                  <a:rPr lang="en-US" dirty="0"/>
                  <a:t>Each node in a Neural Network will output a value based on the same heuristic we used in logistic regression: </a:t>
                </a:r>
              </a:p>
              <a:p>
                <a:pPr lvl="1"/>
                <a:r>
                  <a:rPr lang="en-US" dirty="0"/>
                  <a:t>z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was the “Sigmoid Function” before, in Neural Networks we will call this the activation function and can use a variety of functions depending on our needs.</a:t>
                </a:r>
              </a:p>
              <a:p>
                <a:pPr lvl="1"/>
                <a:r>
                  <a:rPr lang="en-US" dirty="0"/>
                  <a:t>The Sigmoid is a common, though not always best choice for activation. We will discuss some choices later.</a:t>
                </a:r>
              </a:p>
              <a:p>
                <a:pPr lvl="1"/>
                <a:r>
                  <a:rPr lang="en-US" dirty="0"/>
                  <a:t>An activation function that just returned what it was passed would give us a continuous output, like linear regression</a:t>
                </a:r>
              </a:p>
              <a:p>
                <a:r>
                  <a:rPr lang="en-US" dirty="0"/>
                  <a:t>Remember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represents our ‘bias’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3"/>
                <a:ext cx="9603275" cy="2728151"/>
              </a:xfrm>
              <a:blipFill>
                <a:blip r:embed="rId2"/>
                <a:stretch>
                  <a:fillRect l="-63" t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6105933" y="5610296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cxnSp>
        <p:nvCxnSpPr>
          <p:cNvPr id="5" name="Straight Arrow Connector 4"/>
          <p:cNvCxnSpPr>
            <a:cxnSpLocks noChangeShapeType="1"/>
            <a:endCxn id="4" idx="2"/>
          </p:cNvCxnSpPr>
          <p:nvPr/>
        </p:nvCxnSpPr>
        <p:spPr bwMode="auto">
          <a:xfrm>
            <a:off x="3683408" y="5894458"/>
            <a:ext cx="2422525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V="1">
            <a:off x="6706008" y="5894458"/>
            <a:ext cx="13668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  <a:endCxn id="4" idx="2"/>
          </p:cNvCxnSpPr>
          <p:nvPr/>
        </p:nvCxnSpPr>
        <p:spPr bwMode="auto">
          <a:xfrm flipV="1">
            <a:off x="3683408" y="5894458"/>
            <a:ext cx="2422525" cy="630238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  <a:endCxn id="4" idx="2"/>
          </p:cNvCxnSpPr>
          <p:nvPr/>
        </p:nvCxnSpPr>
        <p:spPr bwMode="auto">
          <a:xfrm>
            <a:off x="3683408" y="5208658"/>
            <a:ext cx="2422525" cy="685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 rot="930062">
                <a:off x="4076569" y="5116925"/>
                <a:ext cx="70910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 u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u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500" b="0" i="1" u="none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altLang="en-US" sz="1500" u="non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930062">
                <a:off x="4076569" y="5116925"/>
                <a:ext cx="70910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3618320" y="5584896"/>
                <a:ext cx="79906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1500" u="non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8320" y="5584896"/>
                <a:ext cx="79906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 rot="20711385">
                <a:off x="3995349" y="6047995"/>
                <a:ext cx="808042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3FCD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1500" u="none" dirty="0">
                  <a:solidFill>
                    <a:srgbClr val="3FCD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711385">
                <a:off x="3995349" y="6047995"/>
                <a:ext cx="808042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40945" y="5594421"/>
            <a:ext cx="1244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none" dirty="0"/>
              <a:t>Output value</a:t>
            </a:r>
          </a:p>
        </p:txBody>
      </p:sp>
    </p:spTree>
    <p:extLst>
      <p:ext uri="{BB962C8B-B14F-4D97-AF65-F5344CB8AC3E}">
        <p14:creationId xmlns:p14="http://schemas.microsoft.com/office/powerpoint/2010/main" val="21367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631" y="2015734"/>
            <a:ext cx="2473759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Umm.. Okay, but how does this actually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9070" y="2015734"/>
                <a:ext cx="6195784" cy="345061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As an exercise we will build neural network to navigate a maze, piece by piece.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Our Maze navigation should work like this: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if(Can go left) -&gt; Turn left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else if(Can go forward) -&gt; Go forward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else -&gt; Turn right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We will “power” our agents legs or treads independently, as if this were a robot, mostly because it makes for a better example.  </a:t>
                </a:r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To keep life simple, we will provide values for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 values as either 1(positive), -1(negative) or 0 (no signal).</a:t>
                </a: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sz="1500" dirty="0">
                    <a:ea typeface="ＭＳ Ｐゴシック" charset="0"/>
                    <a:sym typeface="Wingdings" panose="05000000000000000000" pitchFamily="2" charset="2"/>
                  </a:rPr>
                  <a:t>In a normal environment our training step would set the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500" dirty="0">
                    <a:ea typeface="ＭＳ Ｐゴシック" charset="0"/>
                  </a:rPr>
                  <a:t> values. </a:t>
                </a:r>
              </a:p>
              <a:p>
                <a:pPr>
                  <a:lnSpc>
                    <a:spcPct val="110000"/>
                  </a:lnSpc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9070" y="2015734"/>
                <a:ext cx="6195784" cy="3450613"/>
              </a:xfrm>
              <a:blipFill>
                <a:blip r:embed="rId3"/>
                <a:stretch>
                  <a:fillRect l="-394" t="-530" r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Turn Left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8678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Straight Arrow Connector 44"/>
          <p:cNvCxnSpPr>
            <a:cxnSpLocks noChangeShapeType="1"/>
            <a:stCxn id="4" idx="6"/>
            <a:endCxn id="25" idx="1"/>
          </p:cNvCxnSpPr>
          <p:nvPr/>
        </p:nvCxnSpPr>
        <p:spPr bwMode="auto">
          <a:xfrm>
            <a:off x="5738813" y="2163764"/>
            <a:ext cx="2430462" cy="31464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8683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8684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8685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28686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28687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59038" y="384968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CanGoRight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01875" y="5614989"/>
            <a:ext cx="1697038" cy="4286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CanGoBackward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2" name="Straight Arrow Connector 26"/>
          <p:cNvCxnSpPr>
            <a:cxnSpLocks noChangeShapeType="1"/>
            <a:stCxn id="4" idx="6"/>
            <a:endCxn id="24" idx="1"/>
          </p:cNvCxnSpPr>
          <p:nvPr/>
        </p:nvCxnSpPr>
        <p:spPr bwMode="auto">
          <a:xfrm>
            <a:off x="5738814" y="2163764"/>
            <a:ext cx="2428875" cy="765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2" name="Straight Arrow Connector 26"/>
          <p:cNvCxnSpPr>
            <a:cxnSpLocks noChangeShapeType="1"/>
            <a:stCxn id="4" idx="6"/>
            <a:endCxn id="29" idx="1"/>
          </p:cNvCxnSpPr>
          <p:nvPr/>
        </p:nvCxnSpPr>
        <p:spPr bwMode="auto">
          <a:xfrm>
            <a:off x="5738813" y="2163764"/>
            <a:ext cx="1268412" cy="56197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44"/>
          <p:cNvCxnSpPr>
            <a:cxnSpLocks noChangeShapeType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63"/>
          <p:cNvCxnSpPr>
            <a:cxnSpLocks noChangeShapeType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85"/>
          <p:cNvCxnSpPr>
            <a:cxnSpLocks noChangeShapeType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43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4" grpId="0" animBg="1"/>
      <p:bldP spid="25" grpId="0" animBg="1"/>
      <p:bldP spid="28687" grpId="0"/>
      <p:bldP spid="17" grpId="0" animBg="1"/>
      <p:bldP spid="17" grpId="1" animBg="1"/>
      <p:bldP spid="19" grpId="0" animBg="1"/>
      <p:bldP spid="19" grpId="1" animBg="1"/>
      <p:bldP spid="28" grpId="0"/>
      <p:bldP spid="29" grpId="0" animBg="1"/>
      <p:bldP spid="30" grpId="0" animBg="1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Go Forward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9702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9706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9707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9708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29709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29710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9711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29714" name="Straight Arrow Connector 26"/>
          <p:cNvCxnSpPr>
            <a:cxnSpLocks noChangeShapeType="1"/>
            <a:stCxn id="4" idx="6"/>
            <a:endCxn id="29" idx="1"/>
          </p:cNvCxnSpPr>
          <p:nvPr/>
        </p:nvCxnSpPr>
        <p:spPr bwMode="auto">
          <a:xfrm>
            <a:off x="5738813" y="2163764"/>
            <a:ext cx="1268412" cy="56197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Straight Arrow Connector 44"/>
          <p:cNvCxnSpPr>
            <a:cxnSpLocks noChangeShapeType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Arrow Connector 63"/>
          <p:cNvCxnSpPr>
            <a:cxnSpLocks noChangeShapeType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Arrow Connector 85"/>
          <p:cNvCxnSpPr>
            <a:cxnSpLocks noChangeShapeType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29719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1" name="Oval 127"/>
          <p:cNvSpPr>
            <a:spLocks noChangeAspect="1" noChangeArrowheads="1"/>
          </p:cNvSpPr>
          <p:nvPr/>
        </p:nvSpPr>
        <p:spPr bwMode="auto">
          <a:xfrm>
            <a:off x="5164138" y="3803651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3" name="Straight Arrow Connector 28"/>
          <p:cNvCxnSpPr>
            <a:cxnSpLocks noChangeShapeType="1"/>
            <a:endCxn id="31" idx="2"/>
          </p:cNvCxnSpPr>
          <p:nvPr/>
        </p:nvCxnSpPr>
        <p:spPr bwMode="auto">
          <a:xfrm>
            <a:off x="4013200" y="3182939"/>
            <a:ext cx="1150938" cy="90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4"/>
          <p:cNvCxnSpPr>
            <a:cxnSpLocks noChangeShapeType="1"/>
            <a:endCxn id="31" idx="3"/>
          </p:cNvCxnSpPr>
          <p:nvPr/>
        </p:nvCxnSpPr>
        <p:spPr bwMode="auto">
          <a:xfrm flipV="1">
            <a:off x="3992564" y="4287838"/>
            <a:ext cx="1258887" cy="65881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47"/>
          <p:cNvCxnSpPr>
            <a:cxnSpLocks noChangeShapeType="1"/>
            <a:stCxn id="31" idx="6"/>
          </p:cNvCxnSpPr>
          <p:nvPr/>
        </p:nvCxnSpPr>
        <p:spPr bwMode="auto">
          <a:xfrm flipV="1">
            <a:off x="5759451" y="2927351"/>
            <a:ext cx="1160463" cy="1160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50"/>
          <p:cNvCxnSpPr>
            <a:cxnSpLocks noChangeShapeType="1"/>
            <a:stCxn id="31" idx="6"/>
          </p:cNvCxnSpPr>
          <p:nvPr/>
        </p:nvCxnSpPr>
        <p:spPr bwMode="auto">
          <a:xfrm>
            <a:off x="5759450" y="4087814"/>
            <a:ext cx="1162050" cy="1208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96"/>
          <p:cNvSpPr txBox="1">
            <a:spLocks noChangeArrowheads="1"/>
          </p:cNvSpPr>
          <p:nvPr/>
        </p:nvSpPr>
        <p:spPr bwMode="auto">
          <a:xfrm>
            <a:off x="4287838" y="30765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8" name="TextBox 98"/>
          <p:cNvSpPr txBox="1">
            <a:spLocks noChangeArrowheads="1"/>
          </p:cNvSpPr>
          <p:nvPr/>
        </p:nvSpPr>
        <p:spPr bwMode="auto">
          <a:xfrm>
            <a:off x="4802188" y="4405313"/>
            <a:ext cx="304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4" name="TextBox 103"/>
          <p:cNvSpPr txBox="1">
            <a:spLocks noChangeArrowheads="1"/>
          </p:cNvSpPr>
          <p:nvPr/>
        </p:nvSpPr>
        <p:spPr bwMode="auto">
          <a:xfrm>
            <a:off x="5913438" y="3390900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" name="TextBox 106"/>
          <p:cNvSpPr txBox="1">
            <a:spLocks noChangeArrowheads="1"/>
          </p:cNvSpPr>
          <p:nvPr/>
        </p:nvSpPr>
        <p:spPr bwMode="auto">
          <a:xfrm>
            <a:off x="5913438" y="400526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  <p:bldP spid="38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Turn Right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7" name="Oval 127"/>
          <p:cNvSpPr>
            <a:spLocks noChangeAspect="1" noChangeArrowheads="1"/>
          </p:cNvSpPr>
          <p:nvPr/>
        </p:nvSpPr>
        <p:spPr bwMode="auto">
          <a:xfrm>
            <a:off x="5164138" y="3803651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8" name="Oval 127"/>
          <p:cNvSpPr>
            <a:spLocks noChangeAspect="1" noChangeArrowheads="1"/>
          </p:cNvSpPr>
          <p:nvPr/>
        </p:nvSpPr>
        <p:spPr bwMode="auto">
          <a:xfrm>
            <a:off x="5143501" y="5897564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0730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28"/>
          <p:cNvCxnSpPr>
            <a:cxnSpLocks noChangeShapeType="1"/>
            <a:stCxn id="6" idx="3"/>
            <a:endCxn id="7" idx="2"/>
          </p:cNvCxnSpPr>
          <p:nvPr/>
        </p:nvCxnSpPr>
        <p:spPr bwMode="auto">
          <a:xfrm>
            <a:off x="4013200" y="3182939"/>
            <a:ext cx="1150938" cy="90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Straight Arrow Connector 30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4013200" y="3182939"/>
            <a:ext cx="1130300" cy="29987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Straight Arrow Connector 34"/>
          <p:cNvCxnSpPr>
            <a:cxnSpLocks noChangeShapeType="1"/>
            <a:stCxn id="5" idx="3"/>
            <a:endCxn id="7" idx="3"/>
          </p:cNvCxnSpPr>
          <p:nvPr/>
        </p:nvCxnSpPr>
        <p:spPr bwMode="auto">
          <a:xfrm flipV="1">
            <a:off x="3992564" y="4287838"/>
            <a:ext cx="1258887" cy="65881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Arrow Connector 38"/>
          <p:cNvCxnSpPr>
            <a:cxnSpLocks noChangeShapeType="1"/>
            <a:stCxn id="5" idx="3"/>
            <a:endCxn id="8" idx="3"/>
          </p:cNvCxnSpPr>
          <p:nvPr/>
        </p:nvCxnSpPr>
        <p:spPr bwMode="auto">
          <a:xfrm>
            <a:off x="3992563" y="4946650"/>
            <a:ext cx="1238250" cy="14366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Straight Arrow Connector 41"/>
          <p:cNvCxnSpPr>
            <a:cxnSpLocks noChangeShapeType="1"/>
            <a:stCxn id="4" idx="6"/>
            <a:endCxn id="9" idx="1"/>
          </p:cNvCxnSpPr>
          <p:nvPr/>
        </p:nvCxnSpPr>
        <p:spPr bwMode="auto">
          <a:xfrm>
            <a:off x="5738813" y="2163763"/>
            <a:ext cx="1268412" cy="5635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Straight Arrow Connector 44"/>
          <p:cNvCxnSpPr>
            <a:cxnSpLocks noChangeShapeType="1"/>
            <a:stCxn id="4" idx="6"/>
            <a:endCxn id="10" idx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Arrow Connector 4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5759451" y="2927351"/>
            <a:ext cx="1160463" cy="1160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Arrow Connector 50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5759450" y="4087814"/>
            <a:ext cx="1162050" cy="1208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Arrow Connector 57"/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738813" y="3128963"/>
            <a:ext cx="1268412" cy="305276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Arrow Connector 60"/>
          <p:cNvCxnSpPr>
            <a:cxnSpLocks noChangeShapeType="1"/>
            <a:stCxn id="8" idx="6"/>
            <a:endCxn id="10" idx="3"/>
          </p:cNvCxnSpPr>
          <p:nvPr/>
        </p:nvCxnSpPr>
        <p:spPr bwMode="auto">
          <a:xfrm flipV="1">
            <a:off x="5738813" y="5495925"/>
            <a:ext cx="1270000" cy="68580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Arrow Connector 63"/>
          <p:cNvCxnSpPr>
            <a:cxnSpLocks noChangeShapeType="1"/>
            <a:stCxn id="10" idx="6"/>
            <a:endCxn id="25" idx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cxnSp>
        <p:nvCxnSpPr>
          <p:cNvPr id="30745" name="Straight Arrow Connector 85"/>
          <p:cNvCxnSpPr>
            <a:cxnSpLocks noChangeShapeType="1"/>
            <a:stCxn id="9" idx="6"/>
            <a:endCxn id="24" idx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30747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30748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30749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30750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0751" name="TextBox 96"/>
          <p:cNvSpPr txBox="1">
            <a:spLocks noChangeArrowheads="1"/>
          </p:cNvSpPr>
          <p:nvPr/>
        </p:nvSpPr>
        <p:spPr bwMode="auto">
          <a:xfrm>
            <a:off x="4287838" y="30765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29728" name="TextBox 97"/>
          <p:cNvSpPr txBox="1">
            <a:spLocks noChangeArrowheads="1"/>
          </p:cNvSpPr>
          <p:nvPr/>
        </p:nvSpPr>
        <p:spPr bwMode="auto">
          <a:xfrm>
            <a:off x="3903663" y="359092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0753" name="TextBox 98"/>
          <p:cNvSpPr txBox="1">
            <a:spLocks noChangeArrowheads="1"/>
          </p:cNvSpPr>
          <p:nvPr/>
        </p:nvSpPr>
        <p:spPr bwMode="auto">
          <a:xfrm>
            <a:off x="4802188" y="44053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754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731" name="TextBox 100"/>
          <p:cNvSpPr txBox="1">
            <a:spLocks noChangeArrowheads="1"/>
          </p:cNvSpPr>
          <p:nvPr/>
        </p:nvSpPr>
        <p:spPr bwMode="auto">
          <a:xfrm>
            <a:off x="4281488" y="511016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30756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30757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758" name="TextBox 103"/>
          <p:cNvSpPr txBox="1">
            <a:spLocks noChangeArrowheads="1"/>
          </p:cNvSpPr>
          <p:nvPr/>
        </p:nvSpPr>
        <p:spPr bwMode="auto">
          <a:xfrm>
            <a:off x="5913438" y="3390900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0759" name="TextBox 106"/>
          <p:cNvSpPr txBox="1">
            <a:spLocks noChangeArrowheads="1"/>
          </p:cNvSpPr>
          <p:nvPr/>
        </p:nvSpPr>
        <p:spPr bwMode="auto">
          <a:xfrm>
            <a:off x="5913438" y="400526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9736" name="TextBox 107"/>
          <p:cNvSpPr txBox="1">
            <a:spLocks noChangeArrowheads="1"/>
          </p:cNvSpPr>
          <p:nvPr/>
        </p:nvSpPr>
        <p:spPr bwMode="auto">
          <a:xfrm>
            <a:off x="5695950" y="5380038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9737" name="TextBox 108"/>
          <p:cNvSpPr txBox="1">
            <a:spLocks noChangeArrowheads="1"/>
          </p:cNvSpPr>
          <p:nvPr/>
        </p:nvSpPr>
        <p:spPr bwMode="auto">
          <a:xfrm>
            <a:off x="6240463" y="57816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370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728" grpId="0"/>
      <p:bldP spid="29731" grpId="0"/>
      <p:bldP spid="29736" grpId="0"/>
      <p:bldP spid="2973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1085</TotalTime>
  <Words>1790</Words>
  <Application>Microsoft Office PowerPoint</Application>
  <PresentationFormat>Widescreen</PresentationFormat>
  <Paragraphs>212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Cambria Math</vt:lpstr>
      <vt:lpstr>Garamond</vt:lpstr>
      <vt:lpstr>Gill Sans MT</vt:lpstr>
      <vt:lpstr>Wingdings</vt:lpstr>
      <vt:lpstr>Gallery</vt:lpstr>
      <vt:lpstr>Neural Networks</vt:lpstr>
      <vt:lpstr>Crash Course in Neurobiology</vt:lpstr>
      <vt:lpstr>Brains!</vt:lpstr>
      <vt:lpstr>Creating artificial Neural Networks</vt:lpstr>
      <vt:lpstr>Logistic Regression to Neural Networks</vt:lpstr>
      <vt:lpstr>Umm.. Okay, but how does this actually work?</vt:lpstr>
      <vt:lpstr>Maze – Turn Left</vt:lpstr>
      <vt:lpstr>Maze – Go Forward</vt:lpstr>
      <vt:lpstr>Maze – Turn Right</vt:lpstr>
      <vt:lpstr>Neural Networks - Learning</vt:lpstr>
      <vt:lpstr>Neural Networks - Learning</vt:lpstr>
      <vt:lpstr>Neural Network – Cost Function</vt:lpstr>
      <vt:lpstr>Neural Network – Cost Function</vt:lpstr>
      <vt:lpstr>Neural Networks – Back Propagation</vt:lpstr>
      <vt:lpstr>Neural Networks – Back Propagation</vt:lpstr>
      <vt:lpstr>Neural Networks – Back Propagation</vt:lpstr>
      <vt:lpstr>Neural Networks – Back Propagation steps</vt:lpstr>
      <vt:lpstr>Neural Networks – Back Propagation steps</vt:lpstr>
      <vt:lpstr>Neural Networks – Back Propagation steps</vt:lpstr>
      <vt:lpstr>Neural Network – Batch Training Steps </vt:lpstr>
      <vt:lpstr>Neural Network – Sequential Training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jonathan.burnside@gmail.com</dc:creator>
  <cp:lastModifiedBy>jonathan.burnside@gmail.com</cp:lastModifiedBy>
  <cp:revision>40</cp:revision>
  <dcterms:created xsi:type="dcterms:W3CDTF">2016-10-18T17:06:22Z</dcterms:created>
  <dcterms:modified xsi:type="dcterms:W3CDTF">2017-03-21T17:56:17Z</dcterms:modified>
</cp:coreProperties>
</file>