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5" r:id="rId3"/>
    <p:sldId id="257" r:id="rId4"/>
    <p:sldId id="260" r:id="rId5"/>
    <p:sldId id="266" r:id="rId6"/>
    <p:sldId id="262" r:id="rId7"/>
    <p:sldId id="267" r:id="rId8"/>
    <p:sldId id="268" r:id="rId9"/>
    <p:sldId id="264" r:id="rId10"/>
    <p:sldId id="263" r:id="rId11"/>
    <p:sldId id="261"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04946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E6CA7E-AECB-43FE-96AB-CB88CB8FA953}"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428011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08795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7566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3005146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502790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711003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671314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399410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56401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03654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6CA7E-AECB-43FE-96AB-CB88CB8FA953}"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134161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6CA7E-AECB-43FE-96AB-CB88CB8FA953}"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90365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80336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172936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6E6CA7E-AECB-43FE-96AB-CB88CB8FA953}" type="datetimeFigureOut">
              <a:rPr lang="en-US" smtClean="0"/>
              <a:t>1/17/2017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72555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E6CA7E-AECB-43FE-96AB-CB88CB8FA953}"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197512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E6CA7E-AECB-43FE-96AB-CB88CB8FA953}" type="datetimeFigureOut">
              <a:rPr lang="en-US" smtClean="0"/>
              <a:t>1/17/2017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A98F17-6C2A-48EE-A20A-525569E9B37D}" type="slidenum">
              <a:rPr lang="en-US" smtClean="0"/>
              <a:t>‹#›</a:t>
            </a:fld>
            <a:endParaRPr lang="en-US"/>
          </a:p>
        </p:txBody>
      </p:sp>
    </p:spTree>
    <p:extLst>
      <p:ext uri="{BB962C8B-B14F-4D97-AF65-F5344CB8AC3E}">
        <p14:creationId xmlns:p14="http://schemas.microsoft.com/office/powerpoint/2010/main" val="284966690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Extending Linear Regression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256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When using multiple data points, and polynomial features, we are likely to have data points that have a high impact on our results based on their numeric range, instead of their actual impact on the results.</a:t>
                </a:r>
              </a:p>
              <a:p>
                <a:r>
                  <a:rPr lang="en-US" dirty="0"/>
                  <a:t>For the house sales example, sq. footage and number of rooms are likely both good features, but sq. footage is a value likely in the thousands, while the number of rooms is a much smaller number.</a:t>
                </a:r>
              </a:p>
              <a:p>
                <a:r>
                  <a:rPr lang="en-US" dirty="0"/>
                  <a:t>For polynomial features, for most values that </a:t>
                </a:r>
                <a14:m>
                  <m:oMath xmlns:m="http://schemas.openxmlformats.org/officeDocument/2006/math">
                    <m:r>
                      <a:rPr lang="en-US" b="0" i="1" smtClean="0">
                        <a:latin typeface="Cambria Math" panose="02040503050406030204" pitchFamily="18" charset="0"/>
                      </a:rPr>
                      <m:t>𝑥</m:t>
                    </m:r>
                  </m:oMath>
                </a14:m>
                <a:r>
                  <a:rPr lang="en-US" dirty="0"/>
                  <a:t> could represent,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oMath>
                </a14:m>
                <a:r>
                  <a:rPr lang="en-US" dirty="0"/>
                  <a:t> is going to be much larger or smaller.</a:t>
                </a:r>
              </a:p>
              <a:p>
                <a:r>
                  <a:rPr lang="en-US" dirty="0"/>
                  <a:t>Dividing each feature by the range of that value will put all the features into roughly the same range. </a:t>
                </a:r>
              </a:p>
              <a:p>
                <a:r>
                  <a:rPr lang="en-US" dirty="0"/>
                  <a:t>Normalization will allow the use of a higher learning rate, and may reduce the possibility of converging in a local minima.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1599" r="-341" b="-1890"/>
                </a:stretch>
              </a:blipFill>
            </p:spPr>
            <p:txBody>
              <a:bodyPr/>
              <a:lstStyle/>
              <a:p>
                <a:r>
                  <a:rPr lang="en-US">
                    <a:noFill/>
                  </a:rPr>
                  <a:t> </a:t>
                </a:r>
              </a:p>
            </p:txBody>
          </p:sp>
        </mc:Fallback>
      </mc:AlternateContent>
    </p:spTree>
    <p:extLst>
      <p:ext uri="{BB962C8B-B14F-4D97-AF65-F5344CB8AC3E}">
        <p14:creationId xmlns:p14="http://schemas.microsoft.com/office/powerpoint/2010/main" val="381974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To get the best results possible, we will often have to use a large data set, with a high number of data points per feature and polynomial features.</a:t>
                </a:r>
              </a:p>
              <a:p>
                <a:r>
                  <a:rPr lang="en-US" dirty="0"/>
                  <a:t>The more data we use, the longer it will take for gradient descent to converge.</a:t>
                </a:r>
              </a:p>
              <a:p>
                <a:r>
                  <a:rPr lang="en-US" dirty="0"/>
                  <a:t>In order to better leverage the power of our computers, our formulas can all be “</a:t>
                </a:r>
                <a:r>
                  <a:rPr lang="en-US" dirty="0" err="1"/>
                  <a:t>vectorized</a:t>
                </a:r>
                <a:r>
                  <a:rPr lang="en-US" dirty="0"/>
                  <a:t>”:</a:t>
                </a:r>
              </a:p>
              <a:p>
                <a:pPr lvl="1"/>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𝜃</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𝑥</m:t>
                        </m:r>
                      </m:e>
                    </m:d>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0</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0</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1</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2</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3</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3</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4</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4</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𝑛</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𝑛</m:t>
                        </m:r>
                      </m:sub>
                    </m:sSub>
                  </m:oMath>
                </a14:m>
                <a:r>
                  <a:rPr lang="en-US" dirty="0">
                    <a:solidFill>
                      <a:schemeClr val="tx1"/>
                    </a:solidFill>
                  </a:rPr>
                  <a:t> becomes:</a:t>
                </a: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r>
                      <a:rPr lang="en-US" i="1">
                        <a:latin typeface="Cambria Math" panose="02040503050406030204" pitchFamily="18" charset="0"/>
                        <a:ea typeface="Cambria Math" panose="02040503050406030204" pitchFamily="18" charset="0"/>
                      </a:rPr>
                      <m:t>=</m:t>
                    </m:r>
                  </m:oMath>
                </a14:m>
                <a:r>
                  <a:rPr lang="en-US" dirty="0">
                    <a:solidFill>
                      <a:schemeClr val="tx1"/>
                    </a:solidFill>
                  </a:rPr>
                  <a:t> X</a:t>
                </a:r>
                <a14:m>
                  <m:oMath xmlns:m="http://schemas.openxmlformats.org/officeDocument/2006/math">
                    <m:r>
                      <m:rPr>
                        <m:sty m:val="p"/>
                      </m:rPr>
                      <a:rPr lang="el-GR" i="1" dirty="0" smtClean="0">
                        <a:solidFill>
                          <a:schemeClr val="tx1"/>
                        </a:solidFill>
                        <a:latin typeface="Cambria Math" panose="02040503050406030204" pitchFamily="18" charset="0"/>
                        <a:ea typeface="Cambria Math" panose="02040503050406030204" pitchFamily="18" charset="0"/>
                      </a:rPr>
                      <m:t>Θ</m:t>
                    </m:r>
                  </m:oMath>
                </a14:m>
                <a:endParaRPr lang="en-US" dirty="0">
                  <a:solidFill>
                    <a:schemeClr val="tx1"/>
                  </a:solidFill>
                </a:endParaRPr>
              </a:p>
              <a:p>
                <a:pPr lvl="2"/>
                <a:r>
                  <a:rPr lang="en-US" dirty="0"/>
                  <a:t>Where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Θ</m:t>
                    </m:r>
                  </m:oMath>
                </a14:m>
                <a:r>
                  <a:rPr lang="en-US" dirty="0">
                    <a:solidFill>
                      <a:schemeClr val="tx1"/>
                    </a:solidFill>
                  </a:rPr>
                  <a:t> is a column vector of our input weights </a:t>
                </a:r>
              </a:p>
              <a:p>
                <a:pPr lvl="2"/>
                <a:r>
                  <a:rPr lang="en-US" dirty="0">
                    <a:solidFill>
                      <a:schemeClr val="tx1"/>
                    </a:solidFill>
                  </a:rPr>
                  <a:t>and</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𝑋</m:t>
                    </m:r>
                  </m:oMath>
                </a14:m>
                <a:r>
                  <a:rPr lang="en-US" dirty="0">
                    <a:solidFill>
                      <a:schemeClr val="tx1"/>
                    </a:solidFill>
                  </a:rPr>
                  <a:t> is row major matrix where each row represents the data points of one feature from our training data.</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1599" r="-1226"/>
                </a:stretch>
              </a:blipFill>
            </p:spPr>
            <p:txBody>
              <a:bodyPr/>
              <a:lstStyle/>
              <a:p>
                <a:r>
                  <a:rPr lang="en-US">
                    <a:noFill/>
                  </a:rPr>
                  <a:t> </a:t>
                </a:r>
              </a:p>
            </p:txBody>
          </p:sp>
        </mc:Fallback>
      </mc:AlternateContent>
    </p:spTree>
    <p:extLst>
      <p:ext uri="{BB962C8B-B14F-4D97-AF65-F5344CB8AC3E}">
        <p14:creationId xmlns:p14="http://schemas.microsoft.com/office/powerpoint/2010/main" val="263591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do this really cool email newsletter. Would you like to receiv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814525"/>
            <a:ext cx="5449889" cy="5228947"/>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1" y="629266"/>
            <a:ext cx="4166510" cy="1622321"/>
          </a:xfrm>
        </p:spPr>
        <p:txBody>
          <a:bodyPr>
            <a:normAutofit/>
          </a:bodyPr>
          <a:lstStyle/>
          <a:p>
            <a:r>
              <a:rPr lang="en-US" dirty="0"/>
              <a:t>Vectorization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3155" y="2404844"/>
                <a:ext cx="5139473" cy="3785419"/>
              </a:xfrm>
            </p:spPr>
            <p:txBody>
              <a:bodyPr>
                <a:normAutofit/>
              </a:bodyPr>
              <a:lstStyle/>
              <a:p>
                <a:pPr>
                  <a:lnSpc>
                    <a:spcPct val="90000"/>
                  </a:lnSpc>
                </a:pPr>
                <a:r>
                  <a:rPr lang="en-US" dirty="0">
                    <a:latin typeface="Cambria Math" panose="02040503050406030204" pitchFamily="18" charset="0"/>
                  </a:rPr>
                  <a:t>Cost function vectorization:</a:t>
                </a:r>
              </a:p>
              <a:p>
                <a:pPr lvl="1">
                  <a:lnSpc>
                    <a:spcPct val="90000"/>
                  </a:lnSpc>
                </a:pPr>
                <a14:m>
                  <m:oMath xmlns:m="http://schemas.openxmlformats.org/officeDocument/2006/math">
                    <m:r>
                      <a:rPr lang="en-US"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𝜃</m:t>
                        </m:r>
                      </m:e>
                    </m:d>
                    <m:r>
                      <a:rPr lang="en-US" i="1">
                        <a:solidFill>
                          <a:schemeClr val="tx1"/>
                        </a:solidFill>
                        <a:latin typeface="Cambria Math" panose="02040503050406030204" pitchFamily="18" charset="0"/>
                        <a:ea typeface="Cambria Math" panose="02040503050406030204" pitchFamily="18" charset="0"/>
                      </a:rPr>
                      <m:t>= </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2</m:t>
                        </m:r>
                        <m:r>
                          <a:rPr lang="en-US" i="1">
                            <a:solidFill>
                              <a:schemeClr val="tx1"/>
                            </a:solidFill>
                            <a:latin typeface="Cambria Math" panose="02040503050406030204" pitchFamily="18" charset="0"/>
                            <a:ea typeface="Cambria Math" panose="02040503050406030204" pitchFamily="18" charset="0"/>
                          </a:rPr>
                          <m:t>𝑚</m:t>
                        </m:r>
                      </m:den>
                    </m:f>
                    <m:nary>
                      <m:naryPr>
                        <m:chr m:val="∑"/>
                        <m:ctrlPr>
                          <a:rPr lang="en-US" i="1">
                            <a:solidFill>
                              <a:schemeClr val="tx1"/>
                            </a:solidFill>
                            <a:latin typeface="Cambria Math" panose="02040503050406030204" pitchFamily="18" charset="0"/>
                            <a:ea typeface="Cambria Math" panose="02040503050406030204" pitchFamily="18" charset="0"/>
                          </a:rPr>
                        </m:ctrlPr>
                      </m:naryPr>
                      <m:sub>
                        <m:r>
                          <m:rPr>
                            <m:brk m:alnAt="23"/>
                          </m:rP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=1</m:t>
                        </m:r>
                      </m:sub>
                      <m:sup>
                        <m:r>
                          <a:rPr lang="en-US" i="1">
                            <a:solidFill>
                              <a:schemeClr val="tx1"/>
                            </a:solidFill>
                            <a:latin typeface="Cambria Math" panose="02040503050406030204" pitchFamily="18" charset="0"/>
                            <a:ea typeface="Cambria Math" panose="02040503050406030204" pitchFamily="18" charset="0"/>
                          </a:rPr>
                          <m:t>𝑚</m:t>
                        </m:r>
                      </m:sup>
                      <m:e>
                        <m:sSup>
                          <m:sSupPr>
                            <m:ctrlPr>
                              <a:rPr lang="en-US" i="1">
                                <a:solidFill>
                                  <a:schemeClr val="tx1"/>
                                </a:solidFill>
                                <a:latin typeface="Cambria Math" panose="02040503050406030204" pitchFamily="18" charset="0"/>
                                <a:ea typeface="Cambria Math" panose="02040503050406030204" pitchFamily="18" charset="0"/>
                              </a:rPr>
                            </m:ctrlPr>
                          </m:sSupPr>
                          <m:e>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𝜃</m:t>
                                    </m:r>
                                  </m:sub>
                                </m:sSub>
                                <m:d>
                                  <m:dPr>
                                    <m:ctrlPr>
                                      <a:rPr lang="en-US" i="1" smtClean="0">
                                        <a:solidFill>
                                          <a:schemeClr val="tx1"/>
                                        </a:solidFill>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𝑖</m:t>
                                        </m:r>
                                      </m:sup>
                                    </m:sSup>
                                  </m:e>
                                </m:d>
                                <m:r>
                                  <a:rPr lang="en-US" i="1">
                                    <a:solidFill>
                                      <a:schemeClr val="tx1"/>
                                    </a:solidFill>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𝑖</m:t>
                                    </m:r>
                                  </m:sup>
                                </m:sSup>
                              </m:e>
                            </m:d>
                          </m:e>
                          <m:sup>
                            <m:r>
                              <a:rPr lang="en-US" i="1">
                                <a:solidFill>
                                  <a:schemeClr val="tx1"/>
                                </a:solidFill>
                                <a:latin typeface="Cambria Math" panose="02040503050406030204" pitchFamily="18" charset="0"/>
                                <a:ea typeface="Cambria Math" panose="02040503050406030204" pitchFamily="18" charset="0"/>
                              </a:rPr>
                              <m:t>2</m:t>
                            </m:r>
                          </m:sup>
                        </m:sSup>
                      </m:e>
                    </m:nary>
                    <m:r>
                      <a:rPr lang="en-US" b="0" i="1" smtClean="0">
                        <a:solidFill>
                          <a:schemeClr val="tx1"/>
                        </a:solidFill>
                        <a:latin typeface="Cambria Math" panose="02040503050406030204" pitchFamily="18" charset="0"/>
                        <a:ea typeface="Cambria Math" panose="02040503050406030204" pitchFamily="18" charset="0"/>
                      </a:rPr>
                      <m:t> </m:t>
                    </m:r>
                  </m:oMath>
                </a14:m>
                <a:br>
                  <a:rPr lang="en-US" dirty="0"/>
                </a:br>
                <a:br>
                  <a:rPr lang="en-US" dirty="0"/>
                </a:br>
                <a:r>
                  <a:rPr lang="en-US" dirty="0"/>
                  <a:t>becomes:</a:t>
                </a:r>
              </a:p>
              <a:p>
                <a:pPr lvl="1">
                  <a:lnSpc>
                    <a:spcPct val="90000"/>
                  </a:lnSpc>
                </a:pP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𝑚</m:t>
                        </m:r>
                      </m:den>
                    </m:f>
                    <m:r>
                      <a:rPr lang="en-US" b="0" i="0"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m:rPr>
                                <m:nor/>
                              </m:rPr>
                              <a:rPr lang="en-US" dirty="0"/>
                              <m:t>X</m:t>
                            </m:r>
                            <m:r>
                              <m:rPr>
                                <m:sty m:val="p"/>
                              </m:rPr>
                              <a:rPr lang="el-GR" i="1" dirty="0">
                                <a:latin typeface="Cambria Math" panose="02040503050406030204" pitchFamily="18" charset="0"/>
                                <a:ea typeface="Cambria Math" panose="02040503050406030204" pitchFamily="18" charset="0"/>
                              </a:rPr>
                              <m:t>Θ</m:t>
                            </m:r>
                            <m:r>
                              <m:rPr>
                                <m:nor/>
                              </m:rPr>
                              <a:rPr lang="en-US" dirty="0"/>
                              <m:t> </m:t>
                            </m:r>
                            <m:r>
                              <a:rPr lang="en-US" i="1" dirty="0">
                                <a:latin typeface="Cambria Math" panose="02040503050406030204" pitchFamily="18" charset="0"/>
                              </a:rPr>
                              <m:t>−</m:t>
                            </m:r>
                            <m:eqArr>
                              <m:eqArrPr>
                                <m:ctrlPr>
                                  <a:rPr lang="en-US" i="1" dirty="0">
                                    <a:latin typeface="Cambria Math" panose="02040503050406030204" pitchFamily="18" charset="0"/>
                                    <a:ea typeface="Cambria Math" panose="02040503050406030204" pitchFamily="18" charset="0"/>
                                  </a:rPr>
                                </m:ctrlPr>
                              </m:eqArrPr>
                              <m:e>
                                <m:r>
                                  <a:rPr lang="en-US" i="1" dirty="0">
                                    <a:latin typeface="Cambria Math" panose="02040503050406030204" pitchFamily="18" charset="0"/>
                                    <a:ea typeface="Cambria Math" panose="02040503050406030204" pitchFamily="18" charset="0"/>
                                  </a:rPr>
                                  <m:t>→</m:t>
                                </m:r>
                              </m:e>
                              <m:e>
                                <m:r>
                                  <a:rPr lang="en-US" i="1" dirty="0">
                                    <a:latin typeface="Cambria Math" panose="02040503050406030204" pitchFamily="18" charset="0"/>
                                    <a:ea typeface="Cambria Math" panose="02040503050406030204" pitchFamily="18" charset="0"/>
                                  </a:rPr>
                                  <m:t>𝑦</m:t>
                                </m:r>
                              </m:e>
                            </m:eqArr>
                          </m:e>
                        </m:d>
                      </m:e>
                      <m:sup>
                        <m:r>
                          <a:rPr lang="en-US" b="0" i="1" smtClean="0">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m:rPr>
                            <m:nor/>
                          </m:rPr>
                          <a:rPr lang="en-US" dirty="0"/>
                          <m:t>X</m:t>
                        </m:r>
                        <m:r>
                          <m:rPr>
                            <m:sty m:val="p"/>
                          </m:rPr>
                          <a:rPr lang="el-GR" i="1" dirty="0">
                            <a:latin typeface="Cambria Math" panose="02040503050406030204" pitchFamily="18" charset="0"/>
                            <a:ea typeface="Cambria Math" panose="02040503050406030204" pitchFamily="18" charset="0"/>
                          </a:rPr>
                          <m:t>Θ</m:t>
                        </m:r>
                        <m:r>
                          <m:rPr>
                            <m:nor/>
                          </m:rPr>
                          <a:rPr lang="en-US" dirty="0"/>
                          <m:t> </m:t>
                        </m:r>
                        <m:r>
                          <a:rPr lang="en-US" i="1" dirty="0">
                            <a:latin typeface="Cambria Math" panose="02040503050406030204" pitchFamily="18" charset="0"/>
                          </a:rPr>
                          <m:t>−</m:t>
                        </m:r>
                        <m:eqArr>
                          <m:eqArrPr>
                            <m:ctrlPr>
                              <a:rPr lang="en-US" i="1" dirty="0">
                                <a:latin typeface="Cambria Math" panose="02040503050406030204" pitchFamily="18" charset="0"/>
                                <a:ea typeface="Cambria Math" panose="02040503050406030204" pitchFamily="18" charset="0"/>
                              </a:rPr>
                            </m:ctrlPr>
                          </m:eqArrPr>
                          <m:e>
                            <m:r>
                              <a:rPr lang="en-US" i="1" dirty="0">
                                <a:latin typeface="Cambria Math" panose="02040503050406030204" pitchFamily="18" charset="0"/>
                                <a:ea typeface="Cambria Math" panose="02040503050406030204" pitchFamily="18" charset="0"/>
                              </a:rPr>
                              <m:t>→</m:t>
                            </m:r>
                          </m:e>
                          <m:e>
                            <m:r>
                              <a:rPr lang="en-US" i="1" dirty="0">
                                <a:latin typeface="Cambria Math" panose="02040503050406030204" pitchFamily="18" charset="0"/>
                                <a:ea typeface="Cambria Math" panose="02040503050406030204" pitchFamily="18" charset="0"/>
                              </a:rPr>
                              <m:t>𝑦</m:t>
                            </m:r>
                          </m:e>
                        </m:eqArr>
                      </m:e>
                    </m:d>
                  </m:oMath>
                </a14:m>
                <a:endParaRPr lang="en-US" dirty="0"/>
              </a:p>
              <a:p>
                <a:pPr lvl="2">
                  <a:lnSpc>
                    <a:spcPct val="90000"/>
                  </a:lnSpc>
                </a:pPr>
                <a:r>
                  <a:rPr lang="en-US" dirty="0"/>
                  <a:t>Where </a:t>
                </a:r>
                <a14:m>
                  <m:oMath xmlns:m="http://schemas.openxmlformats.org/officeDocument/2006/math">
                    <m:eqArr>
                      <m:eqArrPr>
                        <m:ctrlPr>
                          <a:rPr lang="en-US" i="1" dirty="0">
                            <a:latin typeface="Cambria Math" panose="02040503050406030204" pitchFamily="18" charset="0"/>
                            <a:ea typeface="Cambria Math" panose="02040503050406030204" pitchFamily="18" charset="0"/>
                          </a:rPr>
                        </m:ctrlPr>
                      </m:eqArrPr>
                      <m:e>
                        <m:r>
                          <a:rPr lang="en-US" i="1" dirty="0">
                            <a:latin typeface="Cambria Math" panose="02040503050406030204" pitchFamily="18" charset="0"/>
                            <a:ea typeface="Cambria Math" panose="02040503050406030204" pitchFamily="18" charset="0"/>
                          </a:rPr>
                          <m:t>→</m:t>
                        </m:r>
                      </m:e>
                      <m:e>
                        <m:r>
                          <a:rPr lang="en-US" i="1" dirty="0">
                            <a:latin typeface="Cambria Math" panose="02040503050406030204" pitchFamily="18" charset="0"/>
                            <a:ea typeface="Cambria Math" panose="02040503050406030204" pitchFamily="18" charset="0"/>
                          </a:rPr>
                          <m:t>𝑦</m:t>
                        </m:r>
                      </m:e>
                    </m:eqArr>
                  </m:oMath>
                </a14:m>
                <a:r>
                  <a:rPr lang="en-US" dirty="0"/>
                  <a:t> represents a vector of all labels.</a:t>
                </a:r>
              </a:p>
              <a:p>
                <a:pPr marL="457200" lvl="1" indent="0">
                  <a:lnSpc>
                    <a:spcPct val="90000"/>
                  </a:lnSpc>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3155" y="2404844"/>
                <a:ext cx="5139473" cy="3785419"/>
              </a:xfrm>
              <a:blipFill>
                <a:blip r:embed="rId3"/>
                <a:stretch>
                  <a:fillRect l="-593" t="-1610"/>
                </a:stretch>
              </a:blipFill>
            </p:spPr>
            <p:txBody>
              <a:bodyPr/>
              <a:lstStyle/>
              <a:p>
                <a:r>
                  <a:rPr lang="en-US">
                    <a:noFill/>
                  </a:rPr>
                  <a:t> </a:t>
                </a:r>
              </a:p>
            </p:txBody>
          </p:sp>
        </mc:Fallback>
      </mc:AlternateContent>
    </p:spTree>
    <p:extLst>
      <p:ext uri="{BB962C8B-B14F-4D97-AF65-F5344CB8AC3E}">
        <p14:creationId xmlns:p14="http://schemas.microsoft.com/office/powerpoint/2010/main" val="74129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8"/>
                <a:ext cx="4508515" cy="4195481"/>
              </a:xfrm>
            </p:spPr>
            <p:txBody>
              <a:bodyPr>
                <a:normAutofit fontScale="92500" lnSpcReduction="10000"/>
              </a:bodyPr>
              <a:lstStyle/>
              <a:p>
                <a:r>
                  <a:rPr lang="en-US" dirty="0"/>
                  <a:t>Gradient Descent vectorization:</a:t>
                </a:r>
              </a:p>
              <a:p>
                <a:pPr lvl="1"/>
                <a:r>
                  <a:rPr lang="en-US" sz="1600" dirty="0"/>
                  <a:t>repeat until convergence</a:t>
                </a:r>
                <a:br>
                  <a:rPr lang="en-US" sz="1600" dirty="0"/>
                </a:br>
                <a:r>
                  <a:rPr lang="en-US" sz="1600" dirty="0"/>
                  <a:t>{</a:t>
                </a:r>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dirty="0"/>
                </a:b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oMath>
                </a14:m>
                <a:r>
                  <a:rPr lang="en-US" sz="1600"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den>
                    </m:f>
                    <m:r>
                      <a:rPr lang="en-US" sz="1600" i="1">
                        <a:latin typeface="Cambria Math" panose="02040503050406030204" pitchFamily="18" charset="0"/>
                      </a:rPr>
                      <m:t>𝐽</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1</m:t>
                            </m:r>
                          </m:sub>
                        </m:sSub>
                      </m:e>
                    </m:d>
                  </m:oMath>
                </a14:m>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i="1" dirty="0">
                    <a:latin typeface="Cambria Math" panose="02040503050406030204" pitchFamily="18" charset="0"/>
                  </a:rPr>
                </a:br>
                <a:r>
                  <a:rPr lang="en-US" sz="1600" i="1"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a:t>
                </a:r>
                <a:br>
                  <a:rPr lang="en-US" sz="1600" dirty="0"/>
                </a:br>
                <a:r>
                  <a:rPr lang="en-US" sz="1600" dirty="0"/>
                  <a:t>} </a:t>
                </a:r>
              </a:p>
              <a:p>
                <a:pPr lvl="1"/>
                <a:r>
                  <a:rPr lang="en-US" sz="1600" dirty="0"/>
                  <a:t>Becomes:</a:t>
                </a:r>
                <a:br>
                  <a:rPr lang="en-US" sz="1600" dirty="0"/>
                </a:br>
                <a:r>
                  <a:rPr lang="en-US" sz="1600" dirty="0"/>
                  <a:t>repeat until convergence</a:t>
                </a:r>
                <a:br>
                  <a:rPr lang="en-US" sz="1600" dirty="0"/>
                </a:br>
                <a:r>
                  <a:rPr lang="en-US" sz="1600" dirty="0"/>
                  <a:t>{</a:t>
                </a:r>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dirty="0"/>
                </a:b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r>
                      <a:rPr lang="en-US" sz="1600" i="1">
                        <a:latin typeface="Cambria Math" panose="02040503050406030204" pitchFamily="18" charset="0"/>
                      </a:rPr>
                      <m:t>−</m:t>
                    </m:r>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𝛼</m:t>
                        </m:r>
                      </m:num>
                      <m:den>
                        <m:r>
                          <a:rPr lang="en-US" sz="1600" b="0" i="1" smtClean="0">
                            <a:latin typeface="Cambria Math" panose="02040503050406030204" pitchFamily="18" charset="0"/>
                          </a:rPr>
                          <m:t>𝑚</m:t>
                        </m:r>
                      </m:den>
                    </m:f>
                    <m:sSup>
                      <m:sSupPr>
                        <m:ctrlPr>
                          <a:rPr lang="en-US" sz="1600" i="1">
                            <a:latin typeface="Cambria Math" panose="02040503050406030204" pitchFamily="18" charset="0"/>
                            <a:ea typeface="Cambria Math" panose="02040503050406030204" pitchFamily="18" charset="0"/>
                          </a:rPr>
                        </m:ctrlPr>
                      </m:sSupPr>
                      <m:e>
                        <m:r>
                          <m:rPr>
                            <m:nor/>
                          </m:rPr>
                          <a:rPr lang="en-US" sz="1600" dirty="0"/>
                          <m:t>X</m:t>
                        </m:r>
                      </m:e>
                      <m:sup>
                        <m:r>
                          <a:rPr lang="en-US" sz="1600" i="1">
                            <a:latin typeface="Cambria Math" panose="02040503050406030204" pitchFamily="18" charset="0"/>
                            <a:ea typeface="Cambria Math" panose="02040503050406030204" pitchFamily="18" charset="0"/>
                          </a:rPr>
                          <m:t>𝑇</m:t>
                        </m:r>
                      </m:sup>
                    </m:sSup>
                    <m:d>
                      <m:dPr>
                        <m:ctrlPr>
                          <a:rPr lang="en-US" sz="1600" i="1">
                            <a:latin typeface="Cambria Math" panose="02040503050406030204" pitchFamily="18" charset="0"/>
                            <a:ea typeface="Cambria Math" panose="02040503050406030204" pitchFamily="18" charset="0"/>
                          </a:rPr>
                        </m:ctrlPr>
                      </m:dPr>
                      <m:e>
                        <m:r>
                          <m:rPr>
                            <m:nor/>
                          </m:rPr>
                          <a:rPr lang="en-US" sz="1600" dirty="0"/>
                          <m:t>X</m:t>
                        </m:r>
                        <m:r>
                          <m:rPr>
                            <m:sty m:val="p"/>
                          </m:rPr>
                          <a:rPr lang="el-GR" sz="1600" i="1" dirty="0">
                            <a:latin typeface="Cambria Math" panose="02040503050406030204" pitchFamily="18" charset="0"/>
                            <a:ea typeface="Cambria Math" panose="02040503050406030204" pitchFamily="18" charset="0"/>
                          </a:rPr>
                          <m:t>Θ</m:t>
                        </m:r>
                        <m:r>
                          <m:rPr>
                            <m:nor/>
                          </m:rPr>
                          <a:rPr lang="en-US" sz="1600" dirty="0"/>
                          <m:t> </m:t>
                        </m:r>
                        <m:r>
                          <a:rPr lang="en-US" sz="1600" i="1" dirty="0">
                            <a:latin typeface="Cambria Math" panose="02040503050406030204" pitchFamily="18" charset="0"/>
                          </a:rPr>
                          <m:t>−</m:t>
                        </m:r>
                        <m:eqArr>
                          <m:eqArrPr>
                            <m:ctrlPr>
                              <a:rPr lang="en-US" sz="1600" i="1" dirty="0">
                                <a:latin typeface="Cambria Math" panose="02040503050406030204" pitchFamily="18" charset="0"/>
                                <a:ea typeface="Cambria Math" panose="02040503050406030204" pitchFamily="18" charset="0"/>
                              </a:rPr>
                            </m:ctrlPr>
                          </m:eqArrPr>
                          <m:e>
                            <m:r>
                              <a:rPr lang="en-US" sz="1600" i="1" dirty="0">
                                <a:latin typeface="Cambria Math" panose="02040503050406030204" pitchFamily="18" charset="0"/>
                                <a:ea typeface="Cambria Math" panose="02040503050406030204" pitchFamily="18" charset="0"/>
                              </a:rPr>
                              <m:t>→</m:t>
                            </m:r>
                          </m:e>
                          <m:e>
                            <m:r>
                              <a:rPr lang="en-US" sz="1600" i="1" dirty="0">
                                <a:latin typeface="Cambria Math" panose="02040503050406030204" pitchFamily="18" charset="0"/>
                                <a:ea typeface="Cambria Math" panose="02040503050406030204" pitchFamily="18" charset="0"/>
                              </a:rPr>
                              <m:t>𝑦</m:t>
                            </m:r>
                          </m:e>
                        </m:eqArr>
                      </m:e>
                    </m:d>
                  </m:oMath>
                </a14:m>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i="1" dirty="0">
                    <a:latin typeface="Cambria Math" panose="02040503050406030204" pitchFamily="18" charset="0"/>
                  </a:rPr>
                </a:br>
                <a:r>
                  <a:rPr lang="en-US" sz="1600" i="1"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a:t>
                </a:r>
                <a:br>
                  <a:rPr lang="en-US" sz="1600" dirty="0"/>
                </a:br>
                <a:r>
                  <a:rPr lang="en-US" sz="1600" dirty="0"/>
                  <a:t>} </a:t>
                </a:r>
              </a:p>
              <a:p>
                <a:pPr lvl="1"/>
                <a:endParaRPr lang="en-US" sz="16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8"/>
                <a:ext cx="4508515" cy="4195481"/>
              </a:xfrm>
              <a:blipFill>
                <a:blip r:embed="rId2"/>
                <a:stretch>
                  <a:fillRect l="-541" t="-1453"/>
                </a:stretch>
              </a:blipFill>
            </p:spPr>
            <p:txBody>
              <a:bodyPr/>
              <a:lstStyle/>
              <a:p>
                <a:r>
                  <a:rPr lang="en-US">
                    <a:noFill/>
                  </a:rPr>
                  <a:t> </a:t>
                </a:r>
              </a:p>
            </p:txBody>
          </p:sp>
        </mc:Fallback>
      </mc:AlternateContent>
      <p:sp>
        <p:nvSpPr>
          <p:cNvPr id="4" name="Content Placeholder 2"/>
          <p:cNvSpPr txBox="1">
            <a:spLocks/>
          </p:cNvSpPr>
          <p:nvPr/>
        </p:nvSpPr>
        <p:spPr>
          <a:xfrm>
            <a:off x="6031361" y="2052917"/>
            <a:ext cx="4508515"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800" dirty="0"/>
              <a:t>To implement these vector based functions, you will need a system capable of inverting and multiplying vectors and matrices of arbitrary sizes.</a:t>
            </a:r>
          </a:p>
          <a:p>
            <a:r>
              <a:rPr lang="en-US" sz="1800" dirty="0"/>
              <a:t>Don’t write this support yourself, unless you really want to. Get a preexisting library with GPGPU support for best results.</a:t>
            </a:r>
          </a:p>
          <a:p>
            <a:r>
              <a:rPr lang="en-US" sz="1800" dirty="0"/>
              <a:t>Implementing these vector based solutions will be worth extra credit.</a:t>
            </a:r>
          </a:p>
          <a:p>
            <a:pPr lvl="1"/>
            <a:endParaRPr lang="en-US" sz="1600" dirty="0"/>
          </a:p>
          <a:p>
            <a:pPr lvl="1"/>
            <a:endParaRPr lang="en-US" dirty="0"/>
          </a:p>
        </p:txBody>
      </p:sp>
    </p:spTree>
    <p:extLst>
      <p:ext uri="{BB962C8B-B14F-4D97-AF65-F5344CB8AC3E}">
        <p14:creationId xmlns:p14="http://schemas.microsoft.com/office/powerpoint/2010/main" val="146626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754" y="711389"/>
            <a:ext cx="3242202" cy="3242202"/>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4172085"/>
            <a:ext cx="3980139" cy="1990069"/>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err="1"/>
              <a:t>Underfitting</a:t>
            </a:r>
            <a:endParaRPr lang="en-US" dirty="0"/>
          </a:p>
        </p:txBody>
      </p:sp>
      <p:sp>
        <p:nvSpPr>
          <p:cNvPr id="3" name="Content Placeholder 2"/>
          <p:cNvSpPr>
            <a:spLocks noGrp="1"/>
          </p:cNvSpPr>
          <p:nvPr>
            <p:ph idx="1"/>
          </p:nvPr>
        </p:nvSpPr>
        <p:spPr>
          <a:xfrm>
            <a:off x="646112" y="2052918"/>
            <a:ext cx="5628635" cy="4195481"/>
          </a:xfrm>
        </p:spPr>
        <p:txBody>
          <a:bodyPr>
            <a:normAutofit/>
          </a:bodyPr>
          <a:lstStyle/>
          <a:p>
            <a:r>
              <a:rPr lang="en-US" dirty="0"/>
              <a:t>The function of a line is not always going to give the best fit to our data.</a:t>
            </a:r>
          </a:p>
          <a:p>
            <a:r>
              <a:rPr lang="en-US" dirty="0"/>
              <a:t>When our heuristic does not map to our data well we call this </a:t>
            </a:r>
            <a:r>
              <a:rPr lang="en-US" dirty="0" err="1">
                <a:solidFill>
                  <a:schemeClr val="accent6"/>
                </a:solidFill>
              </a:rPr>
              <a:t>underfitting</a:t>
            </a:r>
            <a:r>
              <a:rPr lang="en-US" dirty="0"/>
              <a:t>.</a:t>
            </a:r>
          </a:p>
          <a:p>
            <a:r>
              <a:rPr lang="en-US" dirty="0" err="1"/>
              <a:t>Underfitting</a:t>
            </a:r>
            <a:r>
              <a:rPr lang="en-US" dirty="0"/>
              <a:t> will cause will cause both our training and our test data costs to be high, as samples from both sets will not be well represented in our result.</a:t>
            </a:r>
          </a:p>
        </p:txBody>
      </p:sp>
    </p:spTree>
    <p:extLst>
      <p:ext uri="{BB962C8B-B14F-4D97-AF65-F5344CB8AC3E}">
        <p14:creationId xmlns:p14="http://schemas.microsoft.com/office/powerpoint/2010/main" val="99897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754" y="711389"/>
            <a:ext cx="3242202" cy="3242202"/>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4172085"/>
            <a:ext cx="3980139" cy="1990069"/>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err="1"/>
              <a:t>Underfitting</a:t>
            </a:r>
            <a:endParaRPr lang="en-US" dirty="0"/>
          </a:p>
        </p:txBody>
      </p:sp>
      <p:sp>
        <p:nvSpPr>
          <p:cNvPr id="3" name="Content Placeholder 2"/>
          <p:cNvSpPr>
            <a:spLocks noGrp="1"/>
          </p:cNvSpPr>
          <p:nvPr>
            <p:ph idx="1"/>
          </p:nvPr>
        </p:nvSpPr>
        <p:spPr>
          <a:xfrm>
            <a:off x="646112" y="2052918"/>
            <a:ext cx="5628635" cy="4195481"/>
          </a:xfrm>
        </p:spPr>
        <p:txBody>
          <a:bodyPr>
            <a:normAutofit/>
          </a:bodyPr>
          <a:lstStyle/>
          <a:p>
            <a:r>
              <a:rPr lang="en-US" dirty="0" err="1"/>
              <a:t>Underfitting</a:t>
            </a:r>
            <a:r>
              <a:rPr lang="en-US" dirty="0"/>
              <a:t> occurs when the heuristic used has high </a:t>
            </a:r>
            <a:r>
              <a:rPr lang="en-US" dirty="0">
                <a:solidFill>
                  <a:schemeClr val="accent6"/>
                </a:solidFill>
              </a:rPr>
              <a:t>bias</a:t>
            </a:r>
            <a:r>
              <a:rPr lang="en-US" dirty="0"/>
              <a:t> and low </a:t>
            </a:r>
            <a:r>
              <a:rPr lang="en-US" dirty="0">
                <a:solidFill>
                  <a:schemeClr val="accent6"/>
                </a:solidFill>
              </a:rPr>
              <a:t>variance.</a:t>
            </a:r>
          </a:p>
          <a:p>
            <a:r>
              <a:rPr lang="en-US" dirty="0"/>
              <a:t>Bias means the heuristic “assumes” too much. Assuming all data falls on a line is highly biased.</a:t>
            </a:r>
          </a:p>
          <a:p>
            <a:r>
              <a:rPr lang="en-US" dirty="0"/>
              <a:t>Variance is the opposite of bias. If our heuristic can map very closely to non-linear training data it likely has a high variance.</a:t>
            </a:r>
          </a:p>
          <a:p>
            <a:pPr lvl="1"/>
            <a:r>
              <a:rPr lang="en-US" dirty="0"/>
              <a:t>We will see that having high variance can be a bad thing as well.</a:t>
            </a:r>
          </a:p>
        </p:txBody>
      </p:sp>
    </p:spTree>
    <p:extLst>
      <p:ext uri="{BB962C8B-B14F-4D97-AF65-F5344CB8AC3E}">
        <p14:creationId xmlns:p14="http://schemas.microsoft.com/office/powerpoint/2010/main" val="135721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fit non-linear data with our heuristic we can introduce polynomial features.</a:t>
                </a:r>
              </a:p>
              <a:p>
                <a:r>
                  <a:rPr lang="en-US" dirty="0"/>
                  <a:t>Instead of using just one feature (x) in our heuristic we can use that feature raised to a number of exponents, each with their own input weight to be adjusted…</a:t>
                </a:r>
              </a:p>
              <a:p>
                <a:pPr lvl="1"/>
                <a14:m>
                  <m:oMath xmlns:m="http://schemas.openxmlformats.org/officeDocument/2006/math">
                    <m:sSub>
                      <m:sSubPr>
                        <m:ctrlPr>
                          <a:rPr lang="en-US" i="1" smtClean="0">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h</m:t>
                        </m:r>
                      </m:e>
                      <m:sub>
                        <m:r>
                          <a:rPr lang="en-US" i="1">
                            <a:solidFill>
                              <a:schemeClr val="accent6"/>
                            </a:solidFill>
                            <a:latin typeface="Cambria Math" panose="02040503050406030204" pitchFamily="18" charset="0"/>
                            <a:ea typeface="Cambria Math" panose="02040503050406030204" pitchFamily="18" charset="0"/>
                          </a:rPr>
                          <m:t>𝜃</m:t>
                        </m:r>
                      </m:sub>
                    </m:sSub>
                    <m:d>
                      <m:dPr>
                        <m:ctrlPr>
                          <a:rPr lang="en-US" i="1">
                            <a:solidFill>
                              <a:schemeClr val="accent6"/>
                            </a:solidFill>
                            <a:latin typeface="Cambria Math" panose="02040503050406030204" pitchFamily="18" charset="0"/>
                            <a:ea typeface="Cambria Math" panose="02040503050406030204" pitchFamily="18" charset="0"/>
                          </a:rPr>
                        </m:ctrlPr>
                      </m:dPr>
                      <m:e>
                        <m:r>
                          <a:rPr lang="en-US" i="1">
                            <a:solidFill>
                              <a:schemeClr val="accent6"/>
                            </a:solidFill>
                            <a:latin typeface="Cambria Math" panose="02040503050406030204" pitchFamily="18" charset="0"/>
                            <a:ea typeface="Cambria Math" panose="02040503050406030204" pitchFamily="18" charset="0"/>
                          </a:rPr>
                          <m:t>𝑥</m:t>
                        </m:r>
                      </m:e>
                    </m:d>
                    <m:r>
                      <a:rPr lang="en-US" i="1">
                        <a:solidFill>
                          <a:schemeClr val="accent6"/>
                        </a:solidFill>
                        <a:latin typeface="Cambria Math" panose="02040503050406030204" pitchFamily="18" charset="0"/>
                        <a:ea typeface="Cambria Math" panose="02040503050406030204" pitchFamily="18" charset="0"/>
                      </a:rPr>
                      <m:t>= </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0</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1</m:t>
                        </m:r>
                      </m:sub>
                    </m:sSub>
                    <m:r>
                      <a:rPr lang="en-US" i="1">
                        <a:solidFill>
                          <a:schemeClr val="accent6"/>
                        </a:solidFill>
                        <a:latin typeface="Cambria Math" panose="02040503050406030204" pitchFamily="18" charset="0"/>
                        <a:ea typeface="Cambria Math" panose="02040503050406030204" pitchFamily="18" charset="0"/>
                      </a:rPr>
                      <m:t>𝑥</m:t>
                    </m:r>
                    <m:r>
                      <a:rPr lang="en-US" b="0" i="1" smtClean="0">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2</m:t>
                        </m:r>
                      </m:sub>
                    </m:sSub>
                    <m:sSup>
                      <m:sSupPr>
                        <m:ctrlPr>
                          <a:rPr lang="en-US"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3</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3</m:t>
                        </m:r>
                      </m:sup>
                    </m:sSup>
                  </m:oMath>
                </a14:m>
                <a:r>
                  <a:rPr lang="en-US" dirty="0">
                    <a:solidFill>
                      <a:schemeClr val="accent6"/>
                    </a:solidFill>
                    <a:ea typeface="Cambria Math" panose="02040503050406030204" pitchFamily="18" charset="0"/>
                  </a:rPr>
                  <a:t> </a:t>
                </a:r>
                <a14:m>
                  <m:oMath xmlns:m="http://schemas.openxmlformats.org/officeDocument/2006/math">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4</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4</m:t>
                        </m:r>
                      </m:sup>
                    </m:sSup>
                    <m:r>
                      <a:rPr lang="en-US" b="0" i="1" smtClean="0">
                        <a:solidFill>
                          <a:schemeClr val="accent6"/>
                        </a:solidFill>
                        <a:latin typeface="Cambria Math" panose="02040503050406030204" pitchFamily="18" charset="0"/>
                        <a:ea typeface="Cambria Math" panose="02040503050406030204" pitchFamily="18" charset="0"/>
                      </a:rPr>
                      <m:t>+…</m:t>
                    </m:r>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𝑛</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𝑛</m:t>
                        </m:r>
                      </m:sup>
                    </m:sSup>
                  </m:oMath>
                </a14:m>
                <a:endParaRPr lang="en-US" dirty="0">
                  <a:solidFill>
                    <a:schemeClr val="accent3"/>
                  </a:solidFill>
                  <a:ea typeface="Cambria Math" panose="02040503050406030204" pitchFamily="18" charset="0"/>
                </a:endParaRPr>
              </a:p>
              <a:p>
                <a:pPr lvl="1"/>
                <a:r>
                  <a:rPr lang="en-US" dirty="0"/>
                  <a:t>We could even go like this for consistency:</a:t>
                </a:r>
              </a:p>
              <a:p>
                <a:pPr lvl="1"/>
                <a14:m>
                  <m:oMath xmlns:m="http://schemas.openxmlformats.org/officeDocument/2006/math">
                    <m:sSub>
                      <m:sSubPr>
                        <m:ctrlPr>
                          <a:rPr lang="en-US" i="1" smtClean="0">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h</m:t>
                        </m:r>
                      </m:e>
                      <m:sub>
                        <m:r>
                          <a:rPr lang="en-US" i="1">
                            <a:solidFill>
                              <a:schemeClr val="accent6"/>
                            </a:solidFill>
                            <a:latin typeface="Cambria Math" panose="02040503050406030204" pitchFamily="18" charset="0"/>
                            <a:ea typeface="Cambria Math" panose="02040503050406030204" pitchFamily="18" charset="0"/>
                          </a:rPr>
                          <m:t>𝜃</m:t>
                        </m:r>
                      </m:sub>
                    </m:sSub>
                    <m:d>
                      <m:dPr>
                        <m:ctrlPr>
                          <a:rPr lang="en-US" i="1">
                            <a:solidFill>
                              <a:schemeClr val="accent6"/>
                            </a:solidFill>
                            <a:latin typeface="Cambria Math" panose="02040503050406030204" pitchFamily="18" charset="0"/>
                            <a:ea typeface="Cambria Math" panose="02040503050406030204" pitchFamily="18" charset="0"/>
                          </a:rPr>
                        </m:ctrlPr>
                      </m:dPr>
                      <m:e>
                        <m:r>
                          <a:rPr lang="en-US" i="1">
                            <a:solidFill>
                              <a:schemeClr val="accent6"/>
                            </a:solidFill>
                            <a:latin typeface="Cambria Math" panose="02040503050406030204" pitchFamily="18" charset="0"/>
                            <a:ea typeface="Cambria Math" panose="02040503050406030204" pitchFamily="18" charset="0"/>
                          </a:rPr>
                          <m:t>𝑥</m:t>
                        </m:r>
                      </m:e>
                    </m:d>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0</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0</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1</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1</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2</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2</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3</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3</m:t>
                        </m:r>
                      </m:sup>
                    </m:sSup>
                  </m:oMath>
                </a14:m>
                <a:r>
                  <a:rPr lang="en-US" dirty="0">
                    <a:solidFill>
                      <a:schemeClr val="accent6"/>
                    </a:solidFill>
                    <a:ea typeface="Cambria Math" panose="02040503050406030204" pitchFamily="18" charset="0"/>
                  </a:rPr>
                  <a:t> </a:t>
                </a:r>
                <a14:m>
                  <m:oMath xmlns:m="http://schemas.openxmlformats.org/officeDocument/2006/math">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4</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4</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𝑛</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𝑛</m:t>
                        </m:r>
                      </m:sup>
                    </m:sSup>
                  </m:oMath>
                </a14:m>
                <a:endParaRPr lang="en-US" dirty="0">
                  <a:solidFill>
                    <a:schemeClr val="accent3"/>
                  </a:solidFill>
                  <a:ea typeface="Cambria Math" panose="02040503050406030204" pitchFamily="18" charset="0"/>
                </a:endParaRPr>
              </a:p>
              <a:p>
                <a:pPr lvl="2"/>
                <a14:m>
                  <m:oMath xmlns:m="http://schemas.openxmlformats.org/officeDocument/2006/math">
                    <m:sSup>
                      <m:sSupPr>
                        <m:ctrlPr>
                          <a:rPr lang="en-US" i="1">
                            <a:solidFill>
                              <a:schemeClr val="accent3"/>
                            </a:solidFill>
                            <a:latin typeface="Cambria Math" panose="02040503050406030204" pitchFamily="18" charset="0"/>
                            <a:ea typeface="Cambria Math" panose="02040503050406030204" pitchFamily="18" charset="0"/>
                          </a:rPr>
                        </m:ctrlPr>
                      </m:sSupPr>
                      <m:e>
                        <m:r>
                          <a:rPr lang="en-US" i="1">
                            <a:solidFill>
                              <a:schemeClr val="accent3"/>
                            </a:solidFill>
                            <a:latin typeface="Cambria Math" panose="02040503050406030204" pitchFamily="18" charset="0"/>
                            <a:ea typeface="Cambria Math" panose="02040503050406030204" pitchFamily="18" charset="0"/>
                          </a:rPr>
                          <m:t>𝑥</m:t>
                        </m:r>
                      </m:e>
                      <m:sup>
                        <m:r>
                          <a:rPr lang="en-US" i="1">
                            <a:solidFill>
                              <a:schemeClr val="accent3"/>
                            </a:solidFill>
                            <a:latin typeface="Cambria Math" panose="02040503050406030204" pitchFamily="18" charset="0"/>
                            <a:ea typeface="Cambria Math" panose="02040503050406030204" pitchFamily="18" charset="0"/>
                          </a:rPr>
                          <m:t>0</m:t>
                        </m:r>
                      </m:sup>
                    </m:sSup>
                  </m:oMath>
                </a14:m>
                <a:r>
                  <a:rPr lang="en-US" dirty="0">
                    <a:solidFill>
                      <a:schemeClr val="accent3"/>
                    </a:solidFill>
                    <a:ea typeface="Cambria Math" panose="02040503050406030204" pitchFamily="18" charset="0"/>
                  </a:rPr>
                  <a:t> = 1, </a:t>
                </a:r>
                <a14:m>
                  <m:oMath xmlns:m="http://schemas.openxmlformats.org/officeDocument/2006/math">
                    <m:sSup>
                      <m:sSupPr>
                        <m:ctrlPr>
                          <a:rPr lang="en-US" i="1">
                            <a:solidFill>
                              <a:schemeClr val="accent3"/>
                            </a:solidFill>
                            <a:latin typeface="Cambria Math" panose="02040503050406030204" pitchFamily="18" charset="0"/>
                            <a:ea typeface="Cambria Math" panose="02040503050406030204" pitchFamily="18" charset="0"/>
                          </a:rPr>
                        </m:ctrlPr>
                      </m:sSupPr>
                      <m:e>
                        <m:r>
                          <a:rPr lang="en-US" i="1">
                            <a:solidFill>
                              <a:schemeClr val="accent3"/>
                            </a:solidFill>
                            <a:latin typeface="Cambria Math" panose="02040503050406030204" pitchFamily="18" charset="0"/>
                            <a:ea typeface="Cambria Math" panose="02040503050406030204" pitchFamily="18" charset="0"/>
                          </a:rPr>
                          <m:t>𝑥</m:t>
                        </m:r>
                      </m:e>
                      <m:sup>
                        <m:r>
                          <a:rPr lang="en-US" b="0" i="1" smtClean="0">
                            <a:solidFill>
                              <a:schemeClr val="accent3"/>
                            </a:solidFill>
                            <a:latin typeface="Cambria Math" panose="02040503050406030204" pitchFamily="18" charset="0"/>
                            <a:ea typeface="Cambria Math" panose="02040503050406030204" pitchFamily="18" charset="0"/>
                          </a:rPr>
                          <m:t>1</m:t>
                        </m:r>
                      </m:sup>
                    </m:sSup>
                    <m:r>
                      <a:rPr lang="en-US" b="0" i="1" smtClean="0">
                        <a:solidFill>
                          <a:schemeClr val="accent3"/>
                        </a:solidFill>
                        <a:latin typeface="Cambria Math" panose="02040503050406030204" pitchFamily="18" charset="0"/>
                        <a:ea typeface="Cambria Math" panose="02040503050406030204" pitchFamily="18" charset="0"/>
                      </a:rPr>
                      <m:t>=</m:t>
                    </m:r>
                    <m:r>
                      <a:rPr lang="en-US" b="0" i="1" smtClean="0">
                        <a:solidFill>
                          <a:schemeClr val="accent3"/>
                        </a:solidFill>
                        <a:latin typeface="Cambria Math" panose="02040503050406030204" pitchFamily="18" charset="0"/>
                        <a:ea typeface="Cambria Math" panose="02040503050406030204" pitchFamily="18" charset="0"/>
                      </a:rPr>
                      <m:t>𝑥</m:t>
                    </m:r>
                  </m:oMath>
                </a14:m>
                <a:endParaRPr lang="en-US" b="0" dirty="0">
                  <a:solidFill>
                    <a:schemeClr val="accent3"/>
                  </a:solidFill>
                  <a:ea typeface="Cambria Math" panose="02040503050406030204" pitchFamily="18" charset="0"/>
                </a:endParaRPr>
              </a:p>
              <a:p>
                <a:pPr marL="914400" lvl="2" indent="0">
                  <a:buNone/>
                </a:pPr>
                <a:endParaRPr lang="en-US" dirty="0">
                  <a:solidFill>
                    <a:schemeClr val="accent3"/>
                  </a:solidFill>
                  <a:ea typeface="Cambria Math" panose="02040503050406030204" pitchFamily="18"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681"/>
                </a:stretch>
              </a:blipFill>
            </p:spPr>
            <p:txBody>
              <a:bodyPr/>
              <a:lstStyle/>
              <a:p>
                <a:r>
                  <a:rPr lang="en-US">
                    <a:noFill/>
                  </a:rPr>
                  <a:t> </a:t>
                </a:r>
              </a:p>
            </p:txBody>
          </p:sp>
        </mc:Fallback>
      </mc:AlternateContent>
    </p:spTree>
    <p:extLst>
      <p:ext uri="{BB962C8B-B14F-4D97-AF65-F5344CB8AC3E}">
        <p14:creationId xmlns:p14="http://schemas.microsoft.com/office/powerpoint/2010/main" val="250962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336" y="756881"/>
            <a:ext cx="3242202" cy="3242202"/>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4172085"/>
            <a:ext cx="3980139" cy="1990069"/>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a:t>Polynomial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6112" y="2052918"/>
                <a:ext cx="5628635" cy="4195481"/>
              </a:xfrm>
            </p:spPr>
            <p:txBody>
              <a:bodyPr>
                <a:noAutofit/>
              </a:bodyPr>
              <a:lstStyle/>
              <a:p>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0</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0</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1</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2</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3</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3</m:t>
                        </m:r>
                      </m:sup>
                    </m:sSup>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4</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4</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𝑛</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𝑛</m:t>
                        </m:r>
                      </m:sup>
                    </m:sSup>
                  </m:oMath>
                </a14:m>
                <a:endParaRPr lang="en-US" sz="2400" dirty="0">
                  <a:ea typeface="Cambria Math" panose="02040503050406030204" pitchFamily="18" charset="0"/>
                </a:endParaRPr>
              </a:p>
              <a:p>
                <a:r>
                  <a:rPr lang="en-US" sz="2400" dirty="0">
                    <a:ea typeface="Cambria Math" panose="02040503050406030204" pitchFamily="18" charset="0"/>
                  </a:rPr>
                  <a:t>We can arbitrarily decide what polynomial to raise our features to if we have knowledge of the data set, or we can test our results with a range of polynomial levels to see which gives us the best results.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6112" y="2052918"/>
                <a:ext cx="5628635" cy="4195481"/>
              </a:xfrm>
              <a:blipFill>
                <a:blip r:embed="rId4"/>
                <a:stretch>
                  <a:fillRect l="-867" r="-2167"/>
                </a:stretch>
              </a:blipFill>
            </p:spPr>
            <p:txBody>
              <a:bodyPr/>
              <a:lstStyle/>
              <a:p>
                <a:r>
                  <a:rPr lang="en-US">
                    <a:noFill/>
                  </a:rPr>
                  <a:t> </a:t>
                </a:r>
              </a:p>
            </p:txBody>
          </p:sp>
        </mc:Fallback>
      </mc:AlternateContent>
    </p:spTree>
    <p:extLst>
      <p:ext uri="{BB962C8B-B14F-4D97-AF65-F5344CB8AC3E}">
        <p14:creationId xmlns:p14="http://schemas.microsoft.com/office/powerpoint/2010/main" val="33654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50"/>
          <a:stretch/>
        </p:blipFill>
        <p:spPr>
          <a:xfrm>
            <a:off x="6609939" y="1143000"/>
            <a:ext cx="4934360" cy="5105398"/>
          </a:xfrm>
          <a:prstGeom prst="rect">
            <a:avLst/>
          </a:prstGeom>
          <a:effectLst>
            <a:outerShdw blurRad="50800" dist="38100" dir="5400000" algn="t" rotWithShape="0">
              <a:prstClr val="black">
                <a:alpha val="43000"/>
              </a:prstClr>
            </a:outerShdw>
          </a:effectLst>
        </p:spPr>
      </p:pic>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4795482" cy="993187"/>
          </a:xfrm>
        </p:spPr>
        <p:txBody>
          <a:bodyPr>
            <a:normAutofit/>
          </a:bodyPr>
          <a:lstStyle/>
          <a:p>
            <a:r>
              <a:rPr lang="en-US" dirty="0"/>
              <a:t>Overfitting</a:t>
            </a:r>
          </a:p>
        </p:txBody>
      </p:sp>
      <p:sp>
        <p:nvSpPr>
          <p:cNvPr id="3" name="Content Placeholder 2"/>
          <p:cNvSpPr>
            <a:spLocks noGrp="1"/>
          </p:cNvSpPr>
          <p:nvPr>
            <p:ph idx="1"/>
          </p:nvPr>
        </p:nvSpPr>
        <p:spPr>
          <a:xfrm>
            <a:off x="647700" y="1509165"/>
            <a:ext cx="5781421" cy="4739234"/>
          </a:xfrm>
        </p:spPr>
        <p:txBody>
          <a:bodyPr>
            <a:normAutofit/>
          </a:bodyPr>
          <a:lstStyle/>
          <a:p>
            <a:r>
              <a:rPr lang="en-US" dirty="0"/>
              <a:t>With polynomial features we can create a heuristic that will match our training features very closely, but fails to map well to our test data. This is called overfitting.</a:t>
            </a:r>
          </a:p>
          <a:p>
            <a:r>
              <a:rPr lang="en-US" dirty="0"/>
              <a:t>Overfitting happens when our heuristic has low bias and high variance.</a:t>
            </a:r>
          </a:p>
          <a:p>
            <a:r>
              <a:rPr lang="en-US" dirty="0"/>
              <a:t>Overfitting can be reduced by:</a:t>
            </a:r>
          </a:p>
          <a:p>
            <a:pPr lvl="1"/>
            <a:r>
              <a:rPr lang="en-US" dirty="0"/>
              <a:t>Increasing our input data size</a:t>
            </a:r>
          </a:p>
          <a:p>
            <a:pPr lvl="1"/>
            <a:r>
              <a:rPr lang="en-US" dirty="0"/>
              <a:t>Reducing the polynomial level of our heuristic</a:t>
            </a:r>
          </a:p>
          <a:p>
            <a:pPr lvl="1"/>
            <a:r>
              <a:rPr lang="en-US" dirty="0"/>
              <a:t>Adding </a:t>
            </a:r>
            <a:r>
              <a:rPr lang="en-US" dirty="0">
                <a:solidFill>
                  <a:schemeClr val="accent6"/>
                </a:solidFill>
              </a:rPr>
              <a:t>regularization </a:t>
            </a:r>
            <a:r>
              <a:rPr lang="en-US" dirty="0"/>
              <a:t>to our gradient descent</a:t>
            </a:r>
          </a:p>
        </p:txBody>
      </p:sp>
    </p:spTree>
    <p:extLst>
      <p:ext uri="{BB962C8B-B14F-4D97-AF65-F5344CB8AC3E}">
        <p14:creationId xmlns:p14="http://schemas.microsoft.com/office/powerpoint/2010/main" val="84893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goal of regularization is to reduce our input weights, causing our resulting heuristic to favor results that are closer to a straight line.</a:t>
                </a:r>
              </a:p>
              <a:p>
                <a:r>
                  <a:rPr lang="en-US" dirty="0"/>
                  <a:t>Old cost function derivative:</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e>
                    </m:d>
                    <m:r>
                      <a:rPr lang="en-US" i="1">
                        <a:latin typeface="Cambria Math" panose="02040503050406030204" pitchFamily="18" charset="0"/>
                      </a:rPr>
                      <m:t>= </m:t>
                    </m:r>
                    <m:f>
                      <m:fPr>
                        <m:ctrlPr>
                          <a:rPr lang="en-US" i="1">
                            <a:solidFill>
                              <a:srgbClr val="D4D4D4"/>
                            </a:solidFill>
                            <a:latin typeface="Cambria Math" panose="02040503050406030204" pitchFamily="18" charset="0"/>
                            <a:ea typeface="Cambria Math" panose="02040503050406030204" pitchFamily="18" charset="0"/>
                          </a:rPr>
                        </m:ctrlPr>
                      </m:fPr>
                      <m:num>
                        <m:r>
                          <a:rPr lang="en-US" i="1">
                            <a:solidFill>
                              <a:srgbClr val="D4D4D4"/>
                            </a:solidFill>
                            <a:latin typeface="Cambria Math" panose="02040503050406030204" pitchFamily="18" charset="0"/>
                            <a:ea typeface="Cambria Math" panose="02040503050406030204" pitchFamily="18" charset="0"/>
                          </a:rPr>
                          <m:t>1</m:t>
                        </m:r>
                      </m:num>
                      <m:den>
                        <m:r>
                          <a:rPr lang="en-US" i="1">
                            <a:solidFill>
                              <a:srgbClr val="D4D4D4"/>
                            </a:solidFill>
                            <a:latin typeface="Cambria Math" panose="02040503050406030204" pitchFamily="18" charset="0"/>
                            <a:ea typeface="Cambria Math" panose="02040503050406030204" pitchFamily="18" charset="0"/>
                          </a:rPr>
                          <m:t>𝑚</m:t>
                        </m:r>
                      </m:den>
                    </m:f>
                    <m:nary>
                      <m:naryPr>
                        <m:chr m:val="∑"/>
                        <m:ctrlPr>
                          <a:rPr lang="en-US" i="1">
                            <a:solidFill>
                              <a:srgbClr val="D4D4D4"/>
                            </a:solidFill>
                            <a:latin typeface="Cambria Math" panose="02040503050406030204" pitchFamily="18" charset="0"/>
                            <a:ea typeface="Cambria Math" panose="02040503050406030204" pitchFamily="18" charset="0"/>
                          </a:rPr>
                        </m:ctrlPr>
                      </m:naryPr>
                      <m:sub>
                        <m:r>
                          <m:rPr>
                            <m:brk m:alnAt="23"/>
                          </m:rPr>
                          <a:rPr lang="en-US" i="1">
                            <a:solidFill>
                              <a:srgbClr val="D4D4D4"/>
                            </a:solidFill>
                            <a:latin typeface="Cambria Math" panose="02040503050406030204" pitchFamily="18" charset="0"/>
                            <a:ea typeface="Cambria Math" panose="02040503050406030204" pitchFamily="18" charset="0"/>
                          </a:rPr>
                          <m:t>𝑖</m:t>
                        </m:r>
                        <m:r>
                          <a:rPr lang="en-US" i="1">
                            <a:solidFill>
                              <a:srgbClr val="D4D4D4"/>
                            </a:solidFill>
                            <a:latin typeface="Cambria Math" panose="02040503050406030204" pitchFamily="18" charset="0"/>
                            <a:ea typeface="Cambria Math" panose="02040503050406030204" pitchFamily="18" charset="0"/>
                          </a:rPr>
                          <m:t>=1</m:t>
                        </m:r>
                      </m:sub>
                      <m:sup>
                        <m:r>
                          <a:rPr lang="en-US" i="1">
                            <a:solidFill>
                              <a:srgbClr val="D4D4D4"/>
                            </a:solidFill>
                            <a:latin typeface="Cambria Math" panose="02040503050406030204" pitchFamily="18" charset="0"/>
                            <a:ea typeface="Cambria Math" panose="02040503050406030204" pitchFamily="18" charset="0"/>
                          </a:rPr>
                          <m:t>𝑚</m:t>
                        </m:r>
                      </m:sup>
                      <m:e>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h</m:t>
                                </m:r>
                              </m:e>
                              <m:sub>
                                <m:r>
                                  <a:rPr lang="en-US" i="1">
                                    <a:solidFill>
                                      <a:srgbClr val="D4D4D4"/>
                                    </a:solidFill>
                                    <a:latin typeface="Cambria Math" panose="02040503050406030204" pitchFamily="18" charset="0"/>
                                    <a:ea typeface="Cambria Math" panose="02040503050406030204" pitchFamily="18" charset="0"/>
                                  </a:rPr>
                                  <m:t>𝜃</m:t>
                                </m:r>
                              </m:sub>
                            </m:sSub>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e>
                            </m:d>
                            <m:r>
                              <a:rPr lang="en-US" i="1">
                                <a:solidFill>
                                  <a:srgbClr val="D4D4D4"/>
                                </a:solidFill>
                                <a:latin typeface="Cambria Math" panose="02040503050406030204" pitchFamily="18" charset="0"/>
                                <a:ea typeface="Cambria Math" panose="02040503050406030204" pitchFamily="18" charset="0"/>
                              </a:rPr>
                              <m:t> −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𝑦</m:t>
                                </m:r>
                              </m:e>
                              <m:sub>
                                <m:r>
                                  <a:rPr lang="en-US" i="1">
                                    <a:solidFill>
                                      <a:srgbClr val="D4D4D4"/>
                                    </a:solidFill>
                                    <a:latin typeface="Cambria Math" panose="02040503050406030204" pitchFamily="18" charset="0"/>
                                    <a:ea typeface="Cambria Math" panose="02040503050406030204" pitchFamily="18" charset="0"/>
                                  </a:rPr>
                                  <m:t>𝑖</m:t>
                                </m:r>
                              </m:sub>
                            </m:sSub>
                          </m:e>
                        </m:d>
                      </m:e>
                    </m:nary>
                    <m:r>
                      <a:rPr lang="en-US" i="1">
                        <a:solidFill>
                          <a:srgbClr val="D4D4D4"/>
                        </a:solidFill>
                        <a:latin typeface="Cambria Math" panose="02040503050406030204" pitchFamily="18" charset="0"/>
                        <a:ea typeface="Cambria Math" panose="02040503050406030204" pitchFamily="18" charset="0"/>
                      </a:rPr>
                      <m:t>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oMath>
                </a14:m>
                <a:endParaRPr lang="en-US" dirty="0"/>
              </a:p>
              <a:p>
                <a:r>
                  <a:rPr lang="en-US" dirty="0"/>
                  <a:t>Cost function with regularization derivative:</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e>
                    </m:d>
                    <m:r>
                      <a:rPr lang="en-US" i="1">
                        <a:latin typeface="Cambria Math" panose="02040503050406030204" pitchFamily="18" charset="0"/>
                      </a:rPr>
                      <m:t>=</m:t>
                    </m:r>
                    <m:d>
                      <m:dPr>
                        <m:ctrlPr>
                          <a:rPr lang="en-US" i="1" smtClean="0">
                            <a:latin typeface="Cambria Math" panose="02040503050406030204" pitchFamily="18" charset="0"/>
                          </a:rPr>
                        </m:ctrlPr>
                      </m:dPr>
                      <m:e>
                        <m:f>
                          <m:fPr>
                            <m:ctrlPr>
                              <a:rPr lang="en-US" i="1">
                                <a:solidFill>
                                  <a:srgbClr val="D4D4D4"/>
                                </a:solidFill>
                                <a:latin typeface="Cambria Math" panose="02040503050406030204" pitchFamily="18" charset="0"/>
                                <a:ea typeface="Cambria Math" panose="02040503050406030204" pitchFamily="18" charset="0"/>
                              </a:rPr>
                            </m:ctrlPr>
                          </m:fPr>
                          <m:num>
                            <m:r>
                              <a:rPr lang="en-US" i="1">
                                <a:solidFill>
                                  <a:srgbClr val="D4D4D4"/>
                                </a:solidFill>
                                <a:latin typeface="Cambria Math" panose="02040503050406030204" pitchFamily="18" charset="0"/>
                                <a:ea typeface="Cambria Math" panose="02040503050406030204" pitchFamily="18" charset="0"/>
                              </a:rPr>
                              <m:t>1</m:t>
                            </m:r>
                          </m:num>
                          <m:den>
                            <m:r>
                              <a:rPr lang="en-US" i="1">
                                <a:solidFill>
                                  <a:srgbClr val="D4D4D4"/>
                                </a:solidFill>
                                <a:latin typeface="Cambria Math" panose="02040503050406030204" pitchFamily="18" charset="0"/>
                                <a:ea typeface="Cambria Math" panose="02040503050406030204" pitchFamily="18" charset="0"/>
                              </a:rPr>
                              <m:t>𝑚</m:t>
                            </m:r>
                          </m:den>
                        </m:f>
                        <m:nary>
                          <m:naryPr>
                            <m:chr m:val="∑"/>
                            <m:ctrlPr>
                              <a:rPr lang="en-US" i="1">
                                <a:solidFill>
                                  <a:srgbClr val="D4D4D4"/>
                                </a:solidFill>
                                <a:latin typeface="Cambria Math" panose="02040503050406030204" pitchFamily="18" charset="0"/>
                                <a:ea typeface="Cambria Math" panose="02040503050406030204" pitchFamily="18" charset="0"/>
                              </a:rPr>
                            </m:ctrlPr>
                          </m:naryPr>
                          <m:sub>
                            <m:r>
                              <m:rPr>
                                <m:brk m:alnAt="23"/>
                              </m:rPr>
                              <a:rPr lang="en-US" i="1">
                                <a:solidFill>
                                  <a:srgbClr val="D4D4D4"/>
                                </a:solidFill>
                                <a:latin typeface="Cambria Math" panose="02040503050406030204" pitchFamily="18" charset="0"/>
                                <a:ea typeface="Cambria Math" panose="02040503050406030204" pitchFamily="18" charset="0"/>
                              </a:rPr>
                              <m:t>𝑖</m:t>
                            </m:r>
                            <m:r>
                              <a:rPr lang="en-US" i="1">
                                <a:solidFill>
                                  <a:srgbClr val="D4D4D4"/>
                                </a:solidFill>
                                <a:latin typeface="Cambria Math" panose="02040503050406030204" pitchFamily="18" charset="0"/>
                                <a:ea typeface="Cambria Math" panose="02040503050406030204" pitchFamily="18" charset="0"/>
                              </a:rPr>
                              <m:t>=1</m:t>
                            </m:r>
                          </m:sub>
                          <m:sup>
                            <m:r>
                              <a:rPr lang="en-US" i="1">
                                <a:solidFill>
                                  <a:srgbClr val="D4D4D4"/>
                                </a:solidFill>
                                <a:latin typeface="Cambria Math" panose="02040503050406030204" pitchFamily="18" charset="0"/>
                                <a:ea typeface="Cambria Math" panose="02040503050406030204" pitchFamily="18" charset="0"/>
                              </a:rPr>
                              <m:t>𝑚</m:t>
                            </m:r>
                          </m:sup>
                          <m:e>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h</m:t>
                                    </m:r>
                                  </m:e>
                                  <m:sub>
                                    <m:r>
                                      <a:rPr lang="en-US" i="1">
                                        <a:solidFill>
                                          <a:srgbClr val="D4D4D4"/>
                                        </a:solidFill>
                                        <a:latin typeface="Cambria Math" panose="02040503050406030204" pitchFamily="18" charset="0"/>
                                        <a:ea typeface="Cambria Math" panose="02040503050406030204" pitchFamily="18" charset="0"/>
                                      </a:rPr>
                                      <m:t>𝜃</m:t>
                                    </m:r>
                                  </m:sub>
                                </m:sSub>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e>
                                </m:d>
                                <m:r>
                                  <a:rPr lang="en-US" i="1">
                                    <a:solidFill>
                                      <a:srgbClr val="D4D4D4"/>
                                    </a:solidFill>
                                    <a:latin typeface="Cambria Math" panose="02040503050406030204" pitchFamily="18" charset="0"/>
                                    <a:ea typeface="Cambria Math" panose="02040503050406030204" pitchFamily="18" charset="0"/>
                                  </a:rPr>
                                  <m:t> −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𝑦</m:t>
                                    </m:r>
                                  </m:e>
                                  <m:sub>
                                    <m:r>
                                      <a:rPr lang="en-US" i="1">
                                        <a:solidFill>
                                          <a:srgbClr val="D4D4D4"/>
                                        </a:solidFill>
                                        <a:latin typeface="Cambria Math" panose="02040503050406030204" pitchFamily="18" charset="0"/>
                                        <a:ea typeface="Cambria Math" panose="02040503050406030204" pitchFamily="18" charset="0"/>
                                      </a:rPr>
                                      <m:t>𝑖</m:t>
                                    </m:r>
                                  </m:sub>
                                </m:sSub>
                              </m:e>
                            </m:d>
                          </m:e>
                        </m:nary>
                        <m:r>
                          <a:rPr lang="en-US" i="1">
                            <a:solidFill>
                              <a:srgbClr val="D4D4D4"/>
                            </a:solidFill>
                            <a:latin typeface="Cambria Math" panose="02040503050406030204" pitchFamily="18" charset="0"/>
                            <a:ea typeface="Cambria Math" panose="02040503050406030204" pitchFamily="18" charset="0"/>
                          </a:rPr>
                          <m:t>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rPr>
                          <m:t>𝑚</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oMath>
                </a14:m>
                <a:endParaRPr lang="en-US" dirty="0"/>
              </a:p>
              <a:p>
                <a:r>
                  <a:rPr lang="en-US" dirty="0"/>
                  <a:t>The addition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to our gradient descent will cause solutions with large weight values to have higher costs than those with low values.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is our regularization rate. The higher we set it, the more bias our heuristic will have.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1599" r="-681" b="-581"/>
                </a:stretch>
              </a:blipFill>
            </p:spPr>
            <p:txBody>
              <a:bodyPr/>
              <a:lstStyle/>
              <a:p>
                <a:r>
                  <a:rPr lang="en-US">
                    <a:noFill/>
                  </a:rPr>
                  <a:t> </a:t>
                </a:r>
              </a:p>
            </p:txBody>
          </p:sp>
        </mc:Fallback>
      </mc:AlternateContent>
    </p:spTree>
    <p:extLst>
      <p:ext uri="{BB962C8B-B14F-4D97-AF65-F5344CB8AC3E}">
        <p14:creationId xmlns:p14="http://schemas.microsoft.com/office/powerpoint/2010/main" val="281594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9812" y="3004534"/>
            <a:ext cx="3561022" cy="356102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3028084"/>
            <a:ext cx="3509149" cy="3509149"/>
          </a:xfrm>
          <a:prstGeom prst="rect">
            <a:avLst/>
          </a:prstGeom>
        </p:spPr>
      </p:pic>
      <p:sp>
        <p:nvSpPr>
          <p:cNvPr id="8" name="TextBox 7"/>
          <p:cNvSpPr txBox="1"/>
          <p:nvPr/>
        </p:nvSpPr>
        <p:spPr>
          <a:xfrm>
            <a:off x="646111" y="1751926"/>
            <a:ext cx="3509149" cy="1200329"/>
          </a:xfrm>
          <a:prstGeom prst="rect">
            <a:avLst/>
          </a:prstGeom>
          <a:noFill/>
        </p:spPr>
        <p:txBody>
          <a:bodyPr wrap="square" rtlCol="0">
            <a:spAutoFit/>
          </a:bodyPr>
          <a:lstStyle/>
          <a:p>
            <a:r>
              <a:rPr lang="en-US" dirty="0"/>
              <a:t>Without regularization we can match our training data very well, but may not match our test data. </a:t>
            </a:r>
          </a:p>
        </p:txBody>
      </p:sp>
      <p:sp>
        <p:nvSpPr>
          <p:cNvPr id="9" name="TextBox 8"/>
          <p:cNvSpPr txBox="1"/>
          <p:nvPr/>
        </p:nvSpPr>
        <p:spPr>
          <a:xfrm>
            <a:off x="6433168" y="1238069"/>
            <a:ext cx="3509149" cy="1754326"/>
          </a:xfrm>
          <a:prstGeom prst="rect">
            <a:avLst/>
          </a:prstGeom>
          <a:noFill/>
        </p:spPr>
        <p:txBody>
          <a:bodyPr wrap="square" rtlCol="0">
            <a:spAutoFit/>
          </a:bodyPr>
          <a:lstStyle/>
          <a:p>
            <a:r>
              <a:rPr lang="en-US" dirty="0"/>
              <a:t>With regularization we will not match our training data as well, but may match our test data better, indicating our heuristic will perform better on future data.</a:t>
            </a:r>
          </a:p>
        </p:txBody>
      </p:sp>
    </p:spTree>
    <p:extLst>
      <p:ext uri="{BB962C8B-B14F-4D97-AF65-F5344CB8AC3E}">
        <p14:creationId xmlns:p14="http://schemas.microsoft.com/office/powerpoint/2010/main" val="271928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Features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Most interesting predictions will need to be made based on more than just one data point per feature, even a polynomial one.</a:t>
                </a:r>
              </a:p>
              <a:p>
                <a:pPr lvl="1"/>
                <a:r>
                  <a:rPr lang="en-US" dirty="0"/>
                  <a:t>We likely cannot get a very good universal prediction of house sales based only on square footage. We would likely need additional data points such as the number of rooms, fitness of location, number of floors, etc. to make up our features.</a:t>
                </a:r>
              </a:p>
              <a:p>
                <a:r>
                  <a:rPr lang="en-US" dirty="0"/>
                  <a:t>We can add additional data points to our heuristic in much the same way we added polynomial features:</a:t>
                </a:r>
              </a:p>
              <a:p>
                <a:pPr lvl="1"/>
                <a14:m>
                  <m:oMath xmlns:m="http://schemas.openxmlformats.org/officeDocument/2006/math">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h</m:t>
                        </m:r>
                      </m:e>
                      <m:sub>
                        <m:r>
                          <a:rPr lang="en-US" i="1">
                            <a:solidFill>
                              <a:schemeClr val="accent6"/>
                            </a:solidFill>
                            <a:latin typeface="Cambria Math" panose="02040503050406030204" pitchFamily="18" charset="0"/>
                            <a:ea typeface="Cambria Math" panose="02040503050406030204" pitchFamily="18" charset="0"/>
                          </a:rPr>
                          <m:t>𝜃</m:t>
                        </m:r>
                      </m:sub>
                    </m:sSub>
                    <m:d>
                      <m:dPr>
                        <m:ctrlPr>
                          <a:rPr lang="en-US" i="1">
                            <a:solidFill>
                              <a:schemeClr val="accent6"/>
                            </a:solidFill>
                            <a:latin typeface="Cambria Math" panose="02040503050406030204" pitchFamily="18" charset="0"/>
                            <a:ea typeface="Cambria Math" panose="02040503050406030204" pitchFamily="18" charset="0"/>
                          </a:rPr>
                        </m:ctrlPr>
                      </m:dPr>
                      <m:e>
                        <m:r>
                          <a:rPr lang="en-US" i="1">
                            <a:solidFill>
                              <a:schemeClr val="accent6"/>
                            </a:solidFill>
                            <a:latin typeface="Cambria Math" panose="02040503050406030204" pitchFamily="18" charset="0"/>
                            <a:ea typeface="Cambria Math" panose="02040503050406030204" pitchFamily="18" charset="0"/>
                          </a:rPr>
                          <m:t>𝑥</m:t>
                        </m:r>
                      </m:e>
                    </m:d>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0</m:t>
                        </m:r>
                      </m:sub>
                    </m:sSub>
                    <m:sSub>
                      <m:sSubPr>
                        <m:ctrlPr>
                          <a:rPr lang="en-US"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1</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1</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2</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2</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3</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3</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4</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4</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𝑛</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𝑛</m:t>
                        </m:r>
                      </m:sub>
                    </m:sSub>
                  </m:oMath>
                </a14:m>
                <a:endParaRPr lang="en-US" dirty="0">
                  <a:solidFill>
                    <a:schemeClr val="accent6"/>
                  </a:solidFill>
                  <a:ea typeface="Cambria Math" panose="02040503050406030204" pitchFamily="18" charset="0"/>
                </a:endParaRPr>
              </a:p>
              <a:p>
                <a:pPr lvl="1"/>
                <a:r>
                  <a:rPr lang="en-US" dirty="0"/>
                  <a:t>Where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through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𝑛</m:t>
                        </m:r>
                      </m:sub>
                    </m:sSub>
                  </m:oMath>
                </a14:m>
                <a:r>
                  <a:rPr lang="en-US" dirty="0"/>
                  <a:t> are different data points in the given feature</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409"/>
                </a:stretch>
              </a:blipFill>
            </p:spPr>
            <p:txBody>
              <a:bodyPr/>
              <a:lstStyle/>
              <a:p>
                <a:r>
                  <a:rPr lang="en-US">
                    <a:noFill/>
                  </a:rPr>
                  <a:t> </a:t>
                </a:r>
              </a:p>
            </p:txBody>
          </p:sp>
        </mc:Fallback>
      </mc:AlternateContent>
    </p:spTree>
    <p:extLst>
      <p:ext uri="{BB962C8B-B14F-4D97-AF65-F5344CB8AC3E}">
        <p14:creationId xmlns:p14="http://schemas.microsoft.com/office/powerpoint/2010/main" val="708700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922</TotalTime>
  <Words>673</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Century Gothic</vt:lpstr>
      <vt:lpstr>Wingdings 3</vt:lpstr>
      <vt:lpstr>Ion</vt:lpstr>
      <vt:lpstr>Extending Linear Regression</vt:lpstr>
      <vt:lpstr>Underfitting</vt:lpstr>
      <vt:lpstr>Underfitting</vt:lpstr>
      <vt:lpstr>Polynomial Features</vt:lpstr>
      <vt:lpstr>Polynomial Features</vt:lpstr>
      <vt:lpstr>Overfitting</vt:lpstr>
      <vt:lpstr>Regularization</vt:lpstr>
      <vt:lpstr>Regularization</vt:lpstr>
      <vt:lpstr>Additional Features</vt:lpstr>
      <vt:lpstr>Normalization</vt:lpstr>
      <vt:lpstr>Vectorization</vt:lpstr>
      <vt:lpstr>Vectorization</vt:lpstr>
      <vt:lpstr>Vectorization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Linear Regression</dc:title>
  <dc:creator>jonathan.burnside@gmail.com</dc:creator>
  <cp:lastModifiedBy>jonathan.burnside@gmail.com</cp:lastModifiedBy>
  <cp:revision>27</cp:revision>
  <dcterms:created xsi:type="dcterms:W3CDTF">2016-09-13T13:58:57Z</dcterms:created>
  <dcterms:modified xsi:type="dcterms:W3CDTF">2017-01-17T14:27:30Z</dcterms:modified>
</cp:coreProperties>
</file>