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0AB591-F365-4231-BDB8-FBECCEA98236}"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73201-7E9A-4C15-8161-15825D049565}" type="slidenum">
              <a:rPr lang="en-US" smtClean="0"/>
              <a:t>‹#›</a:t>
            </a:fld>
            <a:endParaRPr lang="en-US"/>
          </a:p>
        </p:txBody>
      </p:sp>
    </p:spTree>
    <p:extLst>
      <p:ext uri="{BB962C8B-B14F-4D97-AF65-F5344CB8AC3E}">
        <p14:creationId xmlns:p14="http://schemas.microsoft.com/office/powerpoint/2010/main" val="1864268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20AB591-F365-4231-BDB8-FBECCEA98236}"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73201-7E9A-4C15-8161-15825D049565}" type="slidenum">
              <a:rPr lang="en-US" smtClean="0"/>
              <a:t>‹#›</a:t>
            </a:fld>
            <a:endParaRPr lang="en-US"/>
          </a:p>
        </p:txBody>
      </p:sp>
    </p:spTree>
    <p:extLst>
      <p:ext uri="{BB962C8B-B14F-4D97-AF65-F5344CB8AC3E}">
        <p14:creationId xmlns:p14="http://schemas.microsoft.com/office/powerpoint/2010/main" val="4251836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20AB591-F365-4231-BDB8-FBECCEA98236}"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73201-7E9A-4C15-8161-15825D049565}" type="slidenum">
              <a:rPr lang="en-US" smtClean="0"/>
              <a:t>‹#›</a:t>
            </a:fld>
            <a:endParaRPr lang="en-US"/>
          </a:p>
        </p:txBody>
      </p:sp>
    </p:spTree>
    <p:extLst>
      <p:ext uri="{BB962C8B-B14F-4D97-AF65-F5344CB8AC3E}">
        <p14:creationId xmlns:p14="http://schemas.microsoft.com/office/powerpoint/2010/main" val="1868015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20AB591-F365-4231-BDB8-FBECCEA98236}"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73201-7E9A-4C15-8161-15825D049565}" type="slidenum">
              <a:rPr lang="en-US" smtClean="0"/>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6974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0AB591-F365-4231-BDB8-FBECCEA98236}"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73201-7E9A-4C15-8161-15825D049565}" type="slidenum">
              <a:rPr lang="en-US" smtClean="0"/>
              <a:t>‹#›</a:t>
            </a:fld>
            <a:endParaRPr lang="en-US"/>
          </a:p>
        </p:txBody>
      </p:sp>
    </p:spTree>
    <p:extLst>
      <p:ext uri="{BB962C8B-B14F-4D97-AF65-F5344CB8AC3E}">
        <p14:creationId xmlns:p14="http://schemas.microsoft.com/office/powerpoint/2010/main" val="1983301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20AB591-F365-4231-BDB8-FBECCEA98236}" type="datetimeFigureOut">
              <a:rPr lang="en-US" smtClean="0"/>
              <a:t>10/19/2016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73201-7E9A-4C15-8161-15825D049565}" type="slidenum">
              <a:rPr lang="en-US" smtClean="0"/>
              <a:t>‹#›</a:t>
            </a:fld>
            <a:endParaRPr lang="en-US"/>
          </a:p>
        </p:txBody>
      </p:sp>
    </p:spTree>
    <p:extLst>
      <p:ext uri="{BB962C8B-B14F-4D97-AF65-F5344CB8AC3E}">
        <p14:creationId xmlns:p14="http://schemas.microsoft.com/office/powerpoint/2010/main" val="2160255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20AB591-F365-4231-BDB8-FBECCEA98236}" type="datetimeFigureOut">
              <a:rPr lang="en-US" smtClean="0"/>
              <a:t>10/19/2016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73201-7E9A-4C15-8161-15825D049565}" type="slidenum">
              <a:rPr lang="en-US" smtClean="0"/>
              <a:t>‹#›</a:t>
            </a:fld>
            <a:endParaRPr lang="en-US"/>
          </a:p>
        </p:txBody>
      </p:sp>
    </p:spTree>
    <p:extLst>
      <p:ext uri="{BB962C8B-B14F-4D97-AF65-F5344CB8AC3E}">
        <p14:creationId xmlns:p14="http://schemas.microsoft.com/office/powerpoint/2010/main" val="1502020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0AB591-F365-4231-BDB8-FBECCEA98236}"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73201-7E9A-4C15-8161-15825D049565}" type="slidenum">
              <a:rPr lang="en-US" smtClean="0"/>
              <a:t>‹#›</a:t>
            </a:fld>
            <a:endParaRPr lang="en-US"/>
          </a:p>
        </p:txBody>
      </p:sp>
    </p:spTree>
    <p:extLst>
      <p:ext uri="{BB962C8B-B14F-4D97-AF65-F5344CB8AC3E}">
        <p14:creationId xmlns:p14="http://schemas.microsoft.com/office/powerpoint/2010/main" val="1645429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0AB591-F365-4231-BDB8-FBECCEA98236}"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73201-7E9A-4C15-8161-15825D049565}" type="slidenum">
              <a:rPr lang="en-US" smtClean="0"/>
              <a:t>‹#›</a:t>
            </a:fld>
            <a:endParaRPr lang="en-US"/>
          </a:p>
        </p:txBody>
      </p:sp>
    </p:spTree>
    <p:extLst>
      <p:ext uri="{BB962C8B-B14F-4D97-AF65-F5344CB8AC3E}">
        <p14:creationId xmlns:p14="http://schemas.microsoft.com/office/powerpoint/2010/main" val="619920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0AB591-F365-4231-BDB8-FBECCEA98236}"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73201-7E9A-4C15-8161-15825D049565}" type="slidenum">
              <a:rPr lang="en-US" smtClean="0"/>
              <a:t>‹#›</a:t>
            </a:fld>
            <a:endParaRPr lang="en-US"/>
          </a:p>
        </p:txBody>
      </p:sp>
    </p:spTree>
    <p:extLst>
      <p:ext uri="{BB962C8B-B14F-4D97-AF65-F5344CB8AC3E}">
        <p14:creationId xmlns:p14="http://schemas.microsoft.com/office/powerpoint/2010/main" val="2515972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0AB591-F365-4231-BDB8-FBECCEA98236}"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73201-7E9A-4C15-8161-15825D049565}" type="slidenum">
              <a:rPr lang="en-US" smtClean="0"/>
              <a:t>‹#›</a:t>
            </a:fld>
            <a:endParaRPr lang="en-US"/>
          </a:p>
        </p:txBody>
      </p:sp>
    </p:spTree>
    <p:extLst>
      <p:ext uri="{BB962C8B-B14F-4D97-AF65-F5344CB8AC3E}">
        <p14:creationId xmlns:p14="http://schemas.microsoft.com/office/powerpoint/2010/main" val="4222246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0AB591-F365-4231-BDB8-FBECCEA98236}"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73201-7E9A-4C15-8161-15825D049565}" type="slidenum">
              <a:rPr lang="en-US" smtClean="0"/>
              <a:t>‹#›</a:t>
            </a:fld>
            <a:endParaRPr lang="en-US"/>
          </a:p>
        </p:txBody>
      </p:sp>
    </p:spTree>
    <p:extLst>
      <p:ext uri="{BB962C8B-B14F-4D97-AF65-F5344CB8AC3E}">
        <p14:creationId xmlns:p14="http://schemas.microsoft.com/office/powerpoint/2010/main" val="2136553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0AB591-F365-4231-BDB8-FBECCEA98236}" type="datetimeFigureOut">
              <a:rPr lang="en-US" smtClean="0"/>
              <a:t>10/19/2016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73201-7E9A-4C15-8161-15825D049565}" type="slidenum">
              <a:rPr lang="en-US" smtClean="0"/>
              <a:t>‹#›</a:t>
            </a:fld>
            <a:endParaRPr lang="en-US"/>
          </a:p>
        </p:txBody>
      </p:sp>
    </p:spTree>
    <p:extLst>
      <p:ext uri="{BB962C8B-B14F-4D97-AF65-F5344CB8AC3E}">
        <p14:creationId xmlns:p14="http://schemas.microsoft.com/office/powerpoint/2010/main" val="2251584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20AB591-F365-4231-BDB8-FBECCEA98236}" type="datetimeFigureOut">
              <a:rPr lang="en-US" smtClean="0"/>
              <a:t>10/19/2016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0573201-7E9A-4C15-8161-15825D049565}" type="slidenum">
              <a:rPr lang="en-US" smtClean="0"/>
              <a:t>‹#›</a:t>
            </a:fld>
            <a:endParaRPr lang="en-US"/>
          </a:p>
        </p:txBody>
      </p:sp>
    </p:spTree>
    <p:extLst>
      <p:ext uri="{BB962C8B-B14F-4D97-AF65-F5344CB8AC3E}">
        <p14:creationId xmlns:p14="http://schemas.microsoft.com/office/powerpoint/2010/main" val="1082984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20AB591-F365-4231-BDB8-FBECCEA98236}" type="datetimeFigureOut">
              <a:rPr lang="en-US" smtClean="0"/>
              <a:t>10/19/2016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0573201-7E9A-4C15-8161-15825D049565}" type="slidenum">
              <a:rPr lang="en-US" smtClean="0"/>
              <a:t>‹#›</a:t>
            </a:fld>
            <a:endParaRPr lang="en-US"/>
          </a:p>
        </p:txBody>
      </p:sp>
    </p:spTree>
    <p:extLst>
      <p:ext uri="{BB962C8B-B14F-4D97-AF65-F5344CB8AC3E}">
        <p14:creationId xmlns:p14="http://schemas.microsoft.com/office/powerpoint/2010/main" val="1395337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20AB591-F365-4231-BDB8-FBECCEA98236}" type="datetimeFigureOut">
              <a:rPr lang="en-US" smtClean="0"/>
              <a:t>10/19/2016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0573201-7E9A-4C15-8161-15825D049565}" type="slidenum">
              <a:rPr lang="en-US" smtClean="0"/>
              <a:t>‹#›</a:t>
            </a:fld>
            <a:endParaRPr lang="en-US"/>
          </a:p>
        </p:txBody>
      </p:sp>
    </p:spTree>
    <p:extLst>
      <p:ext uri="{BB962C8B-B14F-4D97-AF65-F5344CB8AC3E}">
        <p14:creationId xmlns:p14="http://schemas.microsoft.com/office/powerpoint/2010/main" val="2689791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20AB591-F365-4231-BDB8-FBECCEA98236}"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73201-7E9A-4C15-8161-15825D049565}" type="slidenum">
              <a:rPr lang="en-US" smtClean="0"/>
              <a:t>‹#›</a:t>
            </a:fld>
            <a:endParaRPr lang="en-US"/>
          </a:p>
        </p:txBody>
      </p:sp>
    </p:spTree>
    <p:extLst>
      <p:ext uri="{BB962C8B-B14F-4D97-AF65-F5344CB8AC3E}">
        <p14:creationId xmlns:p14="http://schemas.microsoft.com/office/powerpoint/2010/main" val="2024320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20AB591-F365-4231-BDB8-FBECCEA98236}" type="datetimeFigureOut">
              <a:rPr lang="en-US" smtClean="0"/>
              <a:t>10/19/2016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0573201-7E9A-4C15-8161-15825D049565}" type="slidenum">
              <a:rPr lang="en-US" smtClean="0"/>
              <a:t>‹#›</a:t>
            </a:fld>
            <a:endParaRPr lang="en-US"/>
          </a:p>
        </p:txBody>
      </p:sp>
    </p:spTree>
    <p:extLst>
      <p:ext uri="{BB962C8B-B14F-4D97-AF65-F5344CB8AC3E}">
        <p14:creationId xmlns:p14="http://schemas.microsoft.com/office/powerpoint/2010/main" val="3748403808"/>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Logistic Regression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17628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 Gradient Descent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repeat until convergence: </a:t>
                </a:r>
              </a:p>
              <a:p>
                <a:pPr marL="0" indent="0">
                  <a:buNone/>
                </a:pPr>
                <a:r>
                  <a:rPr lang="en-US" dirty="0"/>
                  <a:t>{</a:t>
                </a:r>
              </a:p>
              <a:p>
                <a:pPr marL="0" indent="0">
                  <a:buNone/>
                </a:pPr>
                <a:r>
                  <a:rPr lang="en-US" dirty="0"/>
                  <a:t>	for each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oMath>
                </a14:m>
                <a:endParaRPr lang="en-US" dirty="0"/>
              </a:p>
              <a:p>
                <a:pPr marL="0" indent="0">
                  <a:buNone/>
                </a:pPr>
                <a:r>
                  <a:rPr lang="en-US" dirty="0">
                    <a:solidFill>
                      <a:schemeClr val="tx1"/>
                    </a:solidFill>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𝜃</m:t>
                        </m:r>
                      </m:e>
                      <m:sub>
                        <m:r>
                          <a:rPr lang="en-US" i="1">
                            <a:solidFill>
                              <a:schemeClr val="tx1"/>
                            </a:solidFill>
                            <a:latin typeface="Cambria Math" panose="02040503050406030204" pitchFamily="18" charset="0"/>
                          </a:rPr>
                          <m:t>𝑗</m:t>
                        </m:r>
                      </m:sub>
                    </m:sSub>
                  </m:oMath>
                </a14:m>
                <a:r>
                  <a:rPr lang="en-US" dirty="0">
                    <a:solidFill>
                      <a:schemeClr val="tx1"/>
                    </a:solidFill>
                  </a:rPr>
                  <a:t>update =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𝜃</m:t>
                        </m:r>
                      </m:e>
                      <m:sub>
                        <m:r>
                          <a:rPr lang="en-US" i="1">
                            <a:solidFill>
                              <a:schemeClr val="tx1"/>
                            </a:solidFill>
                            <a:latin typeface="Cambria Math" panose="02040503050406030204" pitchFamily="18" charset="0"/>
                          </a:rPr>
                          <m:t>𝑗</m:t>
                        </m:r>
                      </m:sub>
                    </m:sSub>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ea typeface="Cambria Math" panose="02040503050406030204" pitchFamily="18" charset="0"/>
                          </a:rPr>
                          <m:t>𝛼</m:t>
                        </m:r>
                      </m:num>
                      <m:den>
                        <m:r>
                          <a:rPr lang="en-US" b="0" i="1" smtClean="0">
                            <a:solidFill>
                              <a:schemeClr val="tx1"/>
                            </a:solidFill>
                            <a:latin typeface="Cambria Math" panose="02040503050406030204" pitchFamily="18" charset="0"/>
                          </a:rPr>
                          <m:t>𝑚</m:t>
                        </m:r>
                      </m:den>
                    </m:f>
                    <m:nary>
                      <m:naryPr>
                        <m:chr m:val="∑"/>
                        <m:ctrlPr>
                          <a:rPr lang="en-US" i="1">
                            <a:solidFill>
                              <a:schemeClr val="tx1"/>
                            </a:solidFill>
                            <a:latin typeface="Cambria Math" panose="02040503050406030204" pitchFamily="18" charset="0"/>
                            <a:ea typeface="Cambria Math" panose="02040503050406030204" pitchFamily="18" charset="0"/>
                          </a:rPr>
                        </m:ctrlPr>
                      </m:naryPr>
                      <m:sub>
                        <m:r>
                          <m:rPr>
                            <m:brk m:alnAt="23"/>
                          </m:rPr>
                          <a:rPr lang="en-US" i="1">
                            <a:solidFill>
                              <a:schemeClr val="tx1"/>
                            </a:solidFill>
                            <a:latin typeface="Cambria Math" panose="02040503050406030204" pitchFamily="18" charset="0"/>
                            <a:ea typeface="Cambria Math" panose="02040503050406030204" pitchFamily="18" charset="0"/>
                          </a:rPr>
                          <m:t>𝑖</m:t>
                        </m:r>
                        <m:r>
                          <a:rPr lang="en-US" i="1">
                            <a:solidFill>
                              <a:schemeClr val="tx1"/>
                            </a:solidFill>
                            <a:latin typeface="Cambria Math" panose="02040503050406030204" pitchFamily="18" charset="0"/>
                            <a:ea typeface="Cambria Math" panose="02040503050406030204" pitchFamily="18" charset="0"/>
                          </a:rPr>
                          <m:t>=1</m:t>
                        </m:r>
                      </m:sub>
                      <m:sup>
                        <m:r>
                          <a:rPr lang="en-US" i="1">
                            <a:solidFill>
                              <a:schemeClr val="tx1"/>
                            </a:solidFill>
                            <a:latin typeface="Cambria Math" panose="02040503050406030204" pitchFamily="18" charset="0"/>
                            <a:ea typeface="Cambria Math" panose="02040503050406030204" pitchFamily="18" charset="0"/>
                          </a:rPr>
                          <m:t>𝑚</m:t>
                        </m:r>
                      </m:sup>
                      <m:e>
                        <m:d>
                          <m:dPr>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h</m:t>
                                </m:r>
                              </m:e>
                              <m:sub>
                                <m:r>
                                  <a:rPr lang="en-US" i="1">
                                    <a:solidFill>
                                      <a:schemeClr val="tx1"/>
                                    </a:solidFill>
                                    <a:latin typeface="Cambria Math" panose="02040503050406030204" pitchFamily="18" charset="0"/>
                                    <a:ea typeface="Cambria Math" panose="02040503050406030204" pitchFamily="18" charset="0"/>
                                  </a:rPr>
                                  <m:t>𝜃</m:t>
                                </m:r>
                              </m:sub>
                            </m:sSub>
                            <m:d>
                              <m:dPr>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𝑥</m:t>
                                    </m:r>
                                  </m:e>
                                  <m:sub>
                                    <m:r>
                                      <a:rPr lang="en-US" i="1">
                                        <a:solidFill>
                                          <a:schemeClr val="tx1"/>
                                        </a:solidFill>
                                        <a:latin typeface="Cambria Math" panose="02040503050406030204" pitchFamily="18" charset="0"/>
                                        <a:ea typeface="Cambria Math" panose="02040503050406030204" pitchFamily="18" charset="0"/>
                                      </a:rPr>
                                      <m:t>𝑖</m:t>
                                    </m:r>
                                  </m:sub>
                                </m:sSub>
                              </m:e>
                            </m:d>
                            <m:r>
                              <a:rPr lang="en-US" i="1">
                                <a:solidFill>
                                  <a:schemeClr val="tx1"/>
                                </a:solidFill>
                                <a:latin typeface="Cambria Math" panose="02040503050406030204" pitchFamily="18" charset="0"/>
                                <a:ea typeface="Cambria Math" panose="02040503050406030204" pitchFamily="18" charset="0"/>
                              </a:rPr>
                              <m:t> − </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𝑦</m:t>
                                </m:r>
                              </m:e>
                              <m:sub>
                                <m:r>
                                  <a:rPr lang="en-US" i="1">
                                    <a:solidFill>
                                      <a:schemeClr val="tx1"/>
                                    </a:solidFill>
                                    <a:latin typeface="Cambria Math" panose="02040503050406030204" pitchFamily="18" charset="0"/>
                                    <a:ea typeface="Cambria Math" panose="02040503050406030204" pitchFamily="18" charset="0"/>
                                  </a:rPr>
                                  <m:t>𝑖</m:t>
                                </m:r>
                              </m:sub>
                            </m:sSub>
                          </m:e>
                        </m:d>
                      </m:e>
                    </m:nary>
                    <m:r>
                      <a:rPr lang="en-US" i="1">
                        <a:solidFill>
                          <a:schemeClr val="tx1"/>
                        </a:solidFill>
                        <a:latin typeface="Cambria Math" panose="02040503050406030204" pitchFamily="18" charset="0"/>
                        <a:ea typeface="Cambria Math" panose="02040503050406030204" pitchFamily="18" charset="0"/>
                      </a:rPr>
                      <m:t> ∗</m:t>
                    </m:r>
                    <m:sSubSup>
                      <m:sSubSupPr>
                        <m:ctrlPr>
                          <a:rPr lang="en-US" i="1" smtClean="0">
                            <a:solidFill>
                              <a:schemeClr val="tx1"/>
                            </a:solidFill>
                            <a:latin typeface="Cambria Math" panose="02040503050406030204" pitchFamily="18" charset="0"/>
                            <a:ea typeface="Cambria Math" panose="02040503050406030204" pitchFamily="18" charset="0"/>
                          </a:rPr>
                        </m:ctrlPr>
                      </m:sSubSupPr>
                      <m:e>
                        <m:r>
                          <a:rPr lang="en-US" b="0" i="1" smtClean="0">
                            <a:solidFill>
                              <a:schemeClr val="tx1"/>
                            </a:solidFill>
                            <a:latin typeface="Cambria Math" panose="02040503050406030204" pitchFamily="18" charset="0"/>
                            <a:ea typeface="Cambria Math" panose="02040503050406030204" pitchFamily="18" charset="0"/>
                          </a:rPr>
                          <m:t>𝑥</m:t>
                        </m:r>
                      </m:e>
                      <m:sub>
                        <m:r>
                          <a:rPr lang="en-US" b="0" i="1" smtClean="0">
                            <a:solidFill>
                              <a:schemeClr val="tx1"/>
                            </a:solidFill>
                            <a:latin typeface="Cambria Math" panose="02040503050406030204" pitchFamily="18" charset="0"/>
                            <a:ea typeface="Cambria Math" panose="02040503050406030204" pitchFamily="18" charset="0"/>
                          </a:rPr>
                          <m:t>𝑖</m:t>
                        </m:r>
                      </m:sub>
                      <m:sup>
                        <m:r>
                          <a:rPr lang="en-US" b="0" i="1" smtClean="0">
                            <a:solidFill>
                              <a:schemeClr val="tx1"/>
                            </a:solidFill>
                            <a:latin typeface="Cambria Math" panose="02040503050406030204" pitchFamily="18" charset="0"/>
                            <a:ea typeface="Cambria Math" panose="02040503050406030204" pitchFamily="18" charset="0"/>
                          </a:rPr>
                          <m:t>𝑗</m:t>
                        </m:r>
                      </m:sup>
                    </m:sSubSup>
                  </m:oMath>
                </a14:m>
                <a:endParaRPr lang="en-US" dirty="0">
                  <a:solidFill>
                    <a:schemeClr val="tx1"/>
                  </a:solidFill>
                </a:endParaRPr>
              </a:p>
              <a:p>
                <a:pPr marL="0" indent="0">
                  <a:buNone/>
                </a:pPr>
                <a:r>
                  <a:rPr lang="en-US" dirty="0"/>
                  <a:t>	for each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oMath>
                </a14:m>
                <a:endParaRPr lang="en-US" dirty="0"/>
              </a:p>
              <a:p>
                <a:pPr marL="0"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oMath>
                </a14:m>
                <a:r>
                  <a:rPr lang="en-US" dirty="0"/>
                  <a:t>update </a:t>
                </a:r>
              </a:p>
              <a:p>
                <a:pPr marL="0" indent="0">
                  <a:buNone/>
                </a:pPr>
                <a:r>
                  <a:rPr lang="en-US" dirty="0"/>
                  <a:t>}</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49" t="-872"/>
                </a:stretch>
              </a:blipFill>
            </p:spPr>
            <p:txBody>
              <a:bodyPr/>
              <a:lstStyle/>
              <a:p>
                <a:r>
                  <a:rPr lang="en-US">
                    <a:noFill/>
                  </a:rPr>
                  <a:t> </a:t>
                </a:r>
              </a:p>
            </p:txBody>
          </p:sp>
        </mc:Fallback>
      </mc:AlternateContent>
    </p:spTree>
    <p:extLst>
      <p:ext uri="{BB962C8B-B14F-4D97-AF65-F5344CB8AC3E}">
        <p14:creationId xmlns:p14="http://schemas.microsoft.com/office/powerpoint/2010/main" val="3188119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ree lines intersect in one point, as should have been expected ..."/>
          <p:cNvPicPr>
            <a:picLocks noChangeAspect="1"/>
          </p:cNvPicPr>
          <p:nvPr/>
        </p:nvPicPr>
        <p:blipFill rotWithShape="1">
          <a:blip r:embed="rId2">
            <a:extLst>
              <a:ext uri="{28A0092B-C50C-407E-A947-70E740481C1C}">
                <a14:useLocalDpi xmlns:a14="http://schemas.microsoft.com/office/drawing/2010/main" val="0"/>
              </a:ext>
            </a:extLst>
          </a:blip>
          <a:srcRect r="3354" b="4"/>
          <a:stretch/>
        </p:blipFill>
        <p:spPr>
          <a:xfrm>
            <a:off x="6094410" y="609601"/>
            <a:ext cx="5449889" cy="5638797"/>
          </a:xfrm>
          <a:prstGeom prst="rect">
            <a:avLst/>
          </a:prstGeom>
          <a:effectLst>
            <a:outerShdw blurRad="50800" dist="38100" dir="5400000" algn="t" rotWithShape="0">
              <a:prstClr val="black">
                <a:alpha val="43000"/>
              </a:prstClr>
            </a:outerShdw>
          </a:effectLst>
        </p:spPr>
      </p:pic>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8930" y="629266"/>
            <a:ext cx="4795482" cy="1641987"/>
          </a:xfrm>
        </p:spPr>
        <p:txBody>
          <a:bodyPr>
            <a:normAutofit/>
          </a:bodyPr>
          <a:lstStyle/>
          <a:p>
            <a:r>
              <a:rPr lang="en-US" dirty="0"/>
              <a:t>Multiclass classification</a:t>
            </a:r>
          </a:p>
        </p:txBody>
      </p:sp>
      <p:sp>
        <p:nvSpPr>
          <p:cNvPr id="3" name="Content Placeholder 2"/>
          <p:cNvSpPr>
            <a:spLocks noGrp="1"/>
          </p:cNvSpPr>
          <p:nvPr>
            <p:ph idx="1"/>
          </p:nvPr>
        </p:nvSpPr>
        <p:spPr>
          <a:xfrm>
            <a:off x="647701" y="2438401"/>
            <a:ext cx="4797256" cy="3809998"/>
          </a:xfrm>
        </p:spPr>
        <p:txBody>
          <a:bodyPr>
            <a:normAutofit lnSpcReduction="10000"/>
          </a:bodyPr>
          <a:lstStyle/>
          <a:p>
            <a:r>
              <a:rPr lang="en-US" dirty="0"/>
              <a:t>So far we can only classify a binary state, y = {0, 1} but we may have multiple possible classifications, such that y = {0, 1, 2, … n}</a:t>
            </a:r>
          </a:p>
          <a:p>
            <a:r>
              <a:rPr lang="en-US" dirty="0"/>
              <a:t>We can do this by choosing one of our possible classification outcomes, and performing our binary classification against that class. We then repeat this for each possible classification. This technique is called </a:t>
            </a:r>
            <a:r>
              <a:rPr lang="en-US" dirty="0">
                <a:solidFill>
                  <a:schemeClr val="bg1"/>
                </a:solidFill>
              </a:rPr>
              <a:t>One-vs-All.</a:t>
            </a:r>
          </a:p>
        </p:txBody>
      </p:sp>
    </p:spTree>
    <p:extLst>
      <p:ext uri="{BB962C8B-B14F-4D97-AF65-F5344CB8AC3E}">
        <p14:creationId xmlns:p14="http://schemas.microsoft.com/office/powerpoint/2010/main" val="3966325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8"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descr="Penser la coexistence entre sphère marchande et sphère non-marchand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916" y="2811947"/>
            <a:ext cx="5451627" cy="3134685"/>
          </a:xfrm>
          <a:prstGeom prst="rect">
            <a:avLst/>
          </a:prstGeom>
          <a:effectLst/>
        </p:spPr>
      </p:pic>
      <p:sp>
        <p:nvSpPr>
          <p:cNvPr id="2" name="Title 1"/>
          <p:cNvSpPr>
            <a:spLocks noGrp="1"/>
          </p:cNvSpPr>
          <p:nvPr>
            <p:ph type="title"/>
          </p:nvPr>
        </p:nvSpPr>
        <p:spPr>
          <a:xfrm>
            <a:off x="648930" y="629267"/>
            <a:ext cx="9252154" cy="1016654"/>
          </a:xfrm>
        </p:spPr>
        <p:txBody>
          <a:bodyPr>
            <a:normAutofit/>
          </a:bodyPr>
          <a:lstStyle/>
          <a:p>
            <a:r>
              <a:rPr lang="en-US" sz="3900"/>
              <a:t>Further extending Logistic Regression</a:t>
            </a:r>
          </a:p>
        </p:txBody>
      </p:sp>
      <p:sp>
        <p:nvSpPr>
          <p:cNvPr id="3" name="Content Placeholder 2"/>
          <p:cNvSpPr>
            <a:spLocks noGrp="1"/>
          </p:cNvSpPr>
          <p:nvPr>
            <p:ph idx="1"/>
          </p:nvPr>
        </p:nvSpPr>
        <p:spPr>
          <a:xfrm>
            <a:off x="648931" y="2548281"/>
            <a:ext cx="5122606" cy="3658689"/>
          </a:xfrm>
        </p:spPr>
        <p:txBody>
          <a:bodyPr>
            <a:normAutofit/>
          </a:bodyPr>
          <a:lstStyle/>
          <a:p>
            <a:r>
              <a:rPr lang="en-US">
                <a:solidFill>
                  <a:schemeClr val="bg1"/>
                </a:solidFill>
              </a:rPr>
              <a:t>Hopefully we can see that Linear and Logistic Regression techniques share many characteristics.</a:t>
            </a:r>
          </a:p>
          <a:p>
            <a:r>
              <a:rPr lang="en-US">
                <a:solidFill>
                  <a:schemeClr val="bg1"/>
                </a:solidFill>
              </a:rPr>
              <a:t>Concepts including multiple features, polynomial features, regularization and normalization can all be performed in nearly identical manners in either Linear or Logistic regression.</a:t>
            </a:r>
          </a:p>
        </p:txBody>
      </p:sp>
    </p:spTree>
    <p:extLst>
      <p:ext uri="{BB962C8B-B14F-4D97-AF65-F5344CB8AC3E}">
        <p14:creationId xmlns:p14="http://schemas.microsoft.com/office/powerpoint/2010/main" val="115007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a:t>
            </a:r>
          </a:p>
        </p:txBody>
      </p:sp>
      <p:sp>
        <p:nvSpPr>
          <p:cNvPr id="3" name="Content Placeholder 2"/>
          <p:cNvSpPr>
            <a:spLocks noGrp="1"/>
          </p:cNvSpPr>
          <p:nvPr>
            <p:ph idx="1"/>
          </p:nvPr>
        </p:nvSpPr>
        <p:spPr/>
        <p:txBody>
          <a:bodyPr/>
          <a:lstStyle/>
          <a:p>
            <a:r>
              <a:rPr lang="en-US" dirty="0"/>
              <a:t>Logistic Regression is for classification problems, not regression problems.</a:t>
            </a:r>
          </a:p>
          <a:p>
            <a:r>
              <a:rPr lang="en-US" dirty="0"/>
              <a:t>Logistic Regression will need versions of the same three functions as Linear Regression:</a:t>
            </a:r>
          </a:p>
          <a:p>
            <a:pPr lvl="1"/>
            <a:r>
              <a:rPr lang="en-US" dirty="0"/>
              <a:t>Heuristic Formula – We need to change this to return a probability of a discrete classification ( how likely we think this is “true” ).</a:t>
            </a:r>
          </a:p>
          <a:p>
            <a:pPr lvl="1"/>
            <a:r>
              <a:rPr lang="en-US" dirty="0"/>
              <a:t>Cost Function – A convex cost function can be defined (no local </a:t>
            </a:r>
            <a:r>
              <a:rPr lang="en-US" dirty="0" err="1"/>
              <a:t>minimas</a:t>
            </a:r>
            <a:r>
              <a:rPr lang="en-US" dirty="0"/>
              <a:t>)</a:t>
            </a:r>
          </a:p>
          <a:p>
            <a:pPr lvl="1"/>
            <a:r>
              <a:rPr lang="en-US" dirty="0"/>
              <a:t>Gradient Descent – This will need to use the derivative of our new cost function, but will remain otherwise unchanged.</a:t>
            </a:r>
          </a:p>
          <a:p>
            <a:pPr lvl="1"/>
            <a:endParaRPr lang="en-US" dirty="0"/>
          </a:p>
        </p:txBody>
      </p:sp>
    </p:spTree>
    <p:extLst>
      <p:ext uri="{BB962C8B-B14F-4D97-AF65-F5344CB8AC3E}">
        <p14:creationId xmlns:p14="http://schemas.microsoft.com/office/powerpoint/2010/main" val="191348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8"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3742" y="1438929"/>
            <a:ext cx="3980139" cy="3980139"/>
          </a:xfrm>
          <a:prstGeom prst="rect">
            <a:avLst/>
          </a:prstGeom>
          <a:effectLst/>
        </p:spPr>
      </p:pic>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8930" y="629266"/>
            <a:ext cx="5616217" cy="1622321"/>
          </a:xfrm>
        </p:spPr>
        <p:txBody>
          <a:bodyPr>
            <a:normAutofit/>
          </a:bodyPr>
          <a:lstStyle/>
          <a:p>
            <a:r>
              <a:rPr lang="en-US" dirty="0"/>
              <a:t>Logistic Regression - Heuristic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48931" y="2438400"/>
                <a:ext cx="5616216" cy="3785419"/>
              </a:xfrm>
            </p:spPr>
            <p:txBody>
              <a:bodyPr>
                <a:normAutofit/>
              </a:bodyPr>
              <a:lstStyle/>
              <a:p>
                <a:r>
                  <a:rPr lang="en-US" dirty="0"/>
                  <a:t>Logistic Regression attempts to map input values to a discrete output classification (probability).</a:t>
                </a:r>
              </a:p>
              <a:p>
                <a:r>
                  <a:rPr lang="en-US" dirty="0"/>
                  <a:t>We will start with the same heuristic used in linear regression, the sum-product of weights and inputs:</a:t>
                </a:r>
              </a:p>
              <a:p>
                <a:pPr lvl="1"/>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𝜽</m:t>
                        </m:r>
                      </m:e>
                      <m:sup>
                        <m:r>
                          <a:rPr lang="en-US" b="1" i="1" smtClean="0">
                            <a:latin typeface="Cambria Math" panose="02040503050406030204" pitchFamily="18" charset="0"/>
                          </a:rPr>
                          <m:t>𝑻</m:t>
                        </m:r>
                      </m:sup>
                    </m:sSup>
                    <m:r>
                      <a:rPr lang="en-US" b="1" i="1" smtClean="0">
                        <a:latin typeface="Cambria Math" panose="02040503050406030204" pitchFamily="18" charset="0"/>
                      </a:rPr>
                      <m:t>𝒙</m:t>
                    </m:r>
                  </m:oMath>
                </a14:m>
                <a:r>
                  <a:rPr lang="en-US" dirty="0"/>
                  <a:t> or </a:t>
                </a:r>
                <a14:m>
                  <m:oMath xmlns:m="http://schemas.openxmlformats.org/officeDocument/2006/math">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𝜽</m:t>
                        </m:r>
                      </m:e>
                      <m:sub>
                        <m:r>
                          <a:rPr lang="en-US" b="1" i="1">
                            <a:latin typeface="Cambria Math" panose="02040503050406030204" pitchFamily="18" charset="0"/>
                            <a:ea typeface="Cambria Math" panose="02040503050406030204" pitchFamily="18" charset="0"/>
                          </a:rPr>
                          <m:t>𝟎</m:t>
                        </m:r>
                      </m:sub>
                    </m:sSub>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𝒙</m:t>
                        </m:r>
                      </m:e>
                      <m:sub>
                        <m:r>
                          <a:rPr lang="en-US" b="1" i="1">
                            <a:latin typeface="Cambria Math" panose="02040503050406030204" pitchFamily="18" charset="0"/>
                            <a:ea typeface="Cambria Math" panose="02040503050406030204" pitchFamily="18" charset="0"/>
                          </a:rPr>
                          <m:t>𝟎</m:t>
                        </m:r>
                      </m:sub>
                    </m:sSub>
                    <m:r>
                      <a:rPr lang="en-US" b="1" i="1">
                        <a:latin typeface="Cambria Math" panose="02040503050406030204" pitchFamily="18" charset="0"/>
                        <a:ea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𝜽</m:t>
                        </m:r>
                      </m:e>
                      <m:sub>
                        <m:r>
                          <a:rPr lang="en-US" b="1" i="1">
                            <a:latin typeface="Cambria Math" panose="02040503050406030204" pitchFamily="18" charset="0"/>
                            <a:ea typeface="Cambria Math" panose="02040503050406030204" pitchFamily="18" charset="0"/>
                          </a:rPr>
                          <m:t>𝟏</m:t>
                        </m:r>
                      </m:sub>
                    </m:sSub>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𝒙</m:t>
                        </m:r>
                      </m:e>
                      <m:sub>
                        <m:r>
                          <a:rPr lang="en-US" b="1" i="1">
                            <a:latin typeface="Cambria Math" panose="02040503050406030204" pitchFamily="18" charset="0"/>
                            <a:ea typeface="Cambria Math" panose="02040503050406030204" pitchFamily="18" charset="0"/>
                          </a:rPr>
                          <m:t>𝟏</m:t>
                        </m:r>
                      </m:sub>
                    </m:sSub>
                    <m:r>
                      <a:rPr lang="en-US" b="1" i="1">
                        <a:latin typeface="Cambria Math" panose="02040503050406030204" pitchFamily="18" charset="0"/>
                        <a:ea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𝜽</m:t>
                        </m:r>
                      </m:e>
                      <m:sub>
                        <m:r>
                          <a:rPr lang="en-US" b="1" i="1">
                            <a:latin typeface="Cambria Math" panose="02040503050406030204" pitchFamily="18" charset="0"/>
                            <a:ea typeface="Cambria Math" panose="02040503050406030204" pitchFamily="18" charset="0"/>
                          </a:rPr>
                          <m:t>𝟐</m:t>
                        </m:r>
                      </m:sub>
                    </m:sSub>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𝒙</m:t>
                        </m:r>
                      </m:e>
                      <m:sub>
                        <m:r>
                          <a:rPr lang="en-US" b="1" i="1">
                            <a:latin typeface="Cambria Math" panose="02040503050406030204" pitchFamily="18" charset="0"/>
                            <a:ea typeface="Cambria Math" panose="02040503050406030204" pitchFamily="18" charset="0"/>
                          </a:rPr>
                          <m:t>𝟐</m:t>
                        </m:r>
                      </m:sub>
                    </m:sSub>
                    <m:r>
                      <a:rPr lang="en-US" b="1" i="1">
                        <a:latin typeface="Cambria Math" panose="02040503050406030204" pitchFamily="18" charset="0"/>
                        <a:ea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𝜽</m:t>
                        </m:r>
                      </m:e>
                      <m:sub>
                        <m:r>
                          <a:rPr lang="en-US" b="1" i="1">
                            <a:latin typeface="Cambria Math" panose="02040503050406030204" pitchFamily="18" charset="0"/>
                            <a:ea typeface="Cambria Math" panose="02040503050406030204" pitchFamily="18" charset="0"/>
                          </a:rPr>
                          <m:t>𝒏</m:t>
                        </m:r>
                      </m:sub>
                    </m:sSub>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𝒙</m:t>
                        </m:r>
                      </m:e>
                      <m:sub>
                        <m:r>
                          <a:rPr lang="en-US" b="1" i="1">
                            <a:latin typeface="Cambria Math" panose="02040503050406030204" pitchFamily="18" charset="0"/>
                            <a:ea typeface="Cambria Math" panose="02040503050406030204" pitchFamily="18" charset="0"/>
                          </a:rPr>
                          <m:t>𝒏</m:t>
                        </m:r>
                      </m:sub>
                    </m:sSub>
                  </m:oMath>
                </a14:m>
                <a:endParaRPr lang="en-US" b="1" dirty="0"/>
              </a:p>
              <a:p>
                <a:r>
                  <a:rPr lang="en-US" dirty="0"/>
                  <a:t>Next we will need to map this continuous value to a ‘fuzzy’, 0 to 1 value.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48931" y="2438400"/>
                <a:ext cx="5616216" cy="3785419"/>
              </a:xfrm>
              <a:blipFill>
                <a:blip r:embed="rId3"/>
                <a:stretch>
                  <a:fillRect l="-434" t="-805" r="-1193"/>
                </a:stretch>
              </a:blipFill>
            </p:spPr>
            <p:txBody>
              <a:bodyPr/>
              <a:lstStyle/>
              <a:p>
                <a:r>
                  <a:rPr lang="en-US">
                    <a:noFill/>
                  </a:rPr>
                  <a:t> </a:t>
                </a:r>
              </a:p>
            </p:txBody>
          </p:sp>
        </mc:Fallback>
      </mc:AlternateContent>
    </p:spTree>
    <p:extLst>
      <p:ext uri="{BB962C8B-B14F-4D97-AF65-F5344CB8AC3E}">
        <p14:creationId xmlns:p14="http://schemas.microsoft.com/office/powerpoint/2010/main" val="1460347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2"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descr="Original file ‎ (SVG file, nominally 600 × 400 pixels, file size: 3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84" y="2559810"/>
            <a:ext cx="5451627" cy="3638960"/>
          </a:xfrm>
          <a:prstGeom prst="rect">
            <a:avLst/>
          </a:prstGeom>
          <a:effectLst/>
        </p:spPr>
      </p:pic>
      <p:sp>
        <p:nvSpPr>
          <p:cNvPr id="2" name="Title 1"/>
          <p:cNvSpPr>
            <a:spLocks noGrp="1"/>
          </p:cNvSpPr>
          <p:nvPr>
            <p:ph type="title"/>
          </p:nvPr>
        </p:nvSpPr>
        <p:spPr>
          <a:xfrm>
            <a:off x="648930" y="629267"/>
            <a:ext cx="9252154" cy="1016654"/>
          </a:xfrm>
        </p:spPr>
        <p:txBody>
          <a:bodyPr>
            <a:normAutofit/>
          </a:bodyPr>
          <a:lstStyle/>
          <a:p>
            <a:r>
              <a:rPr lang="en-US" dirty="0"/>
              <a:t>Logistic Regression - Heuristic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421089" y="2548281"/>
                <a:ext cx="5122606" cy="3658689"/>
              </a:xfrm>
            </p:spPr>
            <p:txBody>
              <a:bodyPr>
                <a:normAutofit/>
              </a:bodyPr>
              <a:lstStyle/>
              <a:p>
                <a:r>
                  <a:rPr lang="en-US" dirty="0">
                    <a:solidFill>
                      <a:schemeClr val="bg1"/>
                    </a:solidFill>
                  </a:rPr>
                  <a:t>We can use the </a:t>
                </a:r>
                <a:r>
                  <a:rPr lang="en-US" dirty="0">
                    <a:solidFill>
                      <a:schemeClr val="accent2"/>
                    </a:solidFill>
                  </a:rPr>
                  <a:t>Sigmoid Function</a:t>
                </a:r>
                <a:r>
                  <a:rPr lang="en-US" dirty="0">
                    <a:solidFill>
                      <a:schemeClr val="bg1"/>
                    </a:solidFill>
                  </a:rPr>
                  <a:t> to map our output to a 0 to 1 probability value.</a:t>
                </a:r>
              </a:p>
              <a:p>
                <a:pPr lvl="1"/>
                <a14:m>
                  <m:oMath xmlns:m="http://schemas.openxmlformats.org/officeDocument/2006/math">
                    <m:r>
                      <a:rPr lang="en-US" b="0" i="1" smtClean="0">
                        <a:solidFill>
                          <a:schemeClr val="bg1"/>
                        </a:solidFill>
                        <a:latin typeface="Cambria Math" panose="02040503050406030204" pitchFamily="18" charset="0"/>
                      </a:rPr>
                      <m:t>𝑔</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𝑧</m:t>
                        </m:r>
                      </m:e>
                    </m:d>
                    <m:r>
                      <a:rPr lang="en-US" b="0" i="1" smtClean="0">
                        <a:solidFill>
                          <a:schemeClr val="bg1"/>
                        </a:solidFill>
                        <a:latin typeface="Cambria Math" panose="02040503050406030204" pitchFamily="18" charset="0"/>
                      </a:rPr>
                      <m:t>= </m:t>
                    </m:r>
                    <m:f>
                      <m:fPr>
                        <m:ctrlPr>
                          <a:rPr lang="en-US" b="0"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1</m:t>
                        </m:r>
                      </m:num>
                      <m:den>
                        <m:r>
                          <a:rPr lang="en-US" b="0" i="1" smtClean="0">
                            <a:solidFill>
                              <a:schemeClr val="bg1"/>
                            </a:solidFill>
                            <a:latin typeface="Cambria Math" panose="02040503050406030204" pitchFamily="18" charset="0"/>
                          </a:rPr>
                          <m:t>1+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𝑒</m:t>
                            </m:r>
                          </m:e>
                          <m: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𝑧</m:t>
                            </m:r>
                          </m:sup>
                        </m:sSup>
                      </m:den>
                    </m:f>
                  </m:oMath>
                </a14:m>
                <a:endParaRPr lang="en-US" b="0" dirty="0">
                  <a:solidFill>
                    <a:schemeClr val="bg1"/>
                  </a:solidFill>
                </a:endParaRPr>
              </a:p>
              <a:p>
                <a:pPr lvl="1"/>
                <a:r>
                  <a:rPr lang="en-US" dirty="0">
                    <a:solidFill>
                      <a:schemeClr val="bg1"/>
                    </a:solidFill>
                  </a:rPr>
                  <a:t>If z &gt;= 0 then </a:t>
                </a:r>
                <a14:m>
                  <m:oMath xmlns:m="http://schemas.openxmlformats.org/officeDocument/2006/math">
                    <m:r>
                      <a:rPr lang="en-US" i="1">
                        <a:solidFill>
                          <a:schemeClr val="bg1"/>
                        </a:solidFill>
                        <a:latin typeface="Cambria Math" panose="02040503050406030204" pitchFamily="18" charset="0"/>
                      </a:rPr>
                      <m:t>𝑔</m:t>
                    </m:r>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𝑧</m:t>
                        </m:r>
                      </m:e>
                    </m:d>
                  </m:oMath>
                </a14:m>
                <a:r>
                  <a:rPr lang="en-US" dirty="0">
                    <a:solidFill>
                      <a:schemeClr val="bg1"/>
                    </a:solidFill>
                  </a:rPr>
                  <a:t> &gt;= 0.5</a:t>
                </a:r>
              </a:p>
              <a:p>
                <a:r>
                  <a:rPr lang="en-US" dirty="0">
                    <a:solidFill>
                      <a:schemeClr val="bg1"/>
                    </a:solidFill>
                  </a:rPr>
                  <a:t>Logistic Regression Heuristic:</a:t>
                </a:r>
              </a:p>
              <a:p>
                <a:pPr lvl="1"/>
                <a14:m>
                  <m:oMath xmlns:m="http://schemas.openxmlformats.org/officeDocument/2006/math">
                    <m:sSub>
                      <m:sSubPr>
                        <m:ctrlPr>
                          <a:rPr lang="en-US" i="1" smtClean="0">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h</m:t>
                        </m:r>
                      </m:e>
                      <m:sub>
                        <m:r>
                          <a:rPr lang="en-US" i="1">
                            <a:solidFill>
                              <a:schemeClr val="bg1"/>
                            </a:solidFill>
                            <a:latin typeface="Cambria Math" panose="02040503050406030204" pitchFamily="18" charset="0"/>
                            <a:ea typeface="Cambria Math" panose="02040503050406030204" pitchFamily="18" charset="0"/>
                          </a:rPr>
                          <m:t>𝜃</m:t>
                        </m:r>
                      </m:sub>
                    </m:sSub>
                    <m:d>
                      <m:dPr>
                        <m:ctrlPr>
                          <a:rPr lang="en-US" i="1">
                            <a:solidFill>
                              <a:schemeClr val="bg1"/>
                            </a:solidFill>
                            <a:latin typeface="Cambria Math" panose="02040503050406030204" pitchFamily="18" charset="0"/>
                            <a:ea typeface="Cambria Math" panose="02040503050406030204" pitchFamily="18" charset="0"/>
                          </a:rPr>
                        </m:ctrlPr>
                      </m:dPr>
                      <m:e>
                        <m:r>
                          <a:rPr lang="en-US" i="1">
                            <a:solidFill>
                              <a:schemeClr val="bg1"/>
                            </a:solidFill>
                            <a:latin typeface="Cambria Math" panose="02040503050406030204" pitchFamily="18" charset="0"/>
                            <a:ea typeface="Cambria Math" panose="02040503050406030204" pitchFamily="18" charset="0"/>
                          </a:rPr>
                          <m:t>𝑥</m:t>
                        </m:r>
                      </m:e>
                    </m:d>
                    <m:r>
                      <a:rPr lang="en-US" i="1">
                        <a:solidFill>
                          <a:schemeClr val="bg1"/>
                        </a:solidFill>
                        <a:latin typeface="Cambria Math" panose="02040503050406030204" pitchFamily="18" charset="0"/>
                        <a:ea typeface="Cambria Math" panose="02040503050406030204" pitchFamily="18" charset="0"/>
                      </a:rPr>
                      <m:t>=</m:t>
                    </m:r>
                  </m:oMath>
                </a14:m>
                <a:r>
                  <a:rPr lang="en-US" dirty="0">
                    <a:solidFill>
                      <a:schemeClr val="bg1"/>
                    </a:solidFill>
                  </a:rPr>
                  <a:t> </a:t>
                </a:r>
                <a14:m>
                  <m:oMath xmlns:m="http://schemas.openxmlformats.org/officeDocument/2006/math">
                    <m:r>
                      <a:rPr lang="en-US" i="1">
                        <a:solidFill>
                          <a:schemeClr val="bg1"/>
                        </a:solidFill>
                        <a:latin typeface="Cambria Math" panose="02040503050406030204" pitchFamily="18" charset="0"/>
                      </a:rPr>
                      <m:t>𝑔</m:t>
                    </m:r>
                    <m:d>
                      <m:dPr>
                        <m:ctrlPr>
                          <a:rPr lang="en-US" i="1">
                            <a:solidFill>
                              <a:schemeClr val="bg1"/>
                            </a:solidFill>
                            <a:latin typeface="Cambria Math" panose="02040503050406030204" pitchFamily="18" charset="0"/>
                          </a:rPr>
                        </m:ctrlPr>
                      </m:dPr>
                      <m:e>
                        <m:sSup>
                          <m:sSupPr>
                            <m:ctrlPr>
                              <a:rPr lang="en-US" i="1" smtClean="0">
                                <a:solidFill>
                                  <a:schemeClr val="bg1"/>
                                </a:solidFill>
                                <a:latin typeface="Cambria Math" panose="02040503050406030204" pitchFamily="18" charset="0"/>
                              </a:rPr>
                            </m:ctrlPr>
                          </m:sSupPr>
                          <m:e>
                            <m:r>
                              <a:rPr lang="en-US" b="0" i="1">
                                <a:solidFill>
                                  <a:schemeClr val="bg1"/>
                                </a:solidFill>
                                <a:latin typeface="Cambria Math" panose="02040503050406030204" pitchFamily="18" charset="0"/>
                                <a:ea typeface="Cambria Math" panose="02040503050406030204" pitchFamily="18" charset="0"/>
                              </a:rPr>
                              <m:t>𝜃</m:t>
                            </m:r>
                          </m:e>
                          <m:sup>
                            <m:r>
                              <a:rPr lang="en-US" b="0" i="1">
                                <a:solidFill>
                                  <a:schemeClr val="bg1"/>
                                </a:solidFill>
                                <a:latin typeface="Cambria Math" panose="02040503050406030204" pitchFamily="18" charset="0"/>
                              </a:rPr>
                              <m:t>𝑇</m:t>
                            </m:r>
                          </m:sup>
                        </m:sSup>
                        <m:r>
                          <a:rPr lang="en-US" b="0" i="1">
                            <a:solidFill>
                              <a:schemeClr val="bg1"/>
                            </a:solidFill>
                            <a:latin typeface="Cambria Math" panose="02040503050406030204" pitchFamily="18" charset="0"/>
                          </a:rPr>
                          <m:t>𝑥</m:t>
                        </m:r>
                      </m:e>
                    </m:d>
                  </m:oMath>
                </a14:m>
                <a:endParaRPr lang="en-US" dirty="0">
                  <a:solidFill>
                    <a:schemeClr val="bg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421089" y="2548281"/>
                <a:ext cx="5122606" cy="3658689"/>
              </a:xfrm>
              <a:blipFill>
                <a:blip r:embed="rId3"/>
                <a:stretch>
                  <a:fillRect l="-476" t="-833"/>
                </a:stretch>
              </a:blipFill>
            </p:spPr>
            <p:txBody>
              <a:bodyPr/>
              <a:lstStyle/>
              <a:p>
                <a:r>
                  <a:rPr lang="en-US">
                    <a:noFill/>
                  </a:rPr>
                  <a:t> </a:t>
                </a:r>
              </a:p>
            </p:txBody>
          </p:sp>
        </mc:Fallback>
      </mc:AlternateContent>
      <p:sp>
        <p:nvSpPr>
          <p:cNvPr id="5" name="TextBox 4"/>
          <p:cNvSpPr txBox="1"/>
          <p:nvPr/>
        </p:nvSpPr>
        <p:spPr>
          <a:xfrm>
            <a:off x="3231660" y="6022304"/>
            <a:ext cx="409756" cy="584775"/>
          </a:xfrm>
          <a:prstGeom prst="rect">
            <a:avLst/>
          </a:prstGeom>
          <a:noFill/>
        </p:spPr>
        <p:txBody>
          <a:bodyPr wrap="square" rtlCol="0">
            <a:spAutoFit/>
          </a:bodyPr>
          <a:lstStyle/>
          <a:p>
            <a:r>
              <a:rPr lang="en-US" sz="3200" dirty="0">
                <a:solidFill>
                  <a:schemeClr val="bg1"/>
                </a:solidFill>
              </a:rPr>
              <a:t>Z</a:t>
            </a:r>
          </a:p>
        </p:txBody>
      </p:sp>
      <mc:AlternateContent xmlns:mc="http://schemas.openxmlformats.org/markup-compatibility/2006" xmlns:a14="http://schemas.microsoft.com/office/drawing/2010/main">
        <mc:Choice Requires="a14">
          <p:sp>
            <p:nvSpPr>
              <p:cNvPr id="13" name="TextBox 12"/>
              <p:cNvSpPr txBox="1"/>
              <p:nvPr/>
            </p:nvSpPr>
            <p:spPr>
              <a:xfrm>
                <a:off x="5613" y="3924298"/>
                <a:ext cx="409756"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solidFill>
                            <a:schemeClr val="bg1"/>
                          </a:solidFill>
                          <a:latin typeface="Cambria Math" panose="02040503050406030204" pitchFamily="18" charset="0"/>
                        </a:rPr>
                        <m:t>𝑔</m:t>
                      </m:r>
                      <m:d>
                        <m:dPr>
                          <m:ctrlPr>
                            <a:rPr lang="en-US" sz="3200" i="1">
                              <a:solidFill>
                                <a:schemeClr val="bg1"/>
                              </a:solidFill>
                              <a:latin typeface="Cambria Math" panose="02040503050406030204" pitchFamily="18" charset="0"/>
                            </a:rPr>
                          </m:ctrlPr>
                        </m:dPr>
                        <m:e>
                          <m:r>
                            <a:rPr lang="en-US" sz="3200" i="1">
                              <a:solidFill>
                                <a:schemeClr val="bg1"/>
                              </a:solidFill>
                              <a:latin typeface="Cambria Math" panose="02040503050406030204" pitchFamily="18" charset="0"/>
                            </a:rPr>
                            <m:t>𝑧</m:t>
                          </m:r>
                        </m:e>
                      </m:d>
                    </m:oMath>
                  </m:oMathPara>
                </a14:m>
                <a:endParaRPr lang="en-US" sz="3200" dirty="0">
                  <a:solidFill>
                    <a:schemeClr val="bg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5613" y="3924298"/>
                <a:ext cx="409756" cy="584775"/>
              </a:xfrm>
              <a:prstGeom prst="rect">
                <a:avLst/>
              </a:prstGeom>
              <a:blipFill>
                <a:blip r:embed="rId4"/>
                <a:stretch>
                  <a:fillRect r="-108955"/>
                </a:stretch>
              </a:blipFill>
            </p:spPr>
            <p:txBody>
              <a:bodyPr/>
              <a:lstStyle/>
              <a:p>
                <a:r>
                  <a:rPr lang="en-US">
                    <a:noFill/>
                  </a:rPr>
                  <a:t> </a:t>
                </a:r>
              </a:p>
            </p:txBody>
          </p:sp>
        </mc:Fallback>
      </mc:AlternateContent>
    </p:spTree>
    <p:extLst>
      <p:ext uri="{BB962C8B-B14F-4D97-AF65-F5344CB8AC3E}">
        <p14:creationId xmlns:p14="http://schemas.microsoft.com/office/powerpoint/2010/main" val="2501567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8"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3742" y="1438929"/>
            <a:ext cx="3980139" cy="3980139"/>
          </a:xfrm>
          <a:prstGeom prst="rect">
            <a:avLst/>
          </a:prstGeom>
          <a:effectLst/>
        </p:spPr>
      </p:pic>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8930" y="629266"/>
            <a:ext cx="5616217" cy="1622321"/>
          </a:xfrm>
        </p:spPr>
        <p:txBody>
          <a:bodyPr>
            <a:normAutofit/>
          </a:bodyPr>
          <a:lstStyle/>
          <a:p>
            <a:r>
              <a:rPr lang="en-US" dirty="0"/>
              <a:t>Logistic Regression - Heuristic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48931" y="2438400"/>
                <a:ext cx="5616216" cy="3785419"/>
              </a:xfrm>
            </p:spPr>
            <p:txBody>
              <a:bodyPr>
                <a:normAutofit/>
              </a:bodyPr>
              <a:lstStyle/>
              <a:p>
                <a:r>
                  <a:rPr lang="en-US" dirty="0">
                    <a:solidFill>
                      <a:schemeClr val="tx1"/>
                    </a:solidFill>
                  </a:rPr>
                  <a:t>Logistic Regression Heuristic:</a:t>
                </a:r>
              </a:p>
              <a:p>
                <a:pPr lvl="1"/>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h</m:t>
                        </m:r>
                      </m:e>
                      <m:sub>
                        <m:r>
                          <a:rPr lang="en-US" i="1">
                            <a:solidFill>
                              <a:schemeClr val="tx1"/>
                            </a:solidFill>
                            <a:latin typeface="Cambria Math" panose="02040503050406030204" pitchFamily="18" charset="0"/>
                            <a:ea typeface="Cambria Math" panose="02040503050406030204" pitchFamily="18" charset="0"/>
                          </a:rPr>
                          <m:t>𝜃</m:t>
                        </m:r>
                      </m:sub>
                    </m:sSub>
                    <m:d>
                      <m:dPr>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𝑥</m:t>
                        </m:r>
                      </m:e>
                    </m:d>
                    <m:r>
                      <a:rPr lang="en-US" i="1">
                        <a:solidFill>
                          <a:schemeClr val="tx1"/>
                        </a:solidFill>
                        <a:latin typeface="Cambria Math" panose="02040503050406030204" pitchFamily="18" charset="0"/>
                        <a:ea typeface="Cambria Math" panose="02040503050406030204" pitchFamily="18" charset="0"/>
                      </a:rPr>
                      <m:t>=</m:t>
                    </m:r>
                  </m:oMath>
                </a14:m>
                <a:r>
                  <a:rPr lang="en-US" dirty="0">
                    <a:solidFill>
                      <a:schemeClr val="tx1"/>
                    </a:solidFill>
                  </a:rPr>
                  <a:t> </a:t>
                </a:r>
                <a14:m>
                  <m:oMath xmlns:m="http://schemas.openxmlformats.org/officeDocument/2006/math">
                    <m:r>
                      <a:rPr lang="en-US" i="1">
                        <a:solidFill>
                          <a:schemeClr val="tx1"/>
                        </a:solidFill>
                        <a:latin typeface="Cambria Math" panose="02040503050406030204" pitchFamily="18" charset="0"/>
                      </a:rPr>
                      <m:t>𝑔</m:t>
                    </m:r>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𝜃</m:t>
                            </m:r>
                          </m:e>
                          <m:sup>
                            <m:r>
                              <a:rPr lang="en-US" i="1">
                                <a:solidFill>
                                  <a:schemeClr val="tx1"/>
                                </a:solidFill>
                                <a:latin typeface="Cambria Math" panose="02040503050406030204" pitchFamily="18" charset="0"/>
                              </a:rPr>
                              <m:t>𝑇</m:t>
                            </m:r>
                          </m:sup>
                        </m:sSup>
                        <m:r>
                          <a:rPr lang="en-US" i="1">
                            <a:solidFill>
                              <a:schemeClr val="tx1"/>
                            </a:solidFill>
                            <a:latin typeface="Cambria Math" panose="02040503050406030204" pitchFamily="18" charset="0"/>
                          </a:rPr>
                          <m:t>𝑥</m:t>
                        </m:r>
                      </m:e>
                    </m:d>
                  </m:oMath>
                </a14:m>
                <a:endParaRPr lang="en-US" dirty="0">
                  <a:solidFill>
                    <a:schemeClr val="tx1"/>
                  </a:solidFill>
                </a:endParaRPr>
              </a:p>
              <a:p>
                <a:r>
                  <a:rPr lang="en-US" dirty="0">
                    <a:solidFill>
                      <a:schemeClr val="tx1"/>
                    </a:solidFill>
                  </a:rPr>
                  <a:t>For classification predictions, we can compare our output to 0.5:</a:t>
                </a:r>
              </a:p>
              <a:p>
                <a:pPr lvl="1"/>
                <a14:m>
                  <m:oMath xmlns:m="http://schemas.openxmlformats.org/officeDocument/2006/math">
                    <m:r>
                      <a:rPr lang="en-US" b="0" i="1" smtClean="0">
                        <a:solidFill>
                          <a:schemeClr val="tx1"/>
                        </a:solidFill>
                        <a:latin typeface="Cambria Math" panose="02040503050406030204" pitchFamily="18" charset="0"/>
                      </a:rPr>
                      <m:t>𝑌</m:t>
                    </m:r>
                    <m:r>
                      <a:rPr lang="en-US" b="0" i="1" smtClean="0">
                        <a:solidFill>
                          <a:schemeClr val="tx1"/>
                        </a:solidFill>
                        <a:latin typeface="Cambria Math" panose="02040503050406030204" pitchFamily="18" charset="0"/>
                      </a:rPr>
                      <m:t>=1 </m:t>
                    </m:r>
                    <m:r>
                      <a:rPr lang="en-US" b="0" i="1" smtClean="0">
                        <a:solidFill>
                          <a:schemeClr val="tx1"/>
                        </a:solidFill>
                        <a:latin typeface="Cambria Math" panose="02040503050406030204" pitchFamily="18" charset="0"/>
                      </a:rPr>
                      <m:t>𝑖𝑓</m:t>
                    </m:r>
                    <m:r>
                      <a:rPr lang="en-US" b="0" i="1" smtClean="0">
                        <a:solidFill>
                          <a:schemeClr val="tx1"/>
                        </a:solidFill>
                        <a:latin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 ≥0.5</m:t>
                    </m:r>
                  </m:oMath>
                </a14:m>
                <a:endParaRPr lang="en-US" b="0" dirty="0">
                  <a:ea typeface="Cambria Math" panose="02040503050406030204" pitchFamily="18" charset="0"/>
                </a:endParaRPr>
              </a:p>
              <a:p>
                <a:pPr lvl="1"/>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=0 </m:t>
                    </m:r>
                    <m:r>
                      <a:rPr lang="en-US" i="1">
                        <a:latin typeface="Cambria Math" panose="02040503050406030204" pitchFamily="18" charset="0"/>
                      </a:rPr>
                      <m:t>𝑖𝑓</m:t>
                    </m:r>
                    <m:r>
                      <a:rPr lang="en-US" i="1">
                        <a:latin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0.5</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48931" y="2438400"/>
                <a:ext cx="5616216" cy="3785419"/>
              </a:xfrm>
              <a:blipFill>
                <a:blip r:embed="rId3"/>
                <a:stretch>
                  <a:fillRect l="-434" t="-805"/>
                </a:stretch>
              </a:blipFill>
            </p:spPr>
            <p:txBody>
              <a:bodyPr/>
              <a:lstStyle/>
              <a:p>
                <a:r>
                  <a:rPr lang="en-US">
                    <a:noFill/>
                  </a:rPr>
                  <a:t> </a:t>
                </a:r>
              </a:p>
            </p:txBody>
          </p:sp>
        </mc:Fallback>
      </mc:AlternateContent>
    </p:spTree>
    <p:extLst>
      <p:ext uri="{BB962C8B-B14F-4D97-AF65-F5344CB8AC3E}">
        <p14:creationId xmlns:p14="http://schemas.microsoft.com/office/powerpoint/2010/main" val="25962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8"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3742" y="1438929"/>
            <a:ext cx="3980139" cy="3980139"/>
          </a:xfrm>
          <a:prstGeom prst="rect">
            <a:avLst/>
          </a:prstGeom>
          <a:effectLst/>
        </p:spPr>
      </p:pic>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8930" y="629266"/>
            <a:ext cx="5616217" cy="1622321"/>
          </a:xfrm>
        </p:spPr>
        <p:txBody>
          <a:bodyPr>
            <a:normAutofit/>
          </a:bodyPr>
          <a:lstStyle/>
          <a:p>
            <a:r>
              <a:rPr lang="en-US" dirty="0"/>
              <a:t>Logistic Regression - Heuristic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48931" y="2438400"/>
                <a:ext cx="5616216" cy="3785419"/>
              </a:xfrm>
            </p:spPr>
            <p:txBody>
              <a:bodyPr>
                <a:normAutofit/>
              </a:bodyPr>
              <a:lstStyle/>
              <a:p>
                <a:r>
                  <a:rPr lang="en-US" dirty="0">
                    <a:solidFill>
                      <a:schemeClr val="tx1"/>
                    </a:solidFill>
                  </a:rPr>
                  <a:t>Logistic Regression Heuristic:</a:t>
                </a:r>
              </a:p>
              <a:p>
                <a:pPr lvl="1"/>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h</m:t>
                        </m:r>
                      </m:e>
                      <m:sub>
                        <m:r>
                          <a:rPr lang="en-US" i="1">
                            <a:solidFill>
                              <a:schemeClr val="tx1"/>
                            </a:solidFill>
                            <a:latin typeface="Cambria Math" panose="02040503050406030204" pitchFamily="18" charset="0"/>
                            <a:ea typeface="Cambria Math" panose="02040503050406030204" pitchFamily="18" charset="0"/>
                          </a:rPr>
                          <m:t>𝜃</m:t>
                        </m:r>
                      </m:sub>
                    </m:sSub>
                    <m:d>
                      <m:dPr>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𝑥</m:t>
                        </m:r>
                      </m:e>
                    </m:d>
                    <m:r>
                      <a:rPr lang="en-US" i="1">
                        <a:solidFill>
                          <a:schemeClr val="tx1"/>
                        </a:solidFill>
                        <a:latin typeface="Cambria Math" panose="02040503050406030204" pitchFamily="18" charset="0"/>
                        <a:ea typeface="Cambria Math" panose="02040503050406030204" pitchFamily="18" charset="0"/>
                      </a:rPr>
                      <m:t>=</m:t>
                    </m:r>
                  </m:oMath>
                </a14:m>
                <a:r>
                  <a:rPr lang="en-US" dirty="0">
                    <a:solidFill>
                      <a:schemeClr val="tx1"/>
                    </a:solidFill>
                  </a:rPr>
                  <a:t> </a:t>
                </a:r>
                <a14:m>
                  <m:oMath xmlns:m="http://schemas.openxmlformats.org/officeDocument/2006/math">
                    <m:r>
                      <a:rPr lang="en-US" i="1">
                        <a:solidFill>
                          <a:schemeClr val="tx1"/>
                        </a:solidFill>
                        <a:latin typeface="Cambria Math" panose="02040503050406030204" pitchFamily="18" charset="0"/>
                      </a:rPr>
                      <m:t>𝑔</m:t>
                    </m:r>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𝜃</m:t>
                            </m:r>
                          </m:e>
                          <m:sup>
                            <m:r>
                              <a:rPr lang="en-US" i="1">
                                <a:solidFill>
                                  <a:schemeClr val="tx1"/>
                                </a:solidFill>
                                <a:latin typeface="Cambria Math" panose="02040503050406030204" pitchFamily="18" charset="0"/>
                              </a:rPr>
                              <m:t>𝑇</m:t>
                            </m:r>
                          </m:sup>
                        </m:sSup>
                        <m:r>
                          <a:rPr lang="en-US" i="1">
                            <a:solidFill>
                              <a:schemeClr val="tx1"/>
                            </a:solidFill>
                            <a:latin typeface="Cambria Math" panose="02040503050406030204" pitchFamily="18" charset="0"/>
                          </a:rPr>
                          <m:t>𝑥</m:t>
                        </m:r>
                      </m:e>
                    </m:d>
                  </m:oMath>
                </a14:m>
                <a:endParaRPr lang="en-US" dirty="0">
                  <a:solidFill>
                    <a:schemeClr val="tx1"/>
                  </a:solidFill>
                </a:endParaRPr>
              </a:p>
              <a:p>
                <a:r>
                  <a:rPr lang="en-US" dirty="0">
                    <a:solidFill>
                      <a:schemeClr val="tx1"/>
                    </a:solidFill>
                  </a:rPr>
                  <a:t>The “bias” value in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𝑇</m:t>
                        </m:r>
                      </m:sup>
                    </m:sSup>
                    <m:r>
                      <a:rPr lang="en-US" i="1">
                        <a:latin typeface="Cambria Math" panose="02040503050406030204" pitchFamily="18" charset="0"/>
                      </a:rPr>
                      <m:t>𝑥</m:t>
                    </m:r>
                  </m:oMath>
                </a14:m>
                <a:r>
                  <a:rPr lang="en-US" dirty="0"/>
                  <a:t> will control the decision boundary ‘distance’.</a:t>
                </a:r>
              </a:p>
              <a:p>
                <a:r>
                  <a:rPr lang="en-US" dirty="0"/>
                  <a:t>Just like in Linear Regression, polynomial features can be used to increase variance for more complex mappings.</a:t>
                </a:r>
              </a:p>
              <a:p>
                <a:pPr lvl="1"/>
                <a:r>
                  <a:rPr lang="en-US" dirty="0"/>
                  <a:t>The pictured example uses a simple line function for the decision boundary.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48931" y="2438400"/>
                <a:ext cx="5616216" cy="3785419"/>
              </a:xfrm>
              <a:blipFill>
                <a:blip r:embed="rId3"/>
                <a:stretch>
                  <a:fillRect l="-434" t="-805"/>
                </a:stretch>
              </a:blipFill>
            </p:spPr>
            <p:txBody>
              <a:bodyPr/>
              <a:lstStyle/>
              <a:p>
                <a:r>
                  <a:rPr lang="en-US">
                    <a:noFill/>
                  </a:rPr>
                  <a:t> </a:t>
                </a:r>
              </a:p>
            </p:txBody>
          </p:sp>
        </mc:Fallback>
      </mc:AlternateContent>
      <p:cxnSp>
        <p:nvCxnSpPr>
          <p:cNvPr id="10" name="Straight Connector 9"/>
          <p:cNvCxnSpPr/>
          <p:nvPr/>
        </p:nvCxnSpPr>
        <p:spPr>
          <a:xfrm>
            <a:off x="7861412" y="4487034"/>
            <a:ext cx="1840938" cy="18652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9577919" y="5896091"/>
            <a:ext cx="295360" cy="32772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0327755" y="5050474"/>
            <a:ext cx="295360" cy="32772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692984" y="5378202"/>
            <a:ext cx="1645002" cy="461665"/>
          </a:xfrm>
          <a:prstGeom prst="rect">
            <a:avLst/>
          </a:prstGeom>
          <a:noFill/>
        </p:spPr>
        <p:txBody>
          <a:bodyPr wrap="none" rtlCol="0">
            <a:spAutoFit/>
          </a:bodyPr>
          <a:lstStyle/>
          <a:p>
            <a:r>
              <a:rPr lang="en-US" sz="1200" dirty="0">
                <a:solidFill>
                  <a:schemeClr val="bg1"/>
                </a:solidFill>
              </a:rPr>
              <a:t>Distance controlled</a:t>
            </a:r>
          </a:p>
          <a:p>
            <a:r>
              <a:rPr lang="en-US" sz="1200" dirty="0">
                <a:solidFill>
                  <a:schemeClr val="bg1"/>
                </a:solidFill>
              </a:rPr>
              <a:t>by bias</a:t>
            </a:r>
          </a:p>
        </p:txBody>
      </p:sp>
    </p:spTree>
    <p:extLst>
      <p:ext uri="{BB962C8B-B14F-4D97-AF65-F5344CB8AC3E}">
        <p14:creationId xmlns:p14="http://schemas.microsoft.com/office/powerpoint/2010/main" val="384950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 Cost Function</a:t>
            </a:r>
          </a:p>
        </p:txBody>
      </p:sp>
      <p:sp>
        <p:nvSpPr>
          <p:cNvPr id="3" name="Content Placeholder 2"/>
          <p:cNvSpPr>
            <a:spLocks noGrp="1"/>
          </p:cNvSpPr>
          <p:nvPr>
            <p:ph idx="1"/>
          </p:nvPr>
        </p:nvSpPr>
        <p:spPr/>
        <p:txBody>
          <a:bodyPr/>
          <a:lstStyle/>
          <a:p>
            <a:r>
              <a:rPr lang="en-US" dirty="0"/>
              <a:t>The Linear Regression cost function would not be convex if used with out Logistic Regression Heuristic.</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159" y="2731889"/>
            <a:ext cx="3155740" cy="315574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0113" y="2731888"/>
            <a:ext cx="3094377" cy="3094377"/>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1878231" y="5320512"/>
                <a:ext cx="820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h</m:t>
                          </m:r>
                        </m:e>
                        <m:sub>
                          <m:r>
                            <a:rPr lang="en-US" i="1">
                              <a:solidFill>
                                <a:schemeClr val="bg1"/>
                              </a:solidFill>
                              <a:latin typeface="Cambria Math" panose="02040503050406030204" pitchFamily="18" charset="0"/>
                              <a:ea typeface="Cambria Math" panose="02040503050406030204" pitchFamily="18" charset="0"/>
                            </a:rPr>
                            <m:t>𝜃</m:t>
                          </m:r>
                        </m:sub>
                      </m:sSub>
                      <m:d>
                        <m:dPr>
                          <m:ctrlPr>
                            <a:rPr lang="en-US" i="1">
                              <a:solidFill>
                                <a:schemeClr val="bg1"/>
                              </a:solidFill>
                              <a:latin typeface="Cambria Math" panose="02040503050406030204" pitchFamily="18" charset="0"/>
                              <a:ea typeface="Cambria Math" panose="02040503050406030204" pitchFamily="18" charset="0"/>
                            </a:rPr>
                          </m:ctrlPr>
                        </m:dPr>
                        <m:e>
                          <m:r>
                            <a:rPr lang="en-US" i="1">
                              <a:solidFill>
                                <a:schemeClr val="bg1"/>
                              </a:solidFill>
                              <a:latin typeface="Cambria Math" panose="02040503050406030204" pitchFamily="18" charset="0"/>
                              <a:ea typeface="Cambria Math" panose="02040503050406030204" pitchFamily="18" charset="0"/>
                            </a:rPr>
                            <m:t>𝑥</m:t>
                          </m:r>
                        </m:e>
                      </m:d>
                    </m:oMath>
                  </m:oMathPara>
                </a14:m>
                <a:endParaRPr lang="en-US" dirty="0">
                  <a:solidFill>
                    <a:schemeClr val="bg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878231" y="5320512"/>
                <a:ext cx="820930" cy="369332"/>
              </a:xfrm>
              <a:prstGeom prst="rect">
                <a:avLst/>
              </a:prstGeom>
              <a:blipFill>
                <a:blip r:embed="rId4"/>
                <a:stretch>
                  <a:fillRect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9031590" y="5263868"/>
                <a:ext cx="820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h</m:t>
                          </m:r>
                        </m:e>
                        <m:sub>
                          <m:r>
                            <a:rPr lang="en-US" i="1">
                              <a:solidFill>
                                <a:schemeClr val="bg1"/>
                              </a:solidFill>
                              <a:latin typeface="Cambria Math" panose="02040503050406030204" pitchFamily="18" charset="0"/>
                              <a:ea typeface="Cambria Math" panose="02040503050406030204" pitchFamily="18" charset="0"/>
                            </a:rPr>
                            <m:t>𝜃</m:t>
                          </m:r>
                        </m:sub>
                      </m:sSub>
                      <m:d>
                        <m:dPr>
                          <m:ctrlPr>
                            <a:rPr lang="en-US" i="1">
                              <a:solidFill>
                                <a:schemeClr val="bg1"/>
                              </a:solidFill>
                              <a:latin typeface="Cambria Math" panose="02040503050406030204" pitchFamily="18" charset="0"/>
                              <a:ea typeface="Cambria Math" panose="02040503050406030204" pitchFamily="18" charset="0"/>
                            </a:rPr>
                          </m:ctrlPr>
                        </m:dPr>
                        <m:e>
                          <m:r>
                            <a:rPr lang="en-US" i="1">
                              <a:solidFill>
                                <a:schemeClr val="bg1"/>
                              </a:solidFill>
                              <a:latin typeface="Cambria Math" panose="02040503050406030204" pitchFamily="18" charset="0"/>
                              <a:ea typeface="Cambria Math" panose="02040503050406030204" pitchFamily="18" charset="0"/>
                            </a:rPr>
                            <m:t>𝑥</m:t>
                          </m:r>
                        </m:e>
                      </m:d>
                    </m:oMath>
                  </m:oMathPara>
                </a14:m>
                <a:endParaRPr lang="en-US" dirty="0">
                  <a:solidFill>
                    <a:schemeClr val="bg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9031590" y="5263868"/>
                <a:ext cx="820930" cy="369332"/>
              </a:xfrm>
              <a:prstGeom prst="rect">
                <a:avLst/>
              </a:prstGeom>
              <a:blipFill>
                <a:blip r:embed="rId5"/>
                <a:stretch>
                  <a:fillRect b="-3279"/>
                </a:stretch>
              </a:blipFill>
            </p:spPr>
            <p:txBody>
              <a:bodyPr/>
              <a:lstStyle/>
              <a:p>
                <a:r>
                  <a:rPr lang="en-US">
                    <a:noFill/>
                  </a:rPr>
                  <a:t> </a:t>
                </a:r>
              </a:p>
            </p:txBody>
          </p:sp>
        </mc:Fallback>
      </mc:AlternateContent>
      <p:sp>
        <p:nvSpPr>
          <p:cNvPr id="9" name="TextBox 8"/>
          <p:cNvSpPr txBox="1"/>
          <p:nvPr/>
        </p:nvSpPr>
        <p:spPr>
          <a:xfrm>
            <a:off x="8635080" y="2860534"/>
            <a:ext cx="893193" cy="369332"/>
          </a:xfrm>
          <a:prstGeom prst="rect">
            <a:avLst/>
          </a:prstGeom>
          <a:noFill/>
        </p:spPr>
        <p:txBody>
          <a:bodyPr wrap="none" rtlCol="0">
            <a:spAutoFit/>
          </a:bodyPr>
          <a:lstStyle/>
          <a:p>
            <a:r>
              <a:rPr lang="en-US" dirty="0">
                <a:solidFill>
                  <a:schemeClr val="bg1"/>
                </a:solidFill>
              </a:rPr>
              <a:t>If y = 0</a:t>
            </a:r>
          </a:p>
        </p:txBody>
      </p:sp>
      <p:sp>
        <p:nvSpPr>
          <p:cNvPr id="10" name="TextBox 9"/>
          <p:cNvSpPr txBox="1"/>
          <p:nvPr/>
        </p:nvSpPr>
        <p:spPr>
          <a:xfrm>
            <a:off x="2331385" y="2860534"/>
            <a:ext cx="893193" cy="369332"/>
          </a:xfrm>
          <a:prstGeom prst="rect">
            <a:avLst/>
          </a:prstGeom>
          <a:noFill/>
        </p:spPr>
        <p:txBody>
          <a:bodyPr wrap="none" rtlCol="0">
            <a:spAutoFit/>
          </a:bodyPr>
          <a:lstStyle/>
          <a:p>
            <a:r>
              <a:rPr lang="en-US" dirty="0">
                <a:solidFill>
                  <a:schemeClr val="bg1"/>
                </a:solidFill>
              </a:rPr>
              <a:t>If y = 1</a:t>
            </a:r>
          </a:p>
        </p:txBody>
      </p:sp>
      <mc:AlternateContent xmlns:mc="http://schemas.openxmlformats.org/markup-compatibility/2006">
        <mc:Choice xmlns:a14="http://schemas.microsoft.com/office/drawing/2010/main" Requires="a14">
          <p:sp>
            <p:nvSpPr>
              <p:cNvPr id="11" name="TextBox 10"/>
              <p:cNvSpPr txBox="1"/>
              <p:nvPr/>
            </p:nvSpPr>
            <p:spPr>
              <a:xfrm>
                <a:off x="3960897" y="2731888"/>
                <a:ext cx="3799215" cy="251055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i="1" smtClean="0">
                          <a:solidFill>
                            <a:schemeClr val="tx1"/>
                          </a:solidFill>
                          <a:latin typeface="Cambria Math" panose="02040503050406030204" pitchFamily="18" charset="0"/>
                        </a:rPr>
                        <m:t>𝐽</m:t>
                      </m:r>
                      <m:d>
                        <m:dPr>
                          <m:ctrlPr>
                            <a:rPr lang="en-US" i="1" smtClean="0">
                              <a:solidFill>
                                <a:schemeClr val="tx1"/>
                              </a:solidFill>
                              <a:latin typeface="Cambria Math" panose="02040503050406030204" pitchFamily="18" charset="0"/>
                            </a:rPr>
                          </m:ctrlPr>
                        </m:dPr>
                        <m:e>
                          <m:r>
                            <a:rPr lang="en-US" i="1" smtClean="0">
                              <a:solidFill>
                                <a:schemeClr val="tx1"/>
                              </a:solidFill>
                              <a:latin typeface="Cambria Math" panose="02040503050406030204" pitchFamily="18" charset="0"/>
                              <a:ea typeface="Cambria Math" panose="02040503050406030204" pitchFamily="18" charset="0"/>
                            </a:rPr>
                            <m:t>𝜃</m:t>
                          </m:r>
                        </m:e>
                      </m:d>
                      <m:r>
                        <a:rPr lang="en-US" i="1">
                          <a:solidFill>
                            <a:schemeClr val="tx1"/>
                          </a:solidFill>
                          <a:latin typeface="Cambria Math" panose="02040503050406030204" pitchFamily="18" charset="0"/>
                          <a:ea typeface="Cambria Math" panose="02040503050406030204" pitchFamily="18" charset="0"/>
                        </a:rPr>
                        <m:t>= </m:t>
                      </m:r>
                      <m:f>
                        <m:fPr>
                          <m:ctrlPr>
                            <a:rPr lang="en-US" i="1">
                              <a:solidFill>
                                <a:schemeClr val="tx1"/>
                              </a:solidFill>
                              <a:latin typeface="Cambria Math" panose="02040503050406030204" pitchFamily="18" charset="0"/>
                              <a:ea typeface="Cambria Math" panose="02040503050406030204" pitchFamily="18" charset="0"/>
                            </a:rPr>
                          </m:ctrlPr>
                        </m:fPr>
                        <m:num>
                          <m:r>
                            <a:rPr lang="en-US" i="1">
                              <a:solidFill>
                                <a:schemeClr val="tx1"/>
                              </a:solidFill>
                              <a:latin typeface="Cambria Math" panose="02040503050406030204" pitchFamily="18" charset="0"/>
                              <a:ea typeface="Cambria Math" panose="02040503050406030204" pitchFamily="18" charset="0"/>
                            </a:rPr>
                            <m:t>1</m:t>
                          </m:r>
                        </m:num>
                        <m:den>
                          <m:r>
                            <a:rPr lang="en-US" i="1">
                              <a:solidFill>
                                <a:schemeClr val="tx1"/>
                              </a:solidFill>
                              <a:latin typeface="Cambria Math" panose="02040503050406030204" pitchFamily="18" charset="0"/>
                              <a:ea typeface="Cambria Math" panose="02040503050406030204" pitchFamily="18" charset="0"/>
                            </a:rPr>
                            <m:t>𝑚</m:t>
                          </m:r>
                        </m:den>
                      </m:f>
                      <m:nary>
                        <m:naryPr>
                          <m:chr m:val="∑"/>
                          <m:ctrlPr>
                            <a:rPr lang="en-US" i="1">
                              <a:solidFill>
                                <a:schemeClr val="tx1"/>
                              </a:solidFill>
                              <a:latin typeface="Cambria Math" panose="02040503050406030204" pitchFamily="18" charset="0"/>
                              <a:ea typeface="Cambria Math" panose="02040503050406030204" pitchFamily="18" charset="0"/>
                            </a:rPr>
                          </m:ctrlPr>
                        </m:naryPr>
                        <m:sub>
                          <m:r>
                            <m:rPr>
                              <m:brk m:alnAt="23"/>
                            </m:rPr>
                            <a:rPr lang="en-US" i="1">
                              <a:solidFill>
                                <a:schemeClr val="tx1"/>
                              </a:solidFill>
                              <a:latin typeface="Cambria Math" panose="02040503050406030204" pitchFamily="18" charset="0"/>
                              <a:ea typeface="Cambria Math" panose="02040503050406030204" pitchFamily="18" charset="0"/>
                            </a:rPr>
                            <m:t>𝑖</m:t>
                          </m:r>
                          <m:r>
                            <a:rPr lang="en-US" i="1">
                              <a:solidFill>
                                <a:schemeClr val="tx1"/>
                              </a:solidFill>
                              <a:latin typeface="Cambria Math" panose="02040503050406030204" pitchFamily="18" charset="0"/>
                              <a:ea typeface="Cambria Math" panose="02040503050406030204" pitchFamily="18" charset="0"/>
                            </a:rPr>
                            <m:t>=1</m:t>
                          </m:r>
                        </m:sub>
                        <m:sup>
                          <m:r>
                            <a:rPr lang="en-US" i="1">
                              <a:solidFill>
                                <a:schemeClr val="tx1"/>
                              </a:solidFill>
                              <a:latin typeface="Cambria Math" panose="02040503050406030204" pitchFamily="18" charset="0"/>
                              <a:ea typeface="Cambria Math" panose="02040503050406030204" pitchFamily="18" charset="0"/>
                            </a:rPr>
                            <m:t>𝑚</m:t>
                          </m:r>
                        </m:sup>
                        <m:e>
                          <m:r>
                            <a:rPr lang="en-US" i="1">
                              <a:latin typeface="Cambria Math" panose="02040503050406030204" pitchFamily="18" charset="0"/>
                              <a:ea typeface="Cambria Math" panose="02040503050406030204" pitchFamily="18" charset="0"/>
                            </a:rPr>
                            <m:t>𝑐𝑜𝑠𝑡</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d>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e>
                      </m:nary>
                    </m:oMath>
                  </m:oMathPara>
                </a14:m>
                <a:endParaRPr lang="en-US" dirty="0"/>
              </a:p>
              <a:p>
                <a:pPr/>
                <a:endParaRPr lang="en-US" dirty="0"/>
              </a:p>
              <a:p>
                <a:r>
                  <a:rPr lang="en-US" dirty="0"/>
                  <a:t>If y = 1, then:</a:t>
                </a:r>
                <a:br>
                  <a:rPr lang="en-US" dirty="0"/>
                </a:b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𝑐𝑜𝑠𝑡</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d>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oMath>
                </a14:m>
                <a:r>
                  <a:rPr lang="en-US" dirty="0"/>
                  <a:t> = -log(</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endParaRPr lang="en-US" dirty="0"/>
              </a:p>
              <a:p>
                <a:r>
                  <a:rPr lang="en-US" dirty="0"/>
                  <a:t>If y = 0, then: </a:t>
                </a:r>
              </a:p>
              <a:p>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𝑐𝑜𝑠𝑡</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d>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oMath>
                </a14:m>
                <a:r>
                  <a:rPr lang="en-US" dirty="0"/>
                  <a:t> = -log(</a:t>
                </a:r>
                <a14:m>
                  <m:oMath xmlns:m="http://schemas.openxmlformats.org/officeDocument/2006/math">
                    <m:r>
                      <a:rPr lang="en-US" b="0" i="0" smtClean="0">
                        <a:latin typeface="Cambria Math" panose="02040503050406030204" pitchFamily="18" charset="0"/>
                        <a:ea typeface="Cambria Math" panose="02040503050406030204" pitchFamily="18" charset="0"/>
                      </a:rPr>
                      <m:t>1 −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d>
                    <m:r>
                      <a:rPr lang="en-US" i="1">
                        <a:latin typeface="Cambria Math" panose="02040503050406030204" pitchFamily="18" charset="0"/>
                        <a:ea typeface="Cambria Math" panose="02040503050406030204" pitchFamily="18" charset="0"/>
                      </a:rPr>
                      <m:t>)</m:t>
                    </m:r>
                  </m:oMath>
                </a14:m>
                <a:endParaRPr lang="en-US" dirty="0">
                  <a:ea typeface="Cambria Math" panose="02040503050406030204" pitchFamily="18" charset="0"/>
                </a:endParaRPr>
              </a:p>
            </p:txBody>
          </p:sp>
        </mc:Choice>
        <mc:Fallback>
          <p:sp>
            <p:nvSpPr>
              <p:cNvPr id="11" name="TextBox 10"/>
              <p:cNvSpPr txBox="1">
                <a:spLocks noRot="1" noChangeAspect="1" noMove="1" noResize="1" noEditPoints="1" noAdjustHandles="1" noChangeArrowheads="1" noChangeShapeType="1" noTextEdit="1"/>
              </p:cNvSpPr>
              <p:nvPr/>
            </p:nvSpPr>
            <p:spPr>
              <a:xfrm>
                <a:off x="3960897" y="2731888"/>
                <a:ext cx="3799215" cy="2510559"/>
              </a:xfrm>
              <a:prstGeom prst="rect">
                <a:avLst/>
              </a:prstGeom>
              <a:blipFill>
                <a:blip r:embed="rId6"/>
                <a:stretch>
                  <a:fillRect l="-1445" r="-642" b="-2913"/>
                </a:stretch>
              </a:blipFill>
            </p:spPr>
            <p:txBody>
              <a:bodyPr/>
              <a:lstStyle/>
              <a:p>
                <a:r>
                  <a:rPr lang="en-US">
                    <a:noFill/>
                  </a:rPr>
                  <a:t> </a:t>
                </a:r>
              </a:p>
            </p:txBody>
          </p:sp>
        </mc:Fallback>
      </mc:AlternateContent>
    </p:spTree>
    <p:extLst>
      <p:ext uri="{BB962C8B-B14F-4D97-AF65-F5344CB8AC3E}">
        <p14:creationId xmlns:p14="http://schemas.microsoft.com/office/powerpoint/2010/main" val="3172004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 Cost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i="1" smtClean="0">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𝑚</m:t>
                        </m:r>
                      </m:den>
                    </m:f>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𝑚</m:t>
                        </m:r>
                      </m:sup>
                      <m:e>
                        <m:r>
                          <a:rPr lang="en-US" i="1">
                            <a:latin typeface="Cambria Math" panose="02040503050406030204" pitchFamily="18" charset="0"/>
                            <a:ea typeface="Cambria Math" panose="02040503050406030204" pitchFamily="18" charset="0"/>
                          </a:rPr>
                          <m:t>𝑐𝑜𝑠𝑡</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d>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e>
                    </m:nary>
                  </m:oMath>
                </a14:m>
                <a:br>
                  <a:rPr lang="en-US" dirty="0">
                    <a:ea typeface="Cambria Math" panose="02040503050406030204" pitchFamily="18" charset="0"/>
                  </a:rPr>
                </a:br>
                <a:r>
                  <a:rPr lang="en-US" dirty="0"/>
                  <a:t>If y = 1, then:</a:t>
                </a:r>
                <a:br>
                  <a:rPr lang="en-US" dirty="0"/>
                </a:b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𝑐𝑜𝑠𝑡</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d>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oMath>
                </a14:m>
                <a:r>
                  <a:rPr lang="en-US" dirty="0"/>
                  <a:t> = -log(</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d>
                    <m:r>
                      <a:rPr lang="en-US" i="1">
                        <a:latin typeface="Cambria Math" panose="02040503050406030204" pitchFamily="18" charset="0"/>
                        <a:ea typeface="Cambria Math" panose="02040503050406030204" pitchFamily="18" charset="0"/>
                      </a:rPr>
                      <m:t>)</m:t>
                    </m:r>
                  </m:oMath>
                </a14:m>
                <a:br>
                  <a:rPr lang="en-US" dirty="0"/>
                </a:br>
                <a:r>
                  <a:rPr lang="en-US" dirty="0"/>
                  <a:t>If y = 0, then: </a:t>
                </a:r>
                <a:br>
                  <a:rPr lang="en-US" i="1" dirty="0">
                    <a:latin typeface="Cambria Math" panose="02040503050406030204" pitchFamily="18" charset="0"/>
                    <a:ea typeface="Cambria Math" panose="02040503050406030204" pitchFamily="18" charset="0"/>
                  </a:rPr>
                </a:br>
                <a:r>
                  <a:rPr lang="en-US" i="1" dirty="0">
                    <a:latin typeface="Cambria Math" panose="02040503050406030204" pitchFamily="18" charset="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𝑐𝑜𝑠𝑡</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d>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oMath>
                </a14:m>
                <a:r>
                  <a:rPr lang="en-US" dirty="0"/>
                  <a:t> = -log(</a:t>
                </a:r>
                <a14:m>
                  <m:oMath xmlns:m="http://schemas.openxmlformats.org/officeDocument/2006/math">
                    <m:r>
                      <a:rPr lang="en-US">
                        <a:latin typeface="Cambria Math" panose="02040503050406030204" pitchFamily="18" charset="0"/>
                        <a:ea typeface="Cambria Math" panose="02040503050406030204" pitchFamily="18" charset="0"/>
                      </a:rPr>
                      <m:t>1 −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d>
                    <m:r>
                      <a:rPr lang="en-US" i="1">
                        <a:latin typeface="Cambria Math" panose="02040503050406030204" pitchFamily="18" charset="0"/>
                        <a:ea typeface="Cambria Math" panose="02040503050406030204" pitchFamily="18" charset="0"/>
                      </a:rPr>
                      <m:t>)</m:t>
                    </m:r>
                  </m:oMath>
                </a14:m>
                <a:endParaRPr lang="en-US" dirty="0">
                  <a:ea typeface="Cambria Math" panose="02040503050406030204" pitchFamily="18" charset="0"/>
                </a:endParaRPr>
              </a:p>
              <a:p>
                <a:r>
                  <a:rPr lang="en-US" dirty="0">
                    <a:ea typeface="Cambria Math" panose="02040503050406030204" pitchFamily="18" charset="0"/>
                  </a:rPr>
                  <a:t>We can ‘simplify’ this function as follows:</a:t>
                </a:r>
              </a:p>
              <a:p>
                <a:pPr lvl="1"/>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𝑚</m:t>
                        </m:r>
                      </m:den>
                    </m:f>
                    <m:nary>
                      <m:naryPr>
                        <m:chr m:val="∑"/>
                        <m:ctrlPr>
                          <a:rPr lang="en-US" i="1" smtClean="0">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𝑚</m:t>
                        </m:r>
                      </m:sup>
                      <m:e>
                        <m:d>
                          <m:dPr>
                            <m:begChr m:val="["/>
                            <m:endChr m:val="]"/>
                            <m:ctrlPr>
                              <a:rPr lang="en-US" i="1" smtClean="0">
                                <a:latin typeface="Cambria Math" panose="02040503050406030204" pitchFamily="18" charset="0"/>
                                <a:ea typeface="Cambria Math" panose="02040503050406030204" pitchFamily="18" charset="0"/>
                              </a:rPr>
                            </m:ctrlPr>
                          </m:dPr>
                          <m:e>
                            <m:sSub>
                              <m:sSubPr>
                                <m:ctrlPr>
                                  <a:rPr lang="en-US" i="1" smtClean="0">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𝑦</m:t>
                                </m:r>
                              </m:e>
                              <m:sub>
                                <m:r>
                                  <a:rPr lang="en-US" i="1">
                                    <a:solidFill>
                                      <a:schemeClr val="bg1"/>
                                    </a:solidFill>
                                    <a:latin typeface="Cambria Math" panose="02040503050406030204" pitchFamily="18" charset="0"/>
                                    <a:ea typeface="Cambria Math" panose="02040503050406030204" pitchFamily="18" charset="0"/>
                                  </a:rPr>
                                  <m:t>𝑖</m:t>
                                </m:r>
                              </m:sub>
                            </m:sSub>
                            <m:func>
                              <m:funcPr>
                                <m:ctrlPr>
                                  <a:rPr lang="en-US" b="0" i="1" smtClean="0">
                                    <a:solidFill>
                                      <a:schemeClr val="bg1"/>
                                    </a:solidFill>
                                    <a:latin typeface="Cambria Math" panose="02040503050406030204" pitchFamily="18" charset="0"/>
                                    <a:ea typeface="Cambria Math" panose="02040503050406030204" pitchFamily="18" charset="0"/>
                                  </a:rPr>
                                </m:ctrlPr>
                              </m:funcPr>
                              <m:fName>
                                <m:r>
                                  <m:rPr>
                                    <m:sty m:val="p"/>
                                  </m:rPr>
                                  <a:rPr lang="en-US" b="0" i="0" smtClean="0">
                                    <a:solidFill>
                                      <a:schemeClr val="bg1"/>
                                    </a:solidFill>
                                    <a:latin typeface="Cambria Math" panose="02040503050406030204" pitchFamily="18" charset="0"/>
                                    <a:ea typeface="Cambria Math" panose="02040503050406030204" pitchFamily="18" charset="0"/>
                                  </a:rPr>
                                  <m:t>log</m:t>
                                </m:r>
                              </m:fName>
                              <m:e>
                                <m:d>
                                  <m:dPr>
                                    <m:ctrlPr>
                                      <a:rPr lang="en-US" b="0" i="1" smtClean="0">
                                        <a:solidFill>
                                          <a:schemeClr val="bg1"/>
                                        </a:solidFill>
                                        <a:latin typeface="Cambria Math" panose="02040503050406030204" pitchFamily="18" charset="0"/>
                                        <a:ea typeface="Cambria Math" panose="02040503050406030204" pitchFamily="18" charset="0"/>
                                      </a:rPr>
                                    </m:ctrlPr>
                                  </m:dPr>
                                  <m:e>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h</m:t>
                                        </m:r>
                                      </m:e>
                                      <m:sub>
                                        <m:r>
                                          <a:rPr lang="en-US" i="1">
                                            <a:solidFill>
                                              <a:schemeClr val="bg1"/>
                                            </a:solidFill>
                                            <a:latin typeface="Cambria Math" panose="02040503050406030204" pitchFamily="18" charset="0"/>
                                            <a:ea typeface="Cambria Math" panose="02040503050406030204" pitchFamily="18" charset="0"/>
                                          </a:rPr>
                                          <m:t>𝜃</m:t>
                                        </m:r>
                                      </m:sub>
                                    </m:sSub>
                                    <m:d>
                                      <m:dPr>
                                        <m:ctrlPr>
                                          <a:rPr lang="en-US" i="1">
                                            <a:solidFill>
                                              <a:schemeClr val="bg1"/>
                                            </a:solidFill>
                                            <a:latin typeface="Cambria Math" panose="02040503050406030204" pitchFamily="18" charset="0"/>
                                            <a:ea typeface="Cambria Math" panose="02040503050406030204" pitchFamily="18" charset="0"/>
                                          </a:rPr>
                                        </m:ctrlPr>
                                      </m:dPr>
                                      <m:e>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𝑥</m:t>
                                            </m:r>
                                          </m:e>
                                          <m:sub>
                                            <m:r>
                                              <a:rPr lang="en-US" i="1">
                                                <a:solidFill>
                                                  <a:schemeClr val="bg1"/>
                                                </a:solidFill>
                                                <a:latin typeface="Cambria Math" panose="02040503050406030204" pitchFamily="18" charset="0"/>
                                                <a:ea typeface="Cambria Math" panose="02040503050406030204" pitchFamily="18" charset="0"/>
                                              </a:rPr>
                                              <m:t>𝑖</m:t>
                                            </m:r>
                                          </m:sub>
                                        </m:sSub>
                                      </m:e>
                                    </m:d>
                                  </m:e>
                                </m:d>
                              </m:e>
                            </m:func>
                            <m:r>
                              <a:rPr lang="en-US" b="0" i="1" smtClean="0">
                                <a:latin typeface="Cambria Math" panose="02040503050406030204" pitchFamily="18" charset="0"/>
                                <a:ea typeface="Cambria Math" panose="02040503050406030204" pitchFamily="18" charset="0"/>
                              </a:rPr>
                              <m:t>+</m:t>
                            </m:r>
                            <m:d>
                              <m:dPr>
                                <m:ctrlPr>
                                  <a:rPr lang="en-US" b="0" i="1" smtClean="0">
                                    <a:solidFill>
                                      <a:schemeClr val="bg1"/>
                                    </a:solidFill>
                                    <a:latin typeface="Cambria Math" panose="02040503050406030204" pitchFamily="18" charset="0"/>
                                    <a:ea typeface="Cambria Math" panose="02040503050406030204" pitchFamily="18" charset="0"/>
                                  </a:rPr>
                                </m:ctrlPr>
                              </m:dPr>
                              <m:e>
                                <m:r>
                                  <a:rPr lang="en-US" b="0" i="1" smtClean="0">
                                    <a:solidFill>
                                      <a:schemeClr val="bg1"/>
                                    </a:solidFill>
                                    <a:latin typeface="Cambria Math" panose="02040503050406030204" pitchFamily="18" charset="0"/>
                                    <a:ea typeface="Cambria Math" panose="02040503050406030204" pitchFamily="18" charset="0"/>
                                  </a:rPr>
                                  <m:t>1 −</m:t>
                                </m:r>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𝑦</m:t>
                                    </m:r>
                                  </m:e>
                                  <m:sub>
                                    <m:r>
                                      <a:rPr lang="en-US" i="1">
                                        <a:solidFill>
                                          <a:schemeClr val="bg1"/>
                                        </a:solidFill>
                                        <a:latin typeface="Cambria Math" panose="02040503050406030204" pitchFamily="18" charset="0"/>
                                        <a:ea typeface="Cambria Math" panose="02040503050406030204" pitchFamily="18" charset="0"/>
                                      </a:rPr>
                                      <m:t>𝑖</m:t>
                                    </m:r>
                                  </m:sub>
                                </m:sSub>
                              </m:e>
                            </m:d>
                            <m:r>
                              <m:rPr>
                                <m:sty m:val="p"/>
                              </m:rPr>
                              <a:rPr lang="en-US" b="0" i="0" smtClean="0">
                                <a:solidFill>
                                  <a:schemeClr val="bg1"/>
                                </a:solidFill>
                                <a:latin typeface="Cambria Math" panose="02040503050406030204" pitchFamily="18" charset="0"/>
                                <a:ea typeface="Cambria Math" panose="02040503050406030204" pitchFamily="18" charset="0"/>
                              </a:rPr>
                              <m:t>log</m:t>
                            </m:r>
                            <m:r>
                              <a:rPr lang="en-US" b="0" i="1" smtClean="0">
                                <a:solidFill>
                                  <a:schemeClr val="bg1"/>
                                </a:solidFill>
                                <a:latin typeface="Cambria Math" panose="02040503050406030204" pitchFamily="18" charset="0"/>
                                <a:ea typeface="Cambria Math" panose="02040503050406030204" pitchFamily="18" charset="0"/>
                              </a:rPr>
                              <m:t>⁡(1 −</m:t>
                            </m:r>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h</m:t>
                                </m:r>
                              </m:e>
                              <m:sub>
                                <m:r>
                                  <a:rPr lang="en-US" i="1">
                                    <a:solidFill>
                                      <a:schemeClr val="bg1"/>
                                    </a:solidFill>
                                    <a:latin typeface="Cambria Math" panose="02040503050406030204" pitchFamily="18" charset="0"/>
                                    <a:ea typeface="Cambria Math" panose="02040503050406030204" pitchFamily="18" charset="0"/>
                                  </a:rPr>
                                  <m:t>𝜃</m:t>
                                </m:r>
                              </m:sub>
                            </m:sSub>
                            <m:d>
                              <m:dPr>
                                <m:ctrlPr>
                                  <a:rPr lang="en-US" i="1">
                                    <a:solidFill>
                                      <a:schemeClr val="bg1"/>
                                    </a:solidFill>
                                    <a:latin typeface="Cambria Math" panose="02040503050406030204" pitchFamily="18" charset="0"/>
                                    <a:ea typeface="Cambria Math" panose="02040503050406030204" pitchFamily="18" charset="0"/>
                                  </a:rPr>
                                </m:ctrlPr>
                              </m:dPr>
                              <m:e>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𝑥</m:t>
                                    </m:r>
                                  </m:e>
                                  <m:sub>
                                    <m:r>
                                      <a:rPr lang="en-US" i="1">
                                        <a:solidFill>
                                          <a:schemeClr val="bg1"/>
                                        </a:solidFill>
                                        <a:latin typeface="Cambria Math" panose="02040503050406030204" pitchFamily="18" charset="0"/>
                                        <a:ea typeface="Cambria Math" panose="02040503050406030204" pitchFamily="18" charset="0"/>
                                      </a:rPr>
                                      <m:t>𝑖</m:t>
                                    </m:r>
                                  </m:sub>
                                </m:sSub>
                              </m:e>
                            </m:d>
                            <m:r>
                              <a:rPr lang="en-US" b="0" i="1" smtClean="0">
                                <a:solidFill>
                                  <a:schemeClr val="bg1"/>
                                </a:solidFill>
                                <a:latin typeface="Cambria Math" panose="02040503050406030204" pitchFamily="18" charset="0"/>
                                <a:ea typeface="Cambria Math" panose="02040503050406030204" pitchFamily="18" charset="0"/>
                              </a:rPr>
                              <m:t>)</m:t>
                            </m:r>
                          </m:e>
                        </m:d>
                      </m:e>
                    </m:nary>
                  </m:oMath>
                </a14:m>
                <a:endParaRPr lang="en-US" dirty="0">
                  <a:ea typeface="Cambria Math" panose="02040503050406030204" pitchFamily="18" charset="0"/>
                </a:endParaRPr>
              </a:p>
              <a:p>
                <a:r>
                  <a:rPr lang="en-US" dirty="0"/>
                  <a:t>When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oMath>
                </a14:m>
                <a:r>
                  <a:rPr lang="en-US" dirty="0"/>
                  <a:t> is 0, </a:t>
                </a:r>
                <a14:m>
                  <m:oMath xmlns:m="http://schemas.openxmlformats.org/officeDocument/2006/math">
                    <m:sSub>
                      <m:sSubPr>
                        <m:ctrlPr>
                          <a:rPr lang="en-US" i="1" smtClean="0">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𝑦</m:t>
                        </m:r>
                      </m:e>
                      <m:sub>
                        <m:r>
                          <a:rPr lang="en-US" i="1">
                            <a:solidFill>
                              <a:schemeClr val="bg1"/>
                            </a:solidFill>
                            <a:latin typeface="Cambria Math" panose="02040503050406030204" pitchFamily="18" charset="0"/>
                            <a:ea typeface="Cambria Math" panose="02040503050406030204" pitchFamily="18" charset="0"/>
                          </a:rPr>
                          <m:t>𝑖</m:t>
                        </m:r>
                      </m:sub>
                    </m:sSub>
                    <m:func>
                      <m:funcPr>
                        <m:ctrlPr>
                          <a:rPr lang="en-US" i="1">
                            <a:solidFill>
                              <a:schemeClr val="bg1"/>
                            </a:solidFill>
                            <a:latin typeface="Cambria Math" panose="02040503050406030204" pitchFamily="18" charset="0"/>
                            <a:ea typeface="Cambria Math" panose="02040503050406030204" pitchFamily="18" charset="0"/>
                          </a:rPr>
                        </m:ctrlPr>
                      </m:funcPr>
                      <m:fName>
                        <m:r>
                          <m:rPr>
                            <m:sty m:val="p"/>
                          </m:rPr>
                          <a:rPr lang="en-US">
                            <a:solidFill>
                              <a:schemeClr val="bg1"/>
                            </a:solidFill>
                            <a:latin typeface="Cambria Math" panose="02040503050406030204" pitchFamily="18" charset="0"/>
                            <a:ea typeface="Cambria Math" panose="02040503050406030204" pitchFamily="18" charset="0"/>
                          </a:rPr>
                          <m:t>log</m:t>
                        </m:r>
                      </m:fName>
                      <m:e>
                        <m:d>
                          <m:dPr>
                            <m:ctrlPr>
                              <a:rPr lang="en-US" i="1">
                                <a:solidFill>
                                  <a:schemeClr val="bg1"/>
                                </a:solidFill>
                                <a:latin typeface="Cambria Math" panose="02040503050406030204" pitchFamily="18" charset="0"/>
                                <a:ea typeface="Cambria Math" panose="02040503050406030204" pitchFamily="18" charset="0"/>
                              </a:rPr>
                            </m:ctrlPr>
                          </m:dPr>
                          <m:e>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h</m:t>
                                </m:r>
                              </m:e>
                              <m:sub>
                                <m:r>
                                  <a:rPr lang="en-US" i="1">
                                    <a:solidFill>
                                      <a:schemeClr val="bg1"/>
                                    </a:solidFill>
                                    <a:latin typeface="Cambria Math" panose="02040503050406030204" pitchFamily="18" charset="0"/>
                                    <a:ea typeface="Cambria Math" panose="02040503050406030204" pitchFamily="18" charset="0"/>
                                  </a:rPr>
                                  <m:t>𝜃</m:t>
                                </m:r>
                              </m:sub>
                            </m:sSub>
                            <m:d>
                              <m:dPr>
                                <m:ctrlPr>
                                  <a:rPr lang="en-US" i="1">
                                    <a:solidFill>
                                      <a:schemeClr val="bg1"/>
                                    </a:solidFill>
                                    <a:latin typeface="Cambria Math" panose="02040503050406030204" pitchFamily="18" charset="0"/>
                                    <a:ea typeface="Cambria Math" panose="02040503050406030204" pitchFamily="18" charset="0"/>
                                  </a:rPr>
                                </m:ctrlPr>
                              </m:dPr>
                              <m:e>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𝑥</m:t>
                                    </m:r>
                                  </m:e>
                                  <m:sub>
                                    <m:r>
                                      <a:rPr lang="en-US" i="1">
                                        <a:solidFill>
                                          <a:schemeClr val="bg1"/>
                                        </a:solidFill>
                                        <a:latin typeface="Cambria Math" panose="02040503050406030204" pitchFamily="18" charset="0"/>
                                        <a:ea typeface="Cambria Math" panose="02040503050406030204" pitchFamily="18" charset="0"/>
                                      </a:rPr>
                                      <m:t>𝑖</m:t>
                                    </m:r>
                                  </m:sub>
                                </m:sSub>
                              </m:e>
                            </m:d>
                          </m:e>
                        </m:d>
                      </m:e>
                    </m:func>
                  </m:oMath>
                </a14:m>
                <a:r>
                  <a:rPr lang="en-US" dirty="0"/>
                  <a:t> will be 0</a:t>
                </a:r>
              </a:p>
              <a:p>
                <a:r>
                  <a:rPr lang="en-US" dirty="0"/>
                  <a:t>When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oMath>
                </a14:m>
                <a:r>
                  <a:rPr lang="en-US" dirty="0"/>
                  <a:t> is 1,</a:t>
                </a:r>
                <a14:m>
                  <m:oMath xmlns:m="http://schemas.openxmlformats.org/officeDocument/2006/math">
                    <m:r>
                      <a:rPr lang="en-US" b="0" i="0" smtClean="0">
                        <a:latin typeface="Cambria Math" panose="02040503050406030204" pitchFamily="18" charset="0"/>
                        <a:ea typeface="Cambria Math" panose="02040503050406030204" pitchFamily="18" charset="0"/>
                      </a:rPr>
                      <m:t>   </m:t>
                    </m:r>
                    <m:d>
                      <m:dPr>
                        <m:ctrlPr>
                          <a:rPr lang="en-US" i="1" smtClean="0">
                            <a:solidFill>
                              <a:schemeClr val="bg1"/>
                            </a:solidFill>
                            <a:latin typeface="Cambria Math" panose="02040503050406030204" pitchFamily="18" charset="0"/>
                            <a:ea typeface="Cambria Math" panose="02040503050406030204" pitchFamily="18" charset="0"/>
                          </a:rPr>
                        </m:ctrlPr>
                      </m:dPr>
                      <m:e>
                        <m:r>
                          <a:rPr lang="en-US" i="1">
                            <a:solidFill>
                              <a:schemeClr val="bg1"/>
                            </a:solidFill>
                            <a:latin typeface="Cambria Math" panose="02040503050406030204" pitchFamily="18" charset="0"/>
                            <a:ea typeface="Cambria Math" panose="02040503050406030204" pitchFamily="18" charset="0"/>
                          </a:rPr>
                          <m:t>1 −</m:t>
                        </m:r>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𝑦</m:t>
                            </m:r>
                          </m:e>
                          <m:sub>
                            <m:r>
                              <a:rPr lang="en-US" i="1">
                                <a:solidFill>
                                  <a:schemeClr val="bg1"/>
                                </a:solidFill>
                                <a:latin typeface="Cambria Math" panose="02040503050406030204" pitchFamily="18" charset="0"/>
                                <a:ea typeface="Cambria Math" panose="02040503050406030204" pitchFamily="18" charset="0"/>
                              </a:rPr>
                              <m:t>𝑖</m:t>
                            </m:r>
                          </m:sub>
                        </m:sSub>
                      </m:e>
                    </m:d>
                    <m:r>
                      <m:rPr>
                        <m:sty m:val="p"/>
                      </m:rPr>
                      <a:rPr lang="en-US">
                        <a:solidFill>
                          <a:schemeClr val="bg1"/>
                        </a:solidFill>
                        <a:latin typeface="Cambria Math" panose="02040503050406030204" pitchFamily="18" charset="0"/>
                        <a:ea typeface="Cambria Math" panose="02040503050406030204" pitchFamily="18" charset="0"/>
                      </a:rPr>
                      <m:t>log</m:t>
                    </m:r>
                    <m:r>
                      <a:rPr lang="en-US" i="1">
                        <a:solidFill>
                          <a:schemeClr val="bg1"/>
                        </a:solidFill>
                        <a:latin typeface="Cambria Math" panose="02040503050406030204" pitchFamily="18" charset="0"/>
                        <a:ea typeface="Cambria Math" panose="02040503050406030204" pitchFamily="18" charset="0"/>
                      </a:rPr>
                      <m:t>⁡(1 −</m:t>
                    </m:r>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h</m:t>
                        </m:r>
                      </m:e>
                      <m:sub>
                        <m:r>
                          <a:rPr lang="en-US" i="1">
                            <a:solidFill>
                              <a:schemeClr val="bg1"/>
                            </a:solidFill>
                            <a:latin typeface="Cambria Math" panose="02040503050406030204" pitchFamily="18" charset="0"/>
                            <a:ea typeface="Cambria Math" panose="02040503050406030204" pitchFamily="18" charset="0"/>
                          </a:rPr>
                          <m:t>𝜃</m:t>
                        </m:r>
                      </m:sub>
                    </m:sSub>
                    <m:d>
                      <m:dPr>
                        <m:ctrlPr>
                          <a:rPr lang="en-US" i="1">
                            <a:solidFill>
                              <a:schemeClr val="bg1"/>
                            </a:solidFill>
                            <a:latin typeface="Cambria Math" panose="02040503050406030204" pitchFamily="18" charset="0"/>
                            <a:ea typeface="Cambria Math" panose="02040503050406030204" pitchFamily="18" charset="0"/>
                          </a:rPr>
                        </m:ctrlPr>
                      </m:dPr>
                      <m:e>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𝑥</m:t>
                            </m:r>
                          </m:e>
                          <m:sub>
                            <m:r>
                              <a:rPr lang="en-US" i="1">
                                <a:solidFill>
                                  <a:schemeClr val="bg1"/>
                                </a:solidFill>
                                <a:latin typeface="Cambria Math" panose="02040503050406030204" pitchFamily="18" charset="0"/>
                                <a:ea typeface="Cambria Math" panose="02040503050406030204" pitchFamily="18" charset="0"/>
                              </a:rPr>
                              <m:t>𝑖</m:t>
                            </m:r>
                          </m:sub>
                        </m:sSub>
                      </m:e>
                    </m:d>
                    <m:r>
                      <a:rPr lang="en-US" i="1">
                        <a:solidFill>
                          <a:schemeClr val="bg1"/>
                        </a:solidFill>
                        <a:latin typeface="Cambria Math" panose="02040503050406030204" pitchFamily="18" charset="0"/>
                        <a:ea typeface="Cambria Math" panose="02040503050406030204" pitchFamily="18" charset="0"/>
                      </a:rPr>
                      <m:t>)</m:t>
                    </m:r>
                  </m:oMath>
                </a14:m>
                <a:r>
                  <a:rPr lang="en-US" dirty="0">
                    <a:solidFill>
                      <a:schemeClr val="bg1"/>
                    </a:solidFill>
                  </a:rPr>
                  <a:t> </a:t>
                </a:r>
                <a:r>
                  <a:rPr lang="en-US" dirty="0"/>
                  <a:t>will be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1" t="-10174"/>
                </a:stretch>
              </a:blipFill>
            </p:spPr>
            <p:txBody>
              <a:bodyPr/>
              <a:lstStyle/>
              <a:p>
                <a:r>
                  <a:rPr lang="en-US">
                    <a:noFill/>
                  </a:rPr>
                  <a:t> </a:t>
                </a:r>
              </a:p>
            </p:txBody>
          </p:sp>
        </mc:Fallback>
      </mc:AlternateContent>
    </p:spTree>
    <p:extLst>
      <p:ext uri="{BB962C8B-B14F-4D97-AF65-F5344CB8AC3E}">
        <p14:creationId xmlns:p14="http://schemas.microsoft.com/office/powerpoint/2010/main" val="1907880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 Gradient Descent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Logistic Gradient Descent is the same as Linear, at a high level:</a:t>
                </a:r>
              </a:p>
              <a:p>
                <a:pPr marL="0" indent="0">
                  <a:buNone/>
                </a:pPr>
                <a:r>
                  <a:rPr lang="en-US" sz="1400" dirty="0"/>
                  <a:t>repeat until convergence: </a:t>
                </a:r>
              </a:p>
              <a:p>
                <a:pPr marL="0" indent="0">
                  <a:buNone/>
                </a:pPr>
                <a:r>
                  <a:rPr lang="en-US" sz="1400" dirty="0"/>
                  <a:t>{</a:t>
                </a:r>
              </a:p>
              <a:p>
                <a:pPr marL="0" indent="0">
                  <a:buNone/>
                </a:pPr>
                <a:r>
                  <a:rPr lang="en-US" sz="1400" dirty="0"/>
                  <a:t>	for each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𝜃</m:t>
                        </m:r>
                      </m:e>
                      <m:sub>
                        <m:r>
                          <a:rPr lang="en-US" sz="1400" i="1">
                            <a:latin typeface="Cambria Math" panose="02040503050406030204" pitchFamily="18" charset="0"/>
                          </a:rPr>
                          <m:t>𝑗</m:t>
                        </m:r>
                      </m:sub>
                    </m:sSub>
                  </m:oMath>
                </a14:m>
                <a:endParaRPr lang="en-US" sz="1400" dirty="0"/>
              </a:p>
              <a:p>
                <a:pPr marL="0" indent="0">
                  <a:buNone/>
                </a:pPr>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𝜃</m:t>
                        </m:r>
                      </m:e>
                      <m:sub>
                        <m:r>
                          <a:rPr lang="en-US" sz="1400" i="1">
                            <a:latin typeface="Cambria Math" panose="02040503050406030204" pitchFamily="18" charset="0"/>
                          </a:rPr>
                          <m:t>𝑗</m:t>
                        </m:r>
                      </m:sub>
                    </m:sSub>
                  </m:oMath>
                </a14:m>
                <a:r>
                  <a:rPr lang="en-US" sz="1400" dirty="0"/>
                  <a:t>update =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𝜃</m:t>
                        </m:r>
                      </m:e>
                      <m:sub>
                        <m:r>
                          <a:rPr lang="en-US" sz="1400" i="1">
                            <a:latin typeface="Cambria Math" panose="02040503050406030204" pitchFamily="18" charset="0"/>
                          </a:rPr>
                          <m:t>𝑗</m:t>
                        </m:r>
                      </m:sub>
                    </m:sSub>
                    <m:r>
                      <a:rPr lang="en-US" sz="1400" i="1">
                        <a:latin typeface="Cambria Math" panose="02040503050406030204" pitchFamily="18" charset="0"/>
                      </a:rPr>
                      <m:t>−</m:t>
                    </m:r>
                    <m:r>
                      <a:rPr lang="en-US" sz="1400" i="1">
                        <a:latin typeface="Cambria Math" panose="02040503050406030204" pitchFamily="18" charset="0"/>
                        <a:ea typeface="Cambria Math" panose="02040503050406030204" pitchFamily="18" charset="0"/>
                      </a:rPr>
                      <m:t>𝛼</m:t>
                    </m:r>
                  </m:oMath>
                </a14:m>
                <a:r>
                  <a:rPr lang="en-US" sz="1400" dirty="0"/>
                  <a:t>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m:t>
                        </m:r>
                      </m:num>
                      <m:den>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𝜃</m:t>
                            </m:r>
                          </m:e>
                          <m:sub>
                            <m:r>
                              <a:rPr lang="en-US" sz="1400" i="1">
                                <a:latin typeface="Cambria Math" panose="02040503050406030204" pitchFamily="18" charset="0"/>
                              </a:rPr>
                              <m:t>𝑗</m:t>
                            </m:r>
                          </m:sub>
                        </m:sSub>
                      </m:den>
                    </m:f>
                    <m:r>
                      <a:rPr lang="en-US" sz="1400" i="1">
                        <a:latin typeface="Cambria Math" panose="02040503050406030204" pitchFamily="18" charset="0"/>
                      </a:rPr>
                      <m:t>𝐽</m:t>
                    </m:r>
                    <m:r>
                      <a:rPr lang="en-US" sz="1400" i="1">
                        <a:latin typeface="Cambria Math" panose="02040503050406030204" pitchFamily="18" charset="0"/>
                      </a:rPr>
                      <m:t>(</m:t>
                    </m:r>
                    <m:r>
                      <a:rPr lang="en-US" sz="1400" i="1">
                        <a:latin typeface="Cambria Math" panose="02040503050406030204" pitchFamily="18" charset="0"/>
                        <a:ea typeface="Cambria Math" panose="02040503050406030204" pitchFamily="18" charset="0"/>
                      </a:rPr>
                      <m:t>𝜃</m:t>
                    </m:r>
                    <m:r>
                      <a:rPr lang="en-US" sz="1400" i="1">
                        <a:latin typeface="Cambria Math" panose="02040503050406030204" pitchFamily="18" charset="0"/>
                        <a:ea typeface="Cambria Math" panose="02040503050406030204" pitchFamily="18" charset="0"/>
                      </a:rPr>
                      <m:t>)</m:t>
                    </m:r>
                  </m:oMath>
                </a14:m>
                <a:endParaRPr lang="en-US" sz="1400" dirty="0"/>
              </a:p>
              <a:p>
                <a:pPr marL="0" indent="0">
                  <a:buNone/>
                </a:pPr>
                <a:r>
                  <a:rPr lang="en-US" sz="1400" dirty="0"/>
                  <a:t>	for each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𝜃</m:t>
                        </m:r>
                      </m:e>
                      <m:sub>
                        <m:r>
                          <a:rPr lang="en-US" sz="1400" i="1">
                            <a:latin typeface="Cambria Math" panose="02040503050406030204" pitchFamily="18" charset="0"/>
                          </a:rPr>
                          <m:t>𝑗</m:t>
                        </m:r>
                      </m:sub>
                    </m:sSub>
                  </m:oMath>
                </a14:m>
                <a:endParaRPr lang="en-US" sz="1400" dirty="0"/>
              </a:p>
              <a:p>
                <a:pPr marL="0" indent="0">
                  <a:buNone/>
                </a:pPr>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𝜃</m:t>
                        </m:r>
                      </m:e>
                      <m:sub>
                        <m:r>
                          <a:rPr lang="en-US" sz="1400" i="1">
                            <a:latin typeface="Cambria Math" panose="02040503050406030204" pitchFamily="18" charset="0"/>
                          </a:rPr>
                          <m:t>𝑗</m:t>
                        </m:r>
                      </m:sub>
                    </m:sSub>
                  </m:oMath>
                </a14:m>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𝜃</m:t>
                        </m:r>
                      </m:e>
                      <m:sub>
                        <m:r>
                          <a:rPr lang="en-US" sz="1400" i="1">
                            <a:latin typeface="Cambria Math" panose="02040503050406030204" pitchFamily="18" charset="0"/>
                          </a:rPr>
                          <m:t>𝑗</m:t>
                        </m:r>
                      </m:sub>
                    </m:sSub>
                  </m:oMath>
                </a14:m>
                <a:r>
                  <a:rPr lang="en-US" sz="1400" dirty="0"/>
                  <a:t>update </a:t>
                </a:r>
              </a:p>
              <a:p>
                <a:pPr marL="0" indent="0">
                  <a:buNone/>
                </a:pPr>
                <a:r>
                  <a:rPr lang="en-US" sz="1400" dirty="0"/>
                  <a:t>}</a:t>
                </a:r>
              </a:p>
              <a:p>
                <a:r>
                  <a:rPr lang="en-US" dirty="0"/>
                  <a:t>We just need to define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den>
                    </m:f>
                    <m:r>
                      <a:rPr lang="en-US" i="1">
                        <a:latin typeface="Cambria Math" panose="02040503050406030204" pitchFamily="18" charset="0"/>
                      </a:rPr>
                      <m:t>𝐽</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oMath>
                </a14:m>
                <a:r>
                  <a:rPr lang="en-US" dirty="0"/>
                  <a:t> for the new cost function.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en-US">
                    <a:noFill/>
                  </a:rPr>
                  <a:t> </a:t>
                </a:r>
              </a:p>
            </p:txBody>
          </p:sp>
        </mc:Fallback>
      </mc:AlternateContent>
    </p:spTree>
    <p:extLst>
      <p:ext uri="{BB962C8B-B14F-4D97-AF65-F5344CB8AC3E}">
        <p14:creationId xmlns:p14="http://schemas.microsoft.com/office/powerpoint/2010/main" val="2670133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631</TotalTime>
  <Words>369</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Cambria Math</vt:lpstr>
      <vt:lpstr>Century Gothic</vt:lpstr>
      <vt:lpstr>Wingdings 3</vt:lpstr>
      <vt:lpstr>Ion</vt:lpstr>
      <vt:lpstr>Logistic Regression</vt:lpstr>
      <vt:lpstr>Logistic Regression </vt:lpstr>
      <vt:lpstr>Logistic Regression - Heuristic</vt:lpstr>
      <vt:lpstr>Logistic Regression - Heuristic</vt:lpstr>
      <vt:lpstr>Logistic Regression - Heuristic</vt:lpstr>
      <vt:lpstr>Logistic Regression - Heuristic</vt:lpstr>
      <vt:lpstr>Logistic Regression – Cost Function</vt:lpstr>
      <vt:lpstr>Logistic regression - Cost Function</vt:lpstr>
      <vt:lpstr>Logistic Regression - Gradient Descent</vt:lpstr>
      <vt:lpstr>Logistic Regression – Gradient Descent</vt:lpstr>
      <vt:lpstr>Multiclass classification</vt:lpstr>
      <vt:lpstr>Further extending Logistic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jonathan.burnside@gmail.com</dc:creator>
  <cp:lastModifiedBy>jonathan.burnside@gmail.com</cp:lastModifiedBy>
  <cp:revision>19</cp:revision>
  <dcterms:created xsi:type="dcterms:W3CDTF">2016-10-18T13:25:50Z</dcterms:created>
  <dcterms:modified xsi:type="dcterms:W3CDTF">2016-10-19T16:39:39Z</dcterms:modified>
</cp:coreProperties>
</file>