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8"/>
  </p:notesMasterIdLst>
  <p:sldIdLst>
    <p:sldId id="256" r:id="rId2"/>
    <p:sldId id="261" r:id="rId3"/>
    <p:sldId id="262" r:id="rId4"/>
    <p:sldId id="263" r:id="rId5"/>
    <p:sldId id="264" r:id="rId6"/>
    <p:sldId id="266" r:id="rId7"/>
    <p:sldId id="265" r:id="rId8"/>
    <p:sldId id="268" r:id="rId9"/>
    <p:sldId id="271" r:id="rId10"/>
    <p:sldId id="270" r:id="rId11"/>
    <p:sldId id="272" r:id="rId12"/>
    <p:sldId id="276" r:id="rId13"/>
    <p:sldId id="273" r:id="rId14"/>
    <p:sldId id="274" r:id="rId15"/>
    <p:sldId id="275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4D4"/>
    <a:srgbClr val="4BF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89" autoAdjust="0"/>
  </p:normalViewPr>
  <p:slideViewPr>
    <p:cSldViewPr snapToGrid="0">
      <p:cViewPr varScale="1">
        <p:scale>
          <a:sx n="104" d="100"/>
          <a:sy n="104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E8B2A-D3A9-4310-9FD4-F3933CFED3F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4543-8B4C-4B91-B200-0E2AFE9F8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4543-8B4C-4B91-B200-0E2AFE9F88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3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4543-8B4C-4B91-B200-0E2AFE9F88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4543-8B4C-4B91-B200-0E2AFE9F88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62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4543-8B4C-4B91-B200-0E2AFE9F88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4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4543-8B4C-4B91-B200-0E2AFE9F88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50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4543-8B4C-4B91-B200-0E2AFE9F88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2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2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4835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51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3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91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7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9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9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7D96F92-60BC-4D7D-9EB3-89082303796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36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6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7" y="1924504"/>
            <a:ext cx="4053557" cy="40535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- adjusting our guess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600" y="1825625"/>
                <a:ext cx="65532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Going to 2d view of cost across one feature to make life easier.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defines the positions on the graph, then its derivative,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defines the slope, or velocity, at that point.</a:t>
                </a:r>
              </a:p>
              <a:p>
                <a:r>
                  <a:rPr lang="en-US" dirty="0"/>
                  <a:t>The derivative of our cost function will tell us how to adjust our input weights so as to minimize what our cost function returns!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1825625"/>
                <a:ext cx="6553200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69926" y="2941066"/>
                <a:ext cx="1255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26" y="2941066"/>
                <a:ext cx="1255280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1038464" y="3165938"/>
            <a:ext cx="496258" cy="8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5634" y="2343041"/>
            <a:ext cx="978729" cy="3216482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14363" y="4326960"/>
                <a:ext cx="1622880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63" y="4326960"/>
                <a:ext cx="1622880" cy="6971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64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7" y="1924504"/>
            <a:ext cx="4053557" cy="40535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– adjusting our guess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600" y="1825625"/>
                <a:ext cx="65532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outside our focus, so I will just give the result.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D4D4D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D4D4D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D4D4D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D4D4D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rgbClr val="D4D4D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rgbClr val="D4D4D4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=1: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D4D4D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D4D4D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D4D4D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D4D4D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rgbClr val="D4D4D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D4D4D4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1825625"/>
                <a:ext cx="65532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69926" y="2941066"/>
                <a:ext cx="1255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26" y="2941066"/>
                <a:ext cx="1255280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1038464" y="3165938"/>
            <a:ext cx="496258" cy="8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5634" y="2343041"/>
            <a:ext cx="978729" cy="3216482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14363" y="4326960"/>
                <a:ext cx="1422312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63" y="4326960"/>
                <a:ext cx="1422312" cy="6971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74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8" y="1924505"/>
            <a:ext cx="3354676" cy="3354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vs Local Minima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800600" y="1825625"/>
            <a:ext cx="6553200" cy="4351338"/>
          </a:xfrm>
        </p:spPr>
        <p:txBody>
          <a:bodyPr>
            <a:normAutofit/>
          </a:bodyPr>
          <a:lstStyle/>
          <a:p>
            <a:r>
              <a:rPr lang="en-US" dirty="0"/>
              <a:t>Many functions will have </a:t>
            </a:r>
            <a:r>
              <a:rPr lang="en-US" dirty="0">
                <a:solidFill>
                  <a:schemeClr val="accent3"/>
                </a:solidFill>
              </a:rPr>
              <a:t>local minimums</a:t>
            </a:r>
            <a:r>
              <a:rPr lang="en-US" dirty="0"/>
              <a:t>.</a:t>
            </a:r>
          </a:p>
          <a:p>
            <a:r>
              <a:rPr lang="en-US" dirty="0"/>
              <a:t>Luckily, our simple linear regression heuristic and cost method define a convex function where the global and local are always the same.</a:t>
            </a:r>
          </a:p>
          <a:p>
            <a:r>
              <a:rPr lang="en-US" dirty="0"/>
              <a:t>More complex heuristics are unlikely to produce convex results.</a:t>
            </a:r>
          </a:p>
          <a:p>
            <a:r>
              <a:rPr lang="en-US" dirty="0"/>
              <a:t>It is impossible to find the global minima of an arbitrary function.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2278" y="408033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2935" y="474201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325354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can use the gradient descent algorithm to iteratively adjust our input weights to find a </a:t>
                </a:r>
                <a:r>
                  <a:rPr lang="en-US" dirty="0">
                    <a:solidFill>
                      <a:schemeClr val="accent3"/>
                    </a:solidFill>
                  </a:rPr>
                  <a:t>local minimum </a:t>
                </a:r>
                <a:r>
                  <a:rPr lang="en-US" dirty="0"/>
                  <a:t>to our cost function.</a:t>
                </a:r>
              </a:p>
              <a:p>
                <a:pPr marL="0" indent="0">
                  <a:buNone/>
                </a:pPr>
                <a:r>
                  <a:rPr lang="en-US" sz="2400" dirty="0"/>
                  <a:t>repeat until convergence: </a:t>
                </a:r>
              </a:p>
              <a:p>
                <a:pPr marL="0" indent="0">
                  <a:buNone/>
                </a:pPr>
                <a:r>
                  <a:rPr lang="en-US" sz="2400" dirty="0"/>
                  <a:t>{</a:t>
                </a:r>
              </a:p>
              <a:p>
                <a:pPr marL="0" indent="0">
                  <a:buNone/>
                </a:pPr>
                <a:r>
                  <a:rPr lang="en-US" sz="2400" dirty="0"/>
                  <a:t>	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update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update </a:t>
                </a:r>
              </a:p>
              <a:p>
                <a:pPr marL="0" indent="0">
                  <a:buNone/>
                </a:pPr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168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07626" y="1825625"/>
                <a:ext cx="561221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repeat until convergence</a:t>
                </a:r>
              </a:p>
              <a:p>
                <a:pPr marL="0" indent="0">
                  <a:buNone/>
                </a:pPr>
                <a:r>
                  <a:rPr lang="en-US" sz="2200" dirty="0"/>
                  <a:t>{</a:t>
                </a:r>
              </a:p>
              <a:p>
                <a:pPr marL="0" indent="0">
                  <a:buNone/>
                </a:pPr>
                <a:r>
                  <a:rPr lang="en-US" sz="2200" dirty="0"/>
                  <a:t>	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update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	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update </a:t>
                </a:r>
              </a:p>
              <a:p>
                <a:pPr marL="0" indent="0">
                  <a:buNone/>
                </a:pPr>
                <a:r>
                  <a:rPr lang="en-US" sz="2200" dirty="0"/>
                  <a:t>}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07626" y="1825625"/>
                <a:ext cx="5612214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“Repeat until convergence” means repeat this process until we stop getting a change, indicating we are at a local or global minima.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(alpha) is our </a:t>
                </a:r>
                <a:r>
                  <a:rPr lang="en-US" dirty="0">
                    <a:solidFill>
                      <a:schemeClr val="accent3"/>
                    </a:solidFill>
                  </a:rPr>
                  <a:t>learning rate</a:t>
                </a:r>
                <a:r>
                  <a:rPr lang="en-US" dirty="0"/>
                  <a:t>. The higher the value, the more each step of gradient descent moves us.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51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r="5204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  <a:solidFill>
            <a:schemeClr val="accent6"/>
          </a:solidFill>
        </p:spPr>
      </p:pic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1" y="365125"/>
            <a:ext cx="485467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2" y="1825625"/>
            <a:ext cx="485467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the learning rate is very small, gradient descent will have to be run many times to get a good result.</a:t>
            </a:r>
          </a:p>
          <a:p>
            <a:r>
              <a:rPr lang="en-US" dirty="0"/>
              <a:t>If the learning rate is too high, it can actually jump right past the local minima and get a worse answer!</a:t>
            </a:r>
          </a:p>
          <a:p>
            <a:r>
              <a:rPr lang="en-US" dirty="0"/>
              <a:t>We will have to manually adjust our number of iterations and learning rate to get the best results possible.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358259" y="4466316"/>
            <a:ext cx="2490477" cy="836285"/>
          </a:xfrm>
          <a:prstGeom prst="straightConnector1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476024" y="3630030"/>
            <a:ext cx="3391092" cy="822501"/>
          </a:xfrm>
          <a:prstGeom prst="straightConnector1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03594" y="2458312"/>
            <a:ext cx="4135477" cy="1153338"/>
          </a:xfrm>
          <a:prstGeom prst="straightConnector1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717853" y="1121174"/>
            <a:ext cx="4921218" cy="1337138"/>
          </a:xfrm>
          <a:prstGeom prst="straightConnector1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8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922" y="1924505"/>
            <a:ext cx="3354676" cy="3354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and testing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20000" y="1825625"/>
            <a:ext cx="6358486" cy="4351338"/>
          </a:xfrm>
        </p:spPr>
        <p:txBody>
          <a:bodyPr>
            <a:normAutofit/>
          </a:bodyPr>
          <a:lstStyle/>
          <a:p>
            <a:r>
              <a:rPr lang="en-US" dirty="0"/>
              <a:t>A portion of our data will be reserved for testing our resulting heuristic.</a:t>
            </a:r>
          </a:p>
          <a:p>
            <a:r>
              <a:rPr lang="en-US" dirty="0"/>
              <a:t>We will not train on this data.</a:t>
            </a:r>
          </a:p>
          <a:p>
            <a:r>
              <a:rPr lang="en-US" dirty="0"/>
              <a:t>We run our cost function using the test data to determine how good our heuristic will be at predicting values it was not trained on.</a:t>
            </a:r>
          </a:p>
          <a:p>
            <a:r>
              <a:rPr lang="en-US" dirty="0"/>
              <a:t>Commonly around 20% of data is reserved for testing.</a:t>
            </a:r>
          </a:p>
        </p:txBody>
      </p:sp>
    </p:spTree>
    <p:extLst>
      <p:ext uri="{BB962C8B-B14F-4D97-AF65-F5344CB8AC3E}">
        <p14:creationId xmlns:p14="http://schemas.microsoft.com/office/powerpoint/2010/main" val="50861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922" y="1924505"/>
            <a:ext cx="3354676" cy="3354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6358486" cy="4351338"/>
          </a:xfrm>
        </p:spPr>
        <p:txBody>
          <a:bodyPr>
            <a:normAutofit/>
          </a:bodyPr>
          <a:lstStyle/>
          <a:p>
            <a:r>
              <a:rPr lang="en-US" dirty="0"/>
              <a:t>Linear Regression attempts to model the relationship between a scalar output value (y) and one or more input variables (X)</a:t>
            </a:r>
          </a:p>
          <a:p>
            <a:r>
              <a:rPr lang="en-US" dirty="0"/>
              <a:t>The function of a line is one model that can be used:</a:t>
            </a:r>
          </a:p>
          <a:p>
            <a:pPr lvl="1"/>
            <a:r>
              <a:rPr lang="en-US" dirty="0"/>
              <a:t>y = </a:t>
            </a:r>
            <a:r>
              <a:rPr lang="en-US" dirty="0" err="1"/>
              <a:t>mX</a:t>
            </a:r>
            <a:r>
              <a:rPr lang="en-US" dirty="0"/>
              <a:t> + b</a:t>
            </a:r>
          </a:p>
          <a:p>
            <a:pPr lvl="1"/>
            <a:r>
              <a:rPr lang="en-US" dirty="0"/>
              <a:t>We would “learn” by adjusting our ‘m’ and ‘b’ variables so that the line best matches the input data.</a:t>
            </a:r>
          </a:p>
        </p:txBody>
      </p:sp>
    </p:spTree>
    <p:extLst>
      <p:ext uri="{BB962C8B-B14F-4D97-AF65-F5344CB8AC3E}">
        <p14:creationId xmlns:p14="http://schemas.microsoft.com/office/powerpoint/2010/main" val="309833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steps for learning: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Take a guess – Our guess will be defined as a </a:t>
            </a:r>
            <a:r>
              <a:rPr lang="en-US" sz="2800" dirty="0">
                <a:solidFill>
                  <a:schemeClr val="accent3"/>
                </a:solidFill>
              </a:rPr>
              <a:t>heuristic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3"/>
                </a:solidFill>
              </a:rPr>
              <a:t>formula.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D4D4D4"/>
                </a:solidFill>
              </a:rPr>
              <a:t>Evaluate our best guess – We will define a </a:t>
            </a:r>
            <a:r>
              <a:rPr lang="en-US" sz="2800" dirty="0">
                <a:solidFill>
                  <a:schemeClr val="accent3"/>
                </a:solidFill>
              </a:rPr>
              <a:t>cost function </a:t>
            </a:r>
            <a:r>
              <a:rPr lang="en-US" sz="2800" dirty="0">
                <a:solidFill>
                  <a:srgbClr val="D4D4D4"/>
                </a:solidFill>
              </a:rPr>
              <a:t>that will tell us how far away our heuristic is from giving the correct answer(s).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D4D4D4"/>
                </a:solidFill>
              </a:rPr>
              <a:t>Adjust our best guess – We will use a technique called </a:t>
            </a:r>
            <a:r>
              <a:rPr lang="en-US" sz="2800" dirty="0">
                <a:solidFill>
                  <a:schemeClr val="accent3"/>
                </a:solidFill>
              </a:rPr>
              <a:t>gradient descent </a:t>
            </a:r>
            <a:r>
              <a:rPr lang="en-US" sz="2800" dirty="0">
                <a:solidFill>
                  <a:srgbClr val="D4D4D4"/>
                </a:solidFill>
              </a:rPr>
              <a:t>to adjust our heuristic in a manner that will cause our cost function to return the lowest error possible.</a:t>
            </a:r>
          </a:p>
        </p:txBody>
      </p:sp>
    </p:spTree>
    <p:extLst>
      <p:ext uri="{BB962C8B-B14F-4D97-AF65-F5344CB8AC3E}">
        <p14:creationId xmlns:p14="http://schemas.microsoft.com/office/powerpoint/2010/main" val="411939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Linear Regression Heuristic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10233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our heuristic formula, a straight line will work well to approximate many data sets, so we will start there.</a:t>
                </a:r>
              </a:p>
              <a:p>
                <a:r>
                  <a:rPr lang="en-US" dirty="0"/>
                  <a:t>Standard line formula we maybe familiar with:</a:t>
                </a:r>
              </a:p>
              <a:p>
                <a:pPr lvl="1"/>
                <a:r>
                  <a:rPr lang="en-US" dirty="0"/>
                  <a:t>y = mx + b</a:t>
                </a:r>
              </a:p>
              <a:p>
                <a:r>
                  <a:rPr lang="en-US" dirty="0"/>
                  <a:t>For ML context we will typically write this same formula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3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b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m from our previous formula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102338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38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68" y="1924505"/>
            <a:ext cx="3354676" cy="3354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Heuristic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600" y="1825625"/>
                <a:ext cx="6553200" cy="4351338"/>
              </a:xfrm>
            </p:spPr>
            <p:txBody>
              <a:bodyPr>
                <a:normAutofit lnSpcReduction="10000"/>
              </a:bodyPr>
              <a:lstStyle/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>
                    <a:ea typeface="Cambria Math" panose="02040503050406030204" pitchFamily="18" charset="0"/>
                  </a:rPr>
                  <a:t>To make a prediction, we will replace x with input data, such as size of house. The input(s) used are called </a:t>
                </a:r>
                <a:r>
                  <a:rPr lang="en-US" sz="2800" dirty="0">
                    <a:solidFill>
                      <a:schemeClr val="accent3"/>
                    </a:solidFill>
                    <a:ea typeface="Cambria Math" panose="02040503050406030204" pitchFamily="18" charset="0"/>
                  </a:rPr>
                  <a:t>features</a:t>
                </a:r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Our theta values (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/>
                  <a:t>, AKA input weight(s), will determine how accurate our predictions will be. </a:t>
                </a:r>
              </a:p>
              <a:p>
                <a:r>
                  <a:rPr lang="en-US" dirty="0"/>
                  <a:t>We will typically start by randomizing our theta values. This will result in our heuristic likely giving very inaccurate predictions.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1825625"/>
                <a:ext cx="6553200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4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922" y="1924505"/>
            <a:ext cx="3354676" cy="3354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635848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Our cost function should return a value describing how different our predictions are from our </a:t>
                </a:r>
                <a:r>
                  <a:rPr lang="en-US" b="0" dirty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labels </a:t>
                </a:r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(y)</a:t>
                </a:r>
                <a:r>
                  <a:rPr lang="en-US" b="0" dirty="0">
                    <a:latin typeface="Cambria Math" panose="02040503050406030204" pitchFamily="18" charset="0"/>
                  </a:rPr>
                  <a:t>. Labels are what we call our known expected results.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All of them: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A2CF4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m is the number of training examples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𝐴𝑙𝑚𝑜𝑠𝑡</m:t>
                    </m:r>
                    <m:r>
                      <a:rPr lang="en-US" b="0" i="1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b="0" i="1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>
                  <a:solidFill>
                    <a:srgbClr val="D4D4D4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6358486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9304825" y="3466908"/>
            <a:ext cx="675461" cy="4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58753" y="3328408"/>
                <a:ext cx="17414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753" y="3328408"/>
                <a:ext cx="1741496" cy="276999"/>
              </a:xfrm>
              <a:prstGeom prst="rect">
                <a:avLst/>
              </a:prstGeom>
              <a:blipFill>
                <a:blip r:embed="rId4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292398" y="4521355"/>
            <a:ext cx="675461" cy="4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49831" y="4385153"/>
                <a:ext cx="17414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831" y="4385153"/>
                <a:ext cx="1741496" cy="276999"/>
              </a:xfrm>
              <a:prstGeom prst="rect">
                <a:avLst/>
              </a:prstGeom>
              <a:blipFill>
                <a:blip r:embed="rId5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76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922" y="1924505"/>
            <a:ext cx="3354676" cy="3354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6358486" cy="4351338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A2CF4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We want the difference to always be positive, and the further apart they are the worse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m is the number of training examples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…and we want the average, well half the average.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divide by 2 does not change our relative results, but makes a derivation we do later easier…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6358486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9304825" y="3466908"/>
            <a:ext cx="675461" cy="4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58753" y="3328408"/>
                <a:ext cx="17414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753" y="3328408"/>
                <a:ext cx="1741496" cy="276999"/>
              </a:xfrm>
              <a:prstGeom prst="rect">
                <a:avLst/>
              </a:prstGeom>
              <a:blipFill>
                <a:blip r:embed="rId4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292398" y="4521355"/>
            <a:ext cx="675461" cy="4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49831" y="4385153"/>
                <a:ext cx="17414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831" y="4385153"/>
                <a:ext cx="1741496" cy="276999"/>
              </a:xfrm>
              <a:prstGeom prst="rect">
                <a:avLst/>
              </a:prstGeom>
              <a:blipFill>
                <a:blip r:embed="rId5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37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5.googleusercontent.com/EDQRBHLsymTOrPoTUP0tN_PY5alWmTqMt-AffRautLhsCdF_tkFwLMMSfIPy7pwLCu4ARX3d9WiKxMmuNAorkGf0xrmfIydal5FEHWy9Mz-pENFXp6ZVnnwwV4SPtg7CJogrvZ6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" b="3"/>
          <a:stretch/>
        </p:blipFill>
        <p:spPr bwMode="auto">
          <a:xfrm>
            <a:off x="1131172" y="2268111"/>
            <a:ext cx="4187222" cy="325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Linear Regression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948069"/>
                <a:ext cx="5257799" cy="42288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Graph of our cost function across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solidFill>
                    <a:srgbClr val="D4D4D4"/>
                  </a:solidFill>
                </a:endParaRPr>
              </a:p>
              <a:p>
                <a:r>
                  <a:rPr lang="en-US" dirty="0"/>
                  <a:t>The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give the lowest cost (y) is called the </a:t>
                </a:r>
                <a:r>
                  <a:rPr lang="en-US" dirty="0">
                    <a:solidFill>
                      <a:schemeClr val="accent3"/>
                    </a:solidFill>
                  </a:rPr>
                  <a:t>global minima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We will need to adjust our input weights to find this global minima.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948069"/>
                <a:ext cx="5257799" cy="422889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31172" y="3390900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6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-Simpson-Thinking-Vector-Ima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9" r="21590" b="-3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4854676" cy="1325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600" dirty="0"/>
              <a:t>Linear Regression- adjusting our guess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4572877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600"/>
                  <a:t>We could just set values for our input weights randomly until we find a low cost, but this approach is likely to give poor results and take a very long time to get any sort of good answer.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600"/>
                  <a:t>Each of our input weights,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/>
                  <a:t>, are linear values. If only we knew which direction to adjust them in so as to reduce our cost function result…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4572877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04063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2557</TotalTime>
  <Words>624</Words>
  <Application>Microsoft Office PowerPoint</Application>
  <PresentationFormat>Widescreen</PresentationFormat>
  <Paragraphs>105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Corbel</vt:lpstr>
      <vt:lpstr>Depth</vt:lpstr>
      <vt:lpstr>Linear Regression</vt:lpstr>
      <vt:lpstr>Linear Regression</vt:lpstr>
      <vt:lpstr>Linear Regression</vt:lpstr>
      <vt:lpstr>Linear Regression Heuristic</vt:lpstr>
      <vt:lpstr>Linear Regression Heuristic</vt:lpstr>
      <vt:lpstr>Linear Regression Cost Function</vt:lpstr>
      <vt:lpstr>Linear Regression Cost Function</vt:lpstr>
      <vt:lpstr>Linear Regression Cost Function</vt:lpstr>
      <vt:lpstr>Linear Regression- adjusting our guess </vt:lpstr>
      <vt:lpstr>Linear Regression - adjusting our guess</vt:lpstr>
      <vt:lpstr>Linear Regression – adjusting our guess</vt:lpstr>
      <vt:lpstr>Global vs Local Minima</vt:lpstr>
      <vt:lpstr>Gradient Descent</vt:lpstr>
      <vt:lpstr>Gradient Descent</vt:lpstr>
      <vt:lpstr>Gradient Descent</vt:lpstr>
      <vt:lpstr>Training and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jonathan.burnside@gmail.com</dc:creator>
  <cp:lastModifiedBy>jonathan.burnside@gmail.com</cp:lastModifiedBy>
  <cp:revision>54</cp:revision>
  <dcterms:created xsi:type="dcterms:W3CDTF">2016-09-07T19:37:01Z</dcterms:created>
  <dcterms:modified xsi:type="dcterms:W3CDTF">2016-09-27T19:51:54Z</dcterms:modified>
</cp:coreProperties>
</file>