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9" r:id="rId3"/>
    <p:sldId id="260" r:id="rId4"/>
    <p:sldId id="261" r:id="rId5"/>
    <p:sldId id="262" r:id="rId6"/>
    <p:sldId id="267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6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C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47" d="100"/>
          <a:sy n="47" d="100"/>
        </p:scale>
        <p:origin x="561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546E9-2860-4B49-8F9F-86BAC8B7C23B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56BBF-D3CE-44F9-BECF-CC4AC526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9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fld id="{9E44D384-758B-4874-A7C9-C3E5B26E610A}" type="slidenum">
              <a:rPr lang="en-US" altLang="en-US" sz="1200" b="0" u="none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en-US" sz="1200" b="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8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95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3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43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05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56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46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22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26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3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6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2984FE6-EA9C-42A0-A3D5-84696E6A6B7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38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84FE6-EA9C-42A0-A3D5-84696E6A6B7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17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3925" y="701676"/>
            <a:ext cx="7772400" cy="1920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charset="-128"/>
              </a:rPr>
              <a:t>Neural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3925" y="2554696"/>
            <a:ext cx="7634287" cy="6715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charset="-128"/>
              </a:rPr>
              <a:t>Building Artificial Brains</a:t>
            </a:r>
          </a:p>
        </p:txBody>
      </p:sp>
      <p:pic>
        <p:nvPicPr>
          <p:cNvPr id="13316" name="Picture 36" descr="MCj033423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36926"/>
            <a:ext cx="3652838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771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-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process of providing the neural network input data to get one or more output values is sometimes called </a:t>
                </a:r>
                <a:r>
                  <a:rPr lang="en-US" dirty="0">
                    <a:solidFill>
                      <a:schemeClr val="accent2"/>
                    </a:solidFill>
                  </a:rPr>
                  <a:t>forward propagation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Instead of manually deciding the input weights (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values ), we should ‘train’ our network to get the correct results.</a:t>
                </a:r>
              </a:p>
              <a:p>
                <a:r>
                  <a:rPr lang="en-US" dirty="0"/>
                  <a:t>One technique we could use for training is a genetic algorithm:</a:t>
                </a:r>
              </a:p>
              <a:p>
                <a:pPr lvl="1"/>
                <a:r>
                  <a:rPr lang="en-US" dirty="0"/>
                  <a:t>The ‘genes’ of our ‘chromosomes’ would be a collection of all the input weights.</a:t>
                </a:r>
              </a:p>
              <a:p>
                <a:pPr lvl="1"/>
                <a:r>
                  <a:rPr lang="en-US" dirty="0"/>
                  <a:t>We would have to create a fitness function to evaluate how good our results are currently</a:t>
                </a:r>
              </a:p>
              <a:p>
                <a:pPr lvl="1"/>
                <a:r>
                  <a:rPr lang="en-US" dirty="0"/>
                  <a:t>The mutation stage could possibly add and remove layers and neurons, as well as connections between neurons in our network. Thought this would likely make the recombination stage more difficult.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96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-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Probably the most common technique for training a neural network for a supervised problem, is what is called </a:t>
                </a:r>
                <a:r>
                  <a:rPr lang="en-US" dirty="0">
                    <a:solidFill>
                      <a:schemeClr val="accent2"/>
                    </a:solidFill>
                  </a:rPr>
                  <a:t>Backpropagation.</a:t>
                </a:r>
              </a:p>
              <a:p>
                <a:r>
                  <a:rPr lang="en-US" dirty="0"/>
                  <a:t>Just like in regression, we will attempt to minimize the result of a cost function.</a:t>
                </a:r>
              </a:p>
              <a:p>
                <a:r>
                  <a:rPr lang="en-US" dirty="0"/>
                  <a:t>Gradient descent, and other techniques, can be used to minimize our cost, but we will need to know the current partial derivative of our cost function, with respect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backpropagation technique will give us these partial derivatives.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493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For Logistic Regression, our Cost Function with regularization was as follows: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1 −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1 −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Where m = the number of training examples, and n = the number of features in each example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 first summation represent our average error, while the second summation is our regularization component.</a:t>
                </a:r>
              </a:p>
              <a:p>
                <a:r>
                  <a:rPr lang="en-US" dirty="0"/>
                  <a:t>For a Neural Networks :</a:t>
                </a:r>
              </a:p>
              <a:p>
                <a:pPr lvl="1"/>
                <a:r>
                  <a:rPr lang="en-US" dirty="0"/>
                  <a:t>The error summation will need to be done for each possible discrete outcome.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regularization summation will need to be summed for each node in the current layer, relative to each connected node in the next layer…</a:t>
                </a:r>
              </a:p>
              <a:p>
                <a:r>
                  <a:rPr lang="en-US" dirty="0"/>
                  <a:t>Take a deep breath, it looks very complex when put together, but it really is what we already achieved in our regression labs…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4" t="-530" b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95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p>
                                                        <m:d>
                                                          <m:dPr>
                                                            <m:ctrlPr>
                                                              <a:rPr lang="en-US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en-US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</m:e>
                                                        </m:d>
                                                      </m:sup>
                                                    </m:sSup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1 −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1 −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p>
                                                        <m:d>
                                                          <m:dPr>
                                                            <m:ctrlP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</m:e>
                                                        </m:d>
                                                      </m:sup>
                                                    </m:sSup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nary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sup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:r>
                  <a:rPr lang="en-US" dirty="0"/>
                  <a:t>Where, 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number of layers in the network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number of inputs in 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/>
                  <a:t>, not counting the bias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number of possible output classifications</a:t>
                </a:r>
              </a:p>
              <a:p>
                <a:pPr marL="685800" lvl="2">
                  <a:spcBef>
                    <a:spcPts val="1000"/>
                  </a:spcBef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608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– 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Back Propagation can be used to calculate the partial derivative of our complex cost function, which can then be used in a minimization method such as gradient descent.</a:t>
                </a:r>
              </a:p>
              <a:p>
                <a:r>
                  <a:rPr lang="en-US" dirty="0"/>
                  <a:t>The result of back propagation can be represented mathematically as: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represents the cost function derivative for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in node </a:t>
                </a:r>
                <a:r>
                  <a:rPr lang="en-US" i="1" dirty="0" err="1"/>
                  <a:t>i</a:t>
                </a:r>
                <a:r>
                  <a:rPr lang="en-US" dirty="0"/>
                  <a:t>, in layer </a:t>
                </a:r>
                <a:r>
                  <a:rPr lang="en-US" i="1" dirty="0"/>
                  <a:t>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085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– Back 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represent the output, or </a:t>
                </a:r>
                <a:r>
                  <a:rPr lang="en-US" dirty="0">
                    <a:solidFill>
                      <a:schemeClr val="accent2"/>
                    </a:solidFill>
                  </a:rPr>
                  <a:t>activation value,</a:t>
                </a:r>
                <a:r>
                  <a:rPr lang="en-US" dirty="0"/>
                  <a:t> of each node in our network as: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𝑐𝑢𝑟𝑟𝑛𝑒𝑡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𝑐𝑢𝑟𝑟𝑛𝑒𝑡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We will represent the amount of error in a nodes activation as: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For the last layer in our network we can define the vector of error amounts as: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where L is the number of layers in the network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757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– 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the internal layers in our network we can define the vector of error amounts as: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.∗(1 −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The ‘.’ means to perform the following operation for each element in the vector.</a:t>
                </a:r>
              </a:p>
              <a:p>
                <a:pPr lvl="1"/>
                <a:r>
                  <a:rPr lang="en-US" dirty="0"/>
                  <a:t>Example : [1, 2, 3] .* [1, 2, 3] = [1, 4, 9]</a:t>
                </a:r>
              </a:p>
              <a:p>
                <a:r>
                  <a:rPr lang="en-US" dirty="0"/>
                  <a:t>We can now define the back propagation technique in full…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509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– Back Propagation	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Given a set of training examples of size </a:t>
                </a:r>
                <a:r>
                  <a:rPr lang="en-US" i="1" dirty="0"/>
                  <a:t>m, </a:t>
                </a:r>
                <a:r>
                  <a:rPr lang="en-US" dirty="0"/>
                  <a:t>where each example is a set of features (</a:t>
                </a:r>
                <a:r>
                  <a:rPr lang="en-US" i="1" dirty="0"/>
                  <a:t>x</a:t>
                </a:r>
                <a:r>
                  <a:rPr lang="en-US" dirty="0"/>
                  <a:t>) pared with a label (y)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Create and initialize a container of delta values,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each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in node </a:t>
                </a:r>
                <a:r>
                  <a:rPr lang="en-US" i="1" dirty="0" err="1"/>
                  <a:t>i</a:t>
                </a:r>
                <a:r>
                  <a:rPr lang="en-US" dirty="0"/>
                  <a:t>, in layer </a:t>
                </a:r>
                <a:r>
                  <a:rPr lang="en-US" i="1" dirty="0"/>
                  <a:t>l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Iterate through each training example </a:t>
                </a:r>
                <a:r>
                  <a:rPr lang="en-US" i="1" dirty="0"/>
                  <a:t>t = </a:t>
                </a:r>
                <a:r>
                  <a:rPr lang="en-US" dirty="0"/>
                  <a:t>1 to </a:t>
                </a:r>
                <a:r>
                  <a:rPr lang="en-US" i="1" dirty="0"/>
                  <a:t>m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i="1" dirty="0"/>
                  <a:t>Continued on next slide…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68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– Back Propagation	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/>
                  <a:t>Iterate through each training example </a:t>
                </a:r>
                <a:r>
                  <a:rPr lang="en-US" i="1" dirty="0"/>
                  <a:t>t = </a:t>
                </a:r>
                <a:r>
                  <a:rPr lang="en-US" dirty="0"/>
                  <a:t>1 to </a:t>
                </a:r>
                <a:r>
                  <a:rPr lang="en-US" i="1" dirty="0"/>
                  <a:t>m</a:t>
                </a:r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𝑗𝑢𝑠𝑡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𝑐𝑢𝑟𝑟𝑒𝑛𝑡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𝑖𝑛𝑝𝑢𝑡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US" dirty="0"/>
                  <a:t>Perform forward propagation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through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US" dirty="0"/>
                  <a:t>Compute the error in the last layer using the labels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US" dirty="0"/>
                  <a:t>Compute the error for each previous layer,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.∗(1 −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lphaU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  … (Plus-equal activation value times error value)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i="1" dirty="0"/>
                  <a:t>Continued on next slide…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8" t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60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– Back Propagation	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135686"/>
              </a:xfrm>
            </p:spPr>
            <p:txBody>
              <a:bodyPr>
                <a:normAutofit/>
              </a:bodyPr>
              <a:lstStyle/>
              <a:p>
                <a:pPr marL="457200" lvl="1" indent="-457200">
                  <a:spcBef>
                    <a:spcPts val="1000"/>
                  </a:spcBef>
                  <a:buFont typeface="+mj-lt"/>
                  <a:buAutoNum type="arabicPeriod" startAt="4"/>
                </a:pPr>
                <a:r>
                  <a:rPr lang="en-US" sz="2400" dirty="0"/>
                  <a:t>Calculate our cost function derivative:</a:t>
                </a:r>
                <a:br>
                  <a:rPr lang="en-US" sz="2400" dirty="0"/>
                </a:br>
                <a:r>
                  <a:rPr lang="en-US" sz="2400" dirty="0"/>
                  <a:t>If j = 0</a:t>
                </a:r>
                <a:br>
                  <a:rPr lang="en-US" sz="2400" dirty="0"/>
                </a:b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i="1" dirty="0"/>
                  <a:t> </a:t>
                </a:r>
                <a:br>
                  <a:rPr lang="en-US" sz="2400" i="1" dirty="0"/>
                </a:br>
                <a:r>
                  <a:rPr lang="en-US" sz="2400" i="1" dirty="0"/>
                  <a:t>Else</a:t>
                </a:r>
                <a:br>
                  <a:rPr lang="en-US" sz="2400" i="1" dirty="0"/>
                </a:b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When </a:t>
                </a:r>
                <a:r>
                  <a:rPr lang="en-US" sz="2400" i="1" dirty="0"/>
                  <a:t>j = 0, </a:t>
                </a:r>
                <a:r>
                  <a:rPr lang="en-US" sz="2400" dirty="0"/>
                  <a:t>we are working on the given nodes bias term, so we exclude the regularization component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i="1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135686"/>
              </a:xfrm>
              <a:blipFill>
                <a:blip r:embed="rId2"/>
                <a:stretch>
                  <a:fillRect l="-952" t="-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1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Course in Neurobiology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444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altLang="en-US" dirty="0">
                <a:ea typeface="ＭＳ Ｐゴシック" charset="-128"/>
              </a:rPr>
              <a:t>Nerve cells, </a:t>
            </a:r>
            <a:r>
              <a:rPr lang="en-US" altLang="en-US" dirty="0" err="1">
                <a:ea typeface="ＭＳ Ｐゴシック" charset="-128"/>
              </a:rPr>
              <a:t>a.k.a</a:t>
            </a:r>
            <a:r>
              <a:rPr lang="en-US" altLang="en-US" dirty="0">
                <a:ea typeface="ＭＳ Ｐゴシック" charset="-128"/>
              </a:rPr>
              <a:t> Neurons, are specialized to send and receive signals.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dirty="0">
                <a:ea typeface="ＭＳ Ｐゴシック" charset="-128"/>
              </a:rPr>
              <a:t>They contain conductive materials &amp; structures to do so.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u="sng" dirty="0">
                <a:ea typeface="ＭＳ Ｐゴシック" charset="-128"/>
              </a:rPr>
              <a:t>Important Parts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ＭＳ Ｐゴシック" charset="-128"/>
              </a:rPr>
              <a:t>Axon – sends signals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ＭＳ Ｐゴシック" charset="-128"/>
              </a:rPr>
              <a:t>Dendrites – pick up signals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ＭＳ Ｐゴシック" charset="-128"/>
              </a:rPr>
              <a:t>Synapses – connections; control signal flow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u="sng" dirty="0">
                <a:ea typeface="ＭＳ Ｐゴシック" charset="-128"/>
              </a:rPr>
              <a:t>Synapses…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ＭＳ Ｐゴシック" charset="-128"/>
              </a:rPr>
              <a:t>Allow us to learn by changing over repeated stimulation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ＭＳ Ｐゴシック" charset="-128"/>
              </a:rPr>
              <a:t>Increase or decrease the strength of passing signals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ＭＳ Ｐゴシック" charset="-128"/>
              </a:rPr>
              <a:t>Most-used synapses increase signal strength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ＭＳ Ｐゴシック" charset="-128"/>
              </a:rPr>
              <a:t>Less-used synapses reduce signal strength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ＭＳ Ｐゴシック" charset="-128"/>
              </a:rPr>
              <a:t>Synapse strengths are changed through error correction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09" descr="MCj0211522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8"/>
          <a:stretch>
            <a:fillRect/>
          </a:stretch>
        </p:blipFill>
        <p:spPr bwMode="auto">
          <a:xfrm>
            <a:off x="8722288" y="2151064"/>
            <a:ext cx="1357313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10"/>
          <p:cNvSpPr txBox="1">
            <a:spLocks noChangeArrowheads="1"/>
          </p:cNvSpPr>
          <p:nvPr/>
        </p:nvSpPr>
        <p:spPr bwMode="auto">
          <a:xfrm>
            <a:off x="7559676" y="6126164"/>
            <a:ext cx="906463" cy="466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400" b="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Axon</a:t>
            </a:r>
          </a:p>
        </p:txBody>
      </p:sp>
      <p:sp>
        <p:nvSpPr>
          <p:cNvPr id="15" name="Line 111"/>
          <p:cNvSpPr>
            <a:spLocks noChangeShapeType="1"/>
          </p:cNvSpPr>
          <p:nvPr/>
        </p:nvSpPr>
        <p:spPr bwMode="auto">
          <a:xfrm flipV="1">
            <a:off x="8470900" y="5440363"/>
            <a:ext cx="642938" cy="84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13"/>
          <p:cNvSpPr>
            <a:spLocks noChangeShapeType="1"/>
          </p:cNvSpPr>
          <p:nvPr/>
        </p:nvSpPr>
        <p:spPr bwMode="auto">
          <a:xfrm>
            <a:off x="7924801" y="2449513"/>
            <a:ext cx="898525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114"/>
          <p:cNvSpPr>
            <a:spLocks noChangeShapeType="1"/>
          </p:cNvSpPr>
          <p:nvPr/>
        </p:nvSpPr>
        <p:spPr bwMode="auto">
          <a:xfrm>
            <a:off x="7948613" y="2466975"/>
            <a:ext cx="1211262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Line 115"/>
          <p:cNvSpPr>
            <a:spLocks noChangeShapeType="1"/>
          </p:cNvSpPr>
          <p:nvPr/>
        </p:nvSpPr>
        <p:spPr bwMode="auto">
          <a:xfrm>
            <a:off x="7956551" y="2459038"/>
            <a:ext cx="1547813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117"/>
          <p:cNvSpPr>
            <a:spLocks noChangeShapeType="1"/>
          </p:cNvSpPr>
          <p:nvPr/>
        </p:nvSpPr>
        <p:spPr bwMode="auto">
          <a:xfrm flipH="1">
            <a:off x="9769476" y="1576388"/>
            <a:ext cx="47625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Line 118"/>
          <p:cNvSpPr>
            <a:spLocks noChangeShapeType="1"/>
          </p:cNvSpPr>
          <p:nvPr/>
        </p:nvSpPr>
        <p:spPr bwMode="auto">
          <a:xfrm flipH="1">
            <a:off x="9553576" y="1576389"/>
            <a:ext cx="26352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119"/>
          <p:cNvSpPr>
            <a:spLocks noChangeShapeType="1"/>
          </p:cNvSpPr>
          <p:nvPr/>
        </p:nvSpPr>
        <p:spPr bwMode="auto">
          <a:xfrm flipH="1">
            <a:off x="9344026" y="1576388"/>
            <a:ext cx="473075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 Box 112"/>
          <p:cNvSpPr txBox="1">
            <a:spLocks noChangeArrowheads="1"/>
          </p:cNvSpPr>
          <p:nvPr/>
        </p:nvSpPr>
        <p:spPr bwMode="auto">
          <a:xfrm>
            <a:off x="7331076" y="2011364"/>
            <a:ext cx="1420813" cy="466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400" b="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Dendrites</a:t>
            </a:r>
          </a:p>
        </p:txBody>
      </p:sp>
      <p:sp>
        <p:nvSpPr>
          <p:cNvPr id="23" name="Text Box 116"/>
          <p:cNvSpPr txBox="1">
            <a:spLocks noChangeArrowheads="1"/>
          </p:cNvSpPr>
          <p:nvPr/>
        </p:nvSpPr>
        <p:spPr bwMode="auto">
          <a:xfrm>
            <a:off x="9250364" y="1096964"/>
            <a:ext cx="1323975" cy="466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400" b="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Synapses</a:t>
            </a:r>
          </a:p>
        </p:txBody>
      </p:sp>
    </p:spTree>
    <p:extLst>
      <p:ext uri="{BB962C8B-B14F-4D97-AF65-F5344CB8AC3E}">
        <p14:creationId xmlns:p14="http://schemas.microsoft.com/office/powerpoint/2010/main" val="3757929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Batch Training Steps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664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Initialize all weights to random values, back propagation will fail if you initialize weights to 0</a:t>
                </a:r>
                <a:br>
                  <a:rPr lang="en-US" dirty="0"/>
                </a:br>
                <a:endParaRPr lang="en-US" dirty="0"/>
              </a:p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en-US" dirty="0"/>
                  <a:t>For each </a:t>
                </a:r>
                <a:r>
                  <a:rPr lang="en-US"/>
                  <a:t>training example</a:t>
                </a: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Perform forward propagation, storing activation values of each node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Perform backpropagation to compute partial derivatives of the cost function for each input weight, including bias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lvl="1" indent="0">
                  <a:spcBef>
                    <a:spcPts val="1000"/>
                  </a:spcBef>
                  <a:buNone/>
                </a:pPr>
                <a:br>
                  <a:rPr lang="en-US" dirty="0"/>
                </a:br>
                <a:r>
                  <a:rPr lang="en-US" dirty="0"/>
                  <a:t>Perform gradient descent for each input weight, including bias using the partial derivatives created by backpropagation.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66413"/>
              </a:xfrm>
              <a:blipFill>
                <a:blip r:embed="rId2"/>
                <a:stretch>
                  <a:fillRect l="-635" t="-150" r="-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966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Sequential Training Steps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664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Initialize all weights to random values, back propagation will fail if you initialize weights to 0</a:t>
                </a:r>
                <a:br>
                  <a:rPr lang="en-US" dirty="0"/>
                </a:br>
                <a:endParaRPr lang="en-US" dirty="0"/>
              </a:p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en-US" dirty="0"/>
                  <a:t>For each training example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Perform forward propagation, storing activation values of each node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Perform backpropagation to compute partial derivatives of the cost function for each input weight, including bias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Perform gradient descent for each input weight, including bias using the partial derivatives created by backpropagation.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66413"/>
              </a:xfrm>
              <a:blipFill>
                <a:blip r:embed="rId2"/>
                <a:stretch>
                  <a:fillRect l="-635" t="-150" r="-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68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90413" y="2012810"/>
            <a:ext cx="3668069" cy="3453535"/>
            <a:chOff x="7807230" y="2012810"/>
            <a:chExt cx="3251252" cy="3459865"/>
          </a:xfrm>
        </p:grpSpPr>
        <p:sp>
          <p:nvSpPr>
            <p:cNvPr id="14" name="Rectangle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Cómo afecta a tu mente el entrenamiento con pesa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1" r="8948" b="4"/>
          <a:stretch/>
        </p:blipFill>
        <p:spPr>
          <a:xfrm>
            <a:off x="7554139" y="2174242"/>
            <a:ext cx="3336989" cy="31243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Brains!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4"/>
            <a:ext cx="5435733" cy="41099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  <a:defRPr/>
            </a:pPr>
            <a:r>
              <a:rPr lang="en-US" sz="1400" u="sng" dirty="0"/>
              <a:t>Some Brain Statistics</a:t>
            </a:r>
          </a:p>
          <a:p>
            <a:pPr>
              <a:lnSpc>
                <a:spcPct val="100000"/>
              </a:lnSpc>
              <a:defRPr/>
            </a:pPr>
            <a:r>
              <a:rPr lang="en-US" sz="1400" dirty="0"/>
              <a:t>~85 billion individual neurons</a:t>
            </a:r>
          </a:p>
          <a:p>
            <a:pPr>
              <a:lnSpc>
                <a:spcPct val="100000"/>
              </a:lnSpc>
              <a:defRPr/>
            </a:pPr>
            <a:r>
              <a:rPr lang="en-US" sz="1400" dirty="0"/>
              <a:t>Heavily interconnected network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1400" dirty="0"/>
              <a:t>     (~7,000 synapses per neuron)</a:t>
            </a:r>
          </a:p>
          <a:p>
            <a:pPr>
              <a:lnSpc>
                <a:spcPct val="100000"/>
              </a:lnSpc>
              <a:defRPr/>
            </a:pPr>
            <a:r>
              <a:rPr lang="en-US" sz="1400" dirty="0">
                <a:ea typeface="ＭＳ Ｐゴシック" charset="0"/>
              </a:rPr>
              <a:t>Signal rate of ~10 </a:t>
            </a:r>
            <a:r>
              <a:rPr lang="en-US" sz="1400" dirty="0" err="1">
                <a:ea typeface="ＭＳ Ｐゴシック" charset="0"/>
              </a:rPr>
              <a:t>ms</a:t>
            </a:r>
            <a:r>
              <a:rPr lang="en-US" sz="1400" dirty="0">
                <a:ea typeface="ＭＳ Ｐゴシック" charset="0"/>
              </a:rPr>
              <a:t> / transmission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400" dirty="0"/>
              <a:t>Typical CPU is faster, but the brain will do far more tasks in parallel</a:t>
            </a:r>
          </a:p>
          <a:p>
            <a:pPr>
              <a:lnSpc>
                <a:spcPct val="100000"/>
              </a:lnSpc>
              <a:defRPr/>
            </a:pPr>
            <a:r>
              <a:rPr lang="en-US" sz="1400" dirty="0">
                <a:ea typeface="ＭＳ Ｐゴシック" charset="0"/>
              </a:rPr>
              <a:t>Draws ~20 watts of power</a:t>
            </a:r>
          </a:p>
          <a:p>
            <a:pPr>
              <a:lnSpc>
                <a:spcPct val="100000"/>
              </a:lnSpc>
              <a:defRPr/>
            </a:pPr>
            <a:r>
              <a:rPr lang="en-US" sz="1400" dirty="0">
                <a:ea typeface="ＭＳ Ｐゴシック" charset="0"/>
              </a:rPr>
              <a:t>One of the largest artificial neural networks: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1400" dirty="0">
                <a:ea typeface="ＭＳ Ｐゴシック" charset="0"/>
              </a:rPr>
              <a:t>    (Stanford, 2013)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400" dirty="0"/>
              <a:t>~20 million neurons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400" dirty="0"/>
              <a:t>~11 billion synapses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400" dirty="0"/>
              <a:t>~4 orders of magnitude short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9385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715512" y="4032825"/>
            <a:ext cx="8185093" cy="26431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artificial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10758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We can connect multiple neurons together to create networks.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Neural Networks can be used for general purpose problem solving.</a:t>
            </a:r>
          </a:p>
          <a:p>
            <a:pPr lvl="1">
              <a:defRPr/>
            </a:pPr>
            <a:r>
              <a:rPr lang="en-US" sz="1600" dirty="0"/>
              <a:t>In theory, with enough neurons in the proper configuration we could solve any problem.</a:t>
            </a:r>
          </a:p>
          <a:p>
            <a:pPr lvl="2">
              <a:defRPr/>
            </a:pPr>
            <a:r>
              <a:rPr lang="en-US" sz="1200" dirty="0"/>
              <a:t>…That does not mean we should, of course.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We will configure our networks into multiple layers, where each neuron in a layer will receive as input the output from every neuron in the previous layer.</a:t>
            </a:r>
          </a:p>
          <a:p>
            <a:endParaRPr lang="en-US" dirty="0"/>
          </a:p>
        </p:txBody>
      </p:sp>
      <p:sp>
        <p:nvSpPr>
          <p:cNvPr id="4" name="Oval 127"/>
          <p:cNvSpPr>
            <a:spLocks noChangeAspect="1" noChangeArrowheads="1"/>
          </p:cNvSpPr>
          <p:nvPr/>
        </p:nvSpPr>
        <p:spPr bwMode="auto">
          <a:xfrm>
            <a:off x="4618529" y="4502726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0" u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ea"/>
              </a:rPr>
              <a:t>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307129" y="5691763"/>
            <a:ext cx="1554163" cy="43021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hangingPunct="1">
              <a:defRPr/>
            </a:pPr>
            <a:r>
              <a:rPr lang="en-US" sz="1500" u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CanGoForward</a:t>
            </a:r>
            <a:r>
              <a:rPr lang="en-US" sz="150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88079" y="4855151"/>
            <a:ext cx="1554163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u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CanGoLeft</a:t>
            </a:r>
            <a:r>
              <a:rPr lang="en-US" sz="150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sp>
        <p:nvSpPr>
          <p:cNvPr id="7" name="Oval 127"/>
          <p:cNvSpPr>
            <a:spLocks noChangeAspect="1" noChangeArrowheads="1"/>
          </p:cNvSpPr>
          <p:nvPr/>
        </p:nvSpPr>
        <p:spPr bwMode="auto">
          <a:xfrm>
            <a:off x="4618529" y="5234563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0" u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ea"/>
              </a:rPr>
              <a:t>N</a:t>
            </a:r>
          </a:p>
        </p:txBody>
      </p:sp>
      <p:sp>
        <p:nvSpPr>
          <p:cNvPr id="8" name="Oval 127"/>
          <p:cNvSpPr>
            <a:spLocks noChangeAspect="1" noChangeArrowheads="1"/>
          </p:cNvSpPr>
          <p:nvPr/>
        </p:nvSpPr>
        <p:spPr bwMode="auto">
          <a:xfrm>
            <a:off x="4618529" y="5961638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0" u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ea"/>
              </a:rPr>
              <a:t>N</a:t>
            </a:r>
          </a:p>
        </p:txBody>
      </p:sp>
      <p:sp>
        <p:nvSpPr>
          <p:cNvPr id="9" name="Oval 127"/>
          <p:cNvSpPr>
            <a:spLocks noChangeAspect="1" noChangeArrowheads="1"/>
          </p:cNvSpPr>
          <p:nvPr/>
        </p:nvSpPr>
        <p:spPr bwMode="auto">
          <a:xfrm>
            <a:off x="5971079" y="4867851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0" u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ea"/>
              </a:rPr>
              <a:t>N</a:t>
            </a:r>
          </a:p>
        </p:txBody>
      </p:sp>
      <p:sp>
        <p:nvSpPr>
          <p:cNvPr id="10" name="Oval 127"/>
          <p:cNvSpPr>
            <a:spLocks noChangeAspect="1" noChangeArrowheads="1"/>
          </p:cNvSpPr>
          <p:nvPr/>
        </p:nvSpPr>
        <p:spPr bwMode="auto">
          <a:xfrm>
            <a:off x="5971079" y="5599688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0" u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ea"/>
              </a:rPr>
              <a:t>N</a:t>
            </a:r>
          </a:p>
        </p:txBody>
      </p:sp>
      <p:cxnSp>
        <p:nvCxnSpPr>
          <p:cNvPr id="11" name="Straight Arrow Connector 26"/>
          <p:cNvCxnSpPr>
            <a:cxnSpLocks noChangeShapeType="1"/>
            <a:stCxn id="6" idx="3"/>
            <a:endCxn id="4" idx="2"/>
          </p:cNvCxnSpPr>
          <p:nvPr/>
        </p:nvCxnSpPr>
        <p:spPr bwMode="auto">
          <a:xfrm flipV="1">
            <a:off x="3842242" y="4786888"/>
            <a:ext cx="776287" cy="2841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28"/>
          <p:cNvCxnSpPr>
            <a:cxnSpLocks noChangeShapeType="1"/>
            <a:stCxn id="6" idx="3"/>
            <a:endCxn id="7" idx="2"/>
          </p:cNvCxnSpPr>
          <p:nvPr/>
        </p:nvCxnSpPr>
        <p:spPr bwMode="auto">
          <a:xfrm>
            <a:off x="3842242" y="5071051"/>
            <a:ext cx="776287" cy="4476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30"/>
          <p:cNvCxnSpPr>
            <a:cxnSpLocks noChangeShapeType="1"/>
            <a:stCxn id="6" idx="3"/>
            <a:endCxn id="8" idx="2"/>
          </p:cNvCxnSpPr>
          <p:nvPr/>
        </p:nvCxnSpPr>
        <p:spPr bwMode="auto">
          <a:xfrm>
            <a:off x="3842242" y="5071051"/>
            <a:ext cx="776287" cy="11747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32"/>
          <p:cNvCxnSpPr>
            <a:cxnSpLocks noChangeShapeType="1"/>
            <a:stCxn id="5" idx="3"/>
            <a:endCxn id="4" idx="3"/>
          </p:cNvCxnSpPr>
          <p:nvPr/>
        </p:nvCxnSpPr>
        <p:spPr bwMode="auto">
          <a:xfrm flipV="1">
            <a:off x="3861292" y="4986913"/>
            <a:ext cx="844550" cy="919163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34"/>
          <p:cNvCxnSpPr>
            <a:cxnSpLocks noChangeShapeType="1"/>
            <a:stCxn id="5" idx="3"/>
            <a:endCxn id="7" idx="3"/>
          </p:cNvCxnSpPr>
          <p:nvPr/>
        </p:nvCxnSpPr>
        <p:spPr bwMode="auto">
          <a:xfrm flipV="1">
            <a:off x="3861292" y="5718751"/>
            <a:ext cx="844550" cy="187325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38"/>
          <p:cNvCxnSpPr>
            <a:cxnSpLocks noChangeShapeType="1"/>
            <a:stCxn id="5" idx="3"/>
            <a:endCxn id="8" idx="3"/>
          </p:cNvCxnSpPr>
          <p:nvPr/>
        </p:nvCxnSpPr>
        <p:spPr bwMode="auto">
          <a:xfrm>
            <a:off x="3861292" y="5906076"/>
            <a:ext cx="844550" cy="541337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41"/>
          <p:cNvCxnSpPr>
            <a:cxnSpLocks noChangeShapeType="1"/>
            <a:stCxn id="4" idx="6"/>
            <a:endCxn id="9" idx="1"/>
          </p:cNvCxnSpPr>
          <p:nvPr/>
        </p:nvCxnSpPr>
        <p:spPr bwMode="auto">
          <a:xfrm>
            <a:off x="5213842" y="4786888"/>
            <a:ext cx="844550" cy="165100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44"/>
          <p:cNvCxnSpPr>
            <a:cxnSpLocks noChangeShapeType="1"/>
            <a:stCxn id="4" idx="6"/>
            <a:endCxn id="10" idx="1"/>
          </p:cNvCxnSpPr>
          <p:nvPr/>
        </p:nvCxnSpPr>
        <p:spPr bwMode="auto">
          <a:xfrm>
            <a:off x="5213842" y="4786888"/>
            <a:ext cx="844550" cy="896938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47"/>
          <p:cNvCxnSpPr>
            <a:cxnSpLocks noChangeShapeType="1"/>
            <a:stCxn id="7" idx="6"/>
            <a:endCxn id="9" idx="2"/>
          </p:cNvCxnSpPr>
          <p:nvPr/>
        </p:nvCxnSpPr>
        <p:spPr bwMode="auto">
          <a:xfrm flipV="1">
            <a:off x="5213842" y="5152013"/>
            <a:ext cx="757237" cy="36671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50"/>
          <p:cNvCxnSpPr>
            <a:cxnSpLocks noChangeShapeType="1"/>
            <a:stCxn id="7" idx="6"/>
            <a:endCxn id="10" idx="2"/>
          </p:cNvCxnSpPr>
          <p:nvPr/>
        </p:nvCxnSpPr>
        <p:spPr bwMode="auto">
          <a:xfrm>
            <a:off x="5213842" y="5518726"/>
            <a:ext cx="757237" cy="3651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57"/>
          <p:cNvCxnSpPr>
            <a:cxnSpLocks noChangeShapeType="1"/>
            <a:stCxn id="8" idx="6"/>
            <a:endCxn id="9" idx="3"/>
          </p:cNvCxnSpPr>
          <p:nvPr/>
        </p:nvCxnSpPr>
        <p:spPr bwMode="auto">
          <a:xfrm flipV="1">
            <a:off x="5213842" y="5353626"/>
            <a:ext cx="844550" cy="892175"/>
          </a:xfrm>
          <a:prstGeom prst="straightConnector1">
            <a:avLst/>
          </a:prstGeom>
          <a:noFill/>
          <a:ln w="25400" algn="ctr">
            <a:solidFill>
              <a:srgbClr val="24FF2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60"/>
          <p:cNvCxnSpPr>
            <a:cxnSpLocks noChangeShapeType="1"/>
            <a:stCxn id="8" idx="6"/>
            <a:endCxn id="10" idx="3"/>
          </p:cNvCxnSpPr>
          <p:nvPr/>
        </p:nvCxnSpPr>
        <p:spPr bwMode="auto">
          <a:xfrm flipV="1">
            <a:off x="5213842" y="6085463"/>
            <a:ext cx="844550" cy="160338"/>
          </a:xfrm>
          <a:prstGeom prst="straightConnector1">
            <a:avLst/>
          </a:prstGeom>
          <a:noFill/>
          <a:ln w="25400" algn="ctr">
            <a:solidFill>
              <a:srgbClr val="24FF2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63"/>
          <p:cNvCxnSpPr>
            <a:cxnSpLocks noChangeShapeType="1"/>
            <a:stCxn id="10" idx="6"/>
            <a:endCxn id="25" idx="1"/>
          </p:cNvCxnSpPr>
          <p:nvPr/>
        </p:nvCxnSpPr>
        <p:spPr bwMode="auto">
          <a:xfrm flipV="1">
            <a:off x="6566392" y="5883851"/>
            <a:ext cx="757237" cy="0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23"/>
          <p:cNvSpPr/>
          <p:nvPr/>
        </p:nvSpPr>
        <p:spPr bwMode="auto">
          <a:xfrm>
            <a:off x="7323629" y="4937701"/>
            <a:ext cx="1912938" cy="43021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u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DriveLeftLeg</a:t>
            </a:r>
            <a:r>
              <a:rPr lang="en-US" sz="150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(float)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323629" y="5667951"/>
            <a:ext cx="1912938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u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DriveRightLeg</a:t>
            </a:r>
            <a:r>
              <a:rPr lang="en-US" sz="150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(float)</a:t>
            </a:r>
          </a:p>
        </p:txBody>
      </p:sp>
      <p:cxnSp>
        <p:nvCxnSpPr>
          <p:cNvPr id="26" name="Straight Arrow Connector 85"/>
          <p:cNvCxnSpPr>
            <a:cxnSpLocks noChangeShapeType="1"/>
            <a:stCxn id="9" idx="6"/>
            <a:endCxn id="24" idx="1"/>
          </p:cNvCxnSpPr>
          <p:nvPr/>
        </p:nvCxnSpPr>
        <p:spPr bwMode="auto">
          <a:xfrm>
            <a:off x="6566392" y="5152013"/>
            <a:ext cx="7572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91"/>
          <p:cNvSpPr txBox="1">
            <a:spLocks noChangeArrowheads="1"/>
          </p:cNvSpPr>
          <p:nvPr/>
        </p:nvSpPr>
        <p:spPr bwMode="auto">
          <a:xfrm>
            <a:off x="2592879" y="4032826"/>
            <a:ext cx="788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Input</a:t>
            </a:r>
          </a:p>
        </p:txBody>
      </p:sp>
      <p:sp>
        <p:nvSpPr>
          <p:cNvPr id="28" name="TextBox 92"/>
          <p:cNvSpPr txBox="1">
            <a:spLocks noChangeArrowheads="1"/>
          </p:cNvSpPr>
          <p:nvPr/>
        </p:nvSpPr>
        <p:spPr bwMode="auto">
          <a:xfrm>
            <a:off x="4426442" y="4032826"/>
            <a:ext cx="979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Layer 0</a:t>
            </a:r>
          </a:p>
        </p:txBody>
      </p:sp>
      <p:sp>
        <p:nvSpPr>
          <p:cNvPr id="29" name="TextBox 93"/>
          <p:cNvSpPr txBox="1">
            <a:spLocks noChangeArrowheads="1"/>
          </p:cNvSpPr>
          <p:nvPr/>
        </p:nvSpPr>
        <p:spPr bwMode="auto">
          <a:xfrm>
            <a:off x="5788517" y="4037588"/>
            <a:ext cx="960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Layer 1</a:t>
            </a:r>
          </a:p>
        </p:txBody>
      </p:sp>
      <p:sp>
        <p:nvSpPr>
          <p:cNvPr id="30" name="TextBox 94"/>
          <p:cNvSpPr txBox="1">
            <a:spLocks noChangeArrowheads="1"/>
          </p:cNvSpPr>
          <p:nvPr/>
        </p:nvSpPr>
        <p:spPr bwMode="auto">
          <a:xfrm>
            <a:off x="7793529" y="4034413"/>
            <a:ext cx="973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6458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261090" y="4721703"/>
            <a:ext cx="5041338" cy="20998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to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3"/>
                <a:ext cx="9603275" cy="272815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We can think of Logistic Regression as a Neural Network with only </a:t>
                </a:r>
                <a:r>
                  <a:rPr lang="en-US" b="1" dirty="0"/>
                  <a:t>one</a:t>
                </a:r>
                <a:r>
                  <a:rPr lang="en-US" dirty="0"/>
                  <a:t> node.</a:t>
                </a:r>
              </a:p>
              <a:p>
                <a:r>
                  <a:rPr lang="en-US" dirty="0"/>
                  <a:t>Each node in a Neural Network will output a value based on the same heuristic we used in logistic regression: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was the “Sigmoid Function” before, in Neural Networks we will call this the activation function and can use a variety of functions depending on our needs.</a:t>
                </a:r>
              </a:p>
              <a:p>
                <a:pPr lvl="1"/>
                <a:r>
                  <a:rPr lang="en-US" dirty="0"/>
                  <a:t>The Sigmoid is a common, though not always best choice for activation. We will discuss some choices later.</a:t>
                </a:r>
              </a:p>
              <a:p>
                <a:pPr lvl="1"/>
                <a:r>
                  <a:rPr lang="en-US" dirty="0"/>
                  <a:t>An activation function that just returned what it was passed would give us a continuous output, like linear regression</a:t>
                </a:r>
              </a:p>
              <a:p>
                <a:r>
                  <a:rPr lang="en-US" dirty="0"/>
                  <a:t>Remember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represents our ‘bias’ value.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3"/>
                <a:ext cx="9603275" cy="2728151"/>
              </a:xfrm>
              <a:blipFill>
                <a:blip r:embed="rId2"/>
                <a:stretch>
                  <a:fillRect l="-63" t="-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127"/>
          <p:cNvSpPr>
            <a:spLocks noChangeAspect="1" noChangeArrowheads="1"/>
          </p:cNvSpPr>
          <p:nvPr/>
        </p:nvSpPr>
        <p:spPr bwMode="auto">
          <a:xfrm>
            <a:off x="6105933" y="5610296"/>
            <a:ext cx="595312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0" u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ea"/>
              </a:rPr>
              <a:t>N</a:t>
            </a:r>
          </a:p>
        </p:txBody>
      </p:sp>
      <p:cxnSp>
        <p:nvCxnSpPr>
          <p:cNvPr id="5" name="Straight Arrow Connector 4"/>
          <p:cNvCxnSpPr>
            <a:cxnSpLocks noChangeShapeType="1"/>
            <a:endCxn id="4" idx="2"/>
          </p:cNvCxnSpPr>
          <p:nvPr/>
        </p:nvCxnSpPr>
        <p:spPr bwMode="auto">
          <a:xfrm>
            <a:off x="3683408" y="5894458"/>
            <a:ext cx="2422525" cy="0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flipV="1">
            <a:off x="6706008" y="5894458"/>
            <a:ext cx="13668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/>
          <p:cNvCxnSpPr>
            <a:cxnSpLocks noChangeShapeType="1"/>
            <a:endCxn id="4" idx="2"/>
          </p:cNvCxnSpPr>
          <p:nvPr/>
        </p:nvCxnSpPr>
        <p:spPr bwMode="auto">
          <a:xfrm flipV="1">
            <a:off x="3683408" y="5894458"/>
            <a:ext cx="2422525" cy="630238"/>
          </a:xfrm>
          <a:prstGeom prst="straightConnector1">
            <a:avLst/>
          </a:prstGeom>
          <a:noFill/>
          <a:ln w="25400" algn="ctr">
            <a:solidFill>
              <a:srgbClr val="24FF2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/>
          <p:cNvCxnSpPr>
            <a:cxnSpLocks noChangeShapeType="1"/>
            <a:endCxn id="4" idx="2"/>
          </p:cNvCxnSpPr>
          <p:nvPr/>
        </p:nvCxnSpPr>
        <p:spPr bwMode="auto">
          <a:xfrm>
            <a:off x="3683408" y="5208658"/>
            <a:ext cx="2422525" cy="6858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 rot="930062">
                <a:off x="4076569" y="5116925"/>
                <a:ext cx="709105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50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i="1" u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en-US" sz="1500" b="0" i="1" u="none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1500" b="0" i="1" u="none" smtClean="0"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en-US" altLang="en-US" sz="1500" u="none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930062">
                <a:off x="4076569" y="5116925"/>
                <a:ext cx="709105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3618320" y="5584896"/>
                <a:ext cx="799065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5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en-US" sz="1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1500" u="non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18320" y="5584896"/>
                <a:ext cx="799065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>
                <a:spLocks noChangeArrowheads="1"/>
              </p:cNvSpPr>
              <p:nvPr/>
            </p:nvSpPr>
            <p:spPr bwMode="auto">
              <a:xfrm rot="20711385">
                <a:off x="3995349" y="6047995"/>
                <a:ext cx="808042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500" i="1" smtClean="0">
                              <a:solidFill>
                                <a:srgbClr val="3FCD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i="1">
                              <a:solidFill>
                                <a:srgbClr val="3FCD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en-US" sz="1500" b="0" i="1" smtClean="0">
                              <a:solidFill>
                                <a:srgbClr val="3FCD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1500" i="1">
                          <a:solidFill>
                            <a:srgbClr val="3FCD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en-US" sz="1500" i="1">
                              <a:solidFill>
                                <a:srgbClr val="3FCD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i="1">
                              <a:solidFill>
                                <a:srgbClr val="3FCD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500" b="0" i="1" smtClean="0">
                              <a:solidFill>
                                <a:srgbClr val="3FCD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1500" u="none" dirty="0">
                  <a:solidFill>
                    <a:srgbClr val="3FCD5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0711385">
                <a:off x="3995349" y="6047995"/>
                <a:ext cx="808042" cy="3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840945" y="5594421"/>
            <a:ext cx="1244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u="none" dirty="0"/>
              <a:t>Output value</a:t>
            </a:r>
          </a:p>
        </p:txBody>
      </p:sp>
    </p:spTree>
    <p:extLst>
      <p:ext uri="{BB962C8B-B14F-4D97-AF65-F5344CB8AC3E}">
        <p14:creationId xmlns:p14="http://schemas.microsoft.com/office/powerpoint/2010/main" val="213670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76631" y="2015734"/>
            <a:ext cx="2473759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Umm.. Okay, but how does this actually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59070" y="2015734"/>
                <a:ext cx="6195784" cy="3450613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  <a:defRPr/>
                </a:pPr>
                <a:r>
                  <a:rPr lang="en-US" sz="1700" dirty="0">
                    <a:ea typeface="ＭＳ Ｐゴシック" charset="0"/>
                  </a:rPr>
                  <a:t>As an exercise we will build neural network to navigate a maze, piece by piece.</a:t>
                </a:r>
              </a:p>
              <a:p>
                <a:pPr>
                  <a:lnSpc>
                    <a:spcPct val="110000"/>
                  </a:lnSpc>
                  <a:defRPr/>
                </a:pPr>
                <a:r>
                  <a:rPr lang="en-US" sz="1700" dirty="0">
                    <a:ea typeface="ＭＳ Ｐゴシック" charset="0"/>
                  </a:rPr>
                  <a:t>Our Maze navigation should work like this:</a:t>
                </a:r>
                <a:br>
                  <a:rPr lang="en-US" sz="1700" dirty="0">
                    <a:ea typeface="ＭＳ Ｐゴシック" charset="0"/>
                  </a:rPr>
                </a:br>
                <a:r>
                  <a:rPr lang="en-US" sz="1700" dirty="0">
                    <a:ea typeface="ＭＳ Ｐゴシック" charset="0"/>
                  </a:rPr>
                  <a:t>	if(Can go left) -&gt; Turn left</a:t>
                </a:r>
                <a:br>
                  <a:rPr lang="en-US" sz="1700" dirty="0">
                    <a:ea typeface="ＭＳ Ｐゴシック" charset="0"/>
                  </a:rPr>
                </a:br>
                <a:r>
                  <a:rPr lang="en-US" sz="1700" dirty="0">
                    <a:ea typeface="ＭＳ Ｐゴシック" charset="0"/>
                  </a:rPr>
                  <a:t>	else if(Can go forward) -&gt; Go forward</a:t>
                </a:r>
                <a:br>
                  <a:rPr lang="en-US" sz="1700" dirty="0">
                    <a:ea typeface="ＭＳ Ｐゴシック" charset="0"/>
                  </a:rPr>
                </a:br>
                <a:r>
                  <a:rPr lang="en-US" sz="1700" dirty="0">
                    <a:ea typeface="ＭＳ Ｐゴシック" charset="0"/>
                  </a:rPr>
                  <a:t>	else -&gt; Turn right</a:t>
                </a:r>
              </a:p>
              <a:p>
                <a:pPr>
                  <a:lnSpc>
                    <a:spcPct val="110000"/>
                  </a:lnSpc>
                  <a:defRPr/>
                </a:pPr>
                <a:r>
                  <a:rPr lang="en-US" sz="1700" dirty="0">
                    <a:ea typeface="ＭＳ Ｐゴシック" charset="0"/>
                  </a:rPr>
                  <a:t>We will “power” our agents legs or treads independently, as if this were a robot, mostly because it makes for a better example.  </a:t>
                </a:r>
                <a:r>
                  <a:rPr lang="en-US" sz="1700" dirty="0">
                    <a:ea typeface="ＭＳ Ｐゴシック" charset="0"/>
                    <a:sym typeface="Wingdings" panose="05000000000000000000" pitchFamily="2" charset="2"/>
                  </a:rPr>
                  <a:t></a:t>
                </a:r>
              </a:p>
              <a:p>
                <a:pPr>
                  <a:lnSpc>
                    <a:spcPct val="110000"/>
                  </a:lnSpc>
                  <a:defRPr/>
                </a:pPr>
                <a:r>
                  <a:rPr lang="en-US" sz="1700" dirty="0">
                    <a:ea typeface="ＭＳ Ｐゴシック" charset="0"/>
                    <a:sym typeface="Wingdings" panose="05000000000000000000" pitchFamily="2" charset="2"/>
                  </a:rPr>
                  <a:t>To keep life simple, we will provide values for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dirty="0" smtClean="0">
                            <a:latin typeface="Cambria Math" panose="02040503050406030204" pitchFamily="18" charset="0"/>
                            <a:ea typeface="ＭＳ Ｐゴシック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ＭＳ Ｐゴシック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ＭＳ Ｐゴシック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700" dirty="0">
                    <a:ea typeface="ＭＳ Ｐゴシック" charset="0"/>
                    <a:sym typeface="Wingdings" panose="05000000000000000000" pitchFamily="2" charset="2"/>
                  </a:rPr>
                  <a:t> values as either 1(positive), -1(negative) or 0 (no signal).</a:t>
                </a:r>
              </a:p>
              <a:p>
                <a:pPr lvl="1">
                  <a:lnSpc>
                    <a:spcPct val="110000"/>
                  </a:lnSpc>
                  <a:defRPr/>
                </a:pPr>
                <a:r>
                  <a:rPr lang="en-US" sz="1500" dirty="0">
                    <a:ea typeface="ＭＳ Ｐゴシック" charset="0"/>
                    <a:sym typeface="Wingdings" panose="05000000000000000000" pitchFamily="2" charset="2"/>
                  </a:rPr>
                  <a:t>In a normal environment our training step would set the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en-US" sz="1500" dirty="0">
                    <a:ea typeface="ＭＳ Ｐゴシック" charset="0"/>
                  </a:rPr>
                  <a:t> values. </a:t>
                </a:r>
              </a:p>
              <a:p>
                <a:pPr>
                  <a:lnSpc>
                    <a:spcPct val="110000"/>
                  </a:lnSpc>
                </a:pPr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9070" y="2015734"/>
                <a:ext cx="6195784" cy="3450613"/>
              </a:xfrm>
              <a:blipFill>
                <a:blip r:embed="rId3"/>
                <a:stretch>
                  <a:fillRect l="-394" t="-530" r="-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70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Maze – Turn Left</a:t>
            </a:r>
          </a:p>
        </p:txBody>
      </p:sp>
      <p:sp>
        <p:nvSpPr>
          <p:cNvPr id="4" name="Oval 127"/>
          <p:cNvSpPr>
            <a:spLocks noChangeAspect="1" noChangeArrowheads="1"/>
          </p:cNvSpPr>
          <p:nvPr/>
        </p:nvSpPr>
        <p:spPr bwMode="auto">
          <a:xfrm>
            <a:off x="5143501" y="1879601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438401" y="4732338"/>
            <a:ext cx="1554163" cy="43021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CanGoForward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459038" y="2967038"/>
            <a:ext cx="1554162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CanGoLeft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cxnSp>
        <p:nvCxnSpPr>
          <p:cNvPr id="28678" name="Straight Arrow Connector 26"/>
          <p:cNvCxnSpPr>
            <a:cxnSpLocks noChangeShapeType="1"/>
            <a:stCxn id="6" idx="3"/>
            <a:endCxn id="4" idx="2"/>
          </p:cNvCxnSpPr>
          <p:nvPr/>
        </p:nvCxnSpPr>
        <p:spPr bwMode="auto">
          <a:xfrm flipV="1">
            <a:off x="4013200" y="2163764"/>
            <a:ext cx="1130300" cy="1019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9" name="Straight Arrow Connector 32"/>
          <p:cNvCxnSpPr>
            <a:cxnSpLocks noChangeShapeType="1"/>
            <a:stCxn id="5" idx="3"/>
            <a:endCxn id="4" idx="3"/>
          </p:cNvCxnSpPr>
          <p:nvPr/>
        </p:nvCxnSpPr>
        <p:spPr bwMode="auto">
          <a:xfrm flipV="1">
            <a:off x="3992563" y="2363788"/>
            <a:ext cx="1238250" cy="2582862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Straight Arrow Connector 44"/>
          <p:cNvCxnSpPr>
            <a:cxnSpLocks noChangeShapeType="1"/>
            <a:stCxn id="4" idx="6"/>
            <a:endCxn id="25" idx="1"/>
          </p:cNvCxnSpPr>
          <p:nvPr/>
        </p:nvCxnSpPr>
        <p:spPr bwMode="auto">
          <a:xfrm>
            <a:off x="5738813" y="2163764"/>
            <a:ext cx="2430462" cy="3146425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23"/>
          <p:cNvSpPr/>
          <p:nvPr/>
        </p:nvSpPr>
        <p:spPr bwMode="auto">
          <a:xfrm>
            <a:off x="8167689" y="2713038"/>
            <a:ext cx="1912937" cy="43021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DriveLeftLeg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(float)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169275" y="5094288"/>
            <a:ext cx="1912938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DriveRightLeg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(float)</a:t>
            </a:r>
          </a:p>
        </p:txBody>
      </p:sp>
      <p:sp>
        <p:nvSpPr>
          <p:cNvPr id="28683" name="TextBox 91"/>
          <p:cNvSpPr txBox="1">
            <a:spLocks noChangeArrowheads="1"/>
          </p:cNvSpPr>
          <p:nvPr/>
        </p:nvSpPr>
        <p:spPr bwMode="auto">
          <a:xfrm>
            <a:off x="2804555" y="1295400"/>
            <a:ext cx="7393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Input</a:t>
            </a:r>
          </a:p>
        </p:txBody>
      </p:sp>
      <p:sp>
        <p:nvSpPr>
          <p:cNvPr id="28684" name="TextBox 92"/>
          <p:cNvSpPr txBox="1">
            <a:spLocks noChangeArrowheads="1"/>
          </p:cNvSpPr>
          <p:nvPr/>
        </p:nvSpPr>
        <p:spPr bwMode="auto">
          <a:xfrm>
            <a:off x="5000096" y="1290638"/>
            <a:ext cx="9170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Layer 0</a:t>
            </a:r>
          </a:p>
        </p:txBody>
      </p:sp>
      <p:sp>
        <p:nvSpPr>
          <p:cNvPr id="28685" name="TextBox 93"/>
          <p:cNvSpPr txBox="1">
            <a:spLocks noChangeArrowheads="1"/>
          </p:cNvSpPr>
          <p:nvPr/>
        </p:nvSpPr>
        <p:spPr bwMode="auto">
          <a:xfrm>
            <a:off x="6813021" y="1308100"/>
            <a:ext cx="9170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Layer 1</a:t>
            </a:r>
          </a:p>
        </p:txBody>
      </p:sp>
      <p:sp>
        <p:nvSpPr>
          <p:cNvPr id="28686" name="TextBox 94"/>
          <p:cNvSpPr txBox="1">
            <a:spLocks noChangeArrowheads="1"/>
          </p:cNvSpPr>
          <p:nvPr/>
        </p:nvSpPr>
        <p:spPr bwMode="auto">
          <a:xfrm>
            <a:off x="8363913" y="1292225"/>
            <a:ext cx="9172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Output</a:t>
            </a:r>
          </a:p>
        </p:txBody>
      </p:sp>
      <p:sp>
        <p:nvSpPr>
          <p:cNvPr id="28687" name="TextBox 45"/>
          <p:cNvSpPr txBox="1">
            <a:spLocks noChangeArrowheads="1"/>
          </p:cNvSpPr>
          <p:nvPr/>
        </p:nvSpPr>
        <p:spPr bwMode="auto">
          <a:xfrm>
            <a:off x="4445000" y="2308225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459038" y="3849688"/>
            <a:ext cx="1554162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CanGoRight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01875" y="5614989"/>
            <a:ext cx="1697038" cy="428625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CanGoBackward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cxnSp>
        <p:nvCxnSpPr>
          <p:cNvPr id="22" name="Straight Arrow Connector 26"/>
          <p:cNvCxnSpPr>
            <a:cxnSpLocks noChangeShapeType="1"/>
            <a:stCxn id="4" idx="6"/>
            <a:endCxn id="24" idx="1"/>
          </p:cNvCxnSpPr>
          <p:nvPr/>
        </p:nvCxnSpPr>
        <p:spPr bwMode="auto">
          <a:xfrm>
            <a:off x="5738814" y="2163764"/>
            <a:ext cx="2428875" cy="765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99"/>
          <p:cNvSpPr txBox="1">
            <a:spLocks noChangeArrowheads="1"/>
          </p:cNvSpPr>
          <p:nvPr/>
        </p:nvSpPr>
        <p:spPr bwMode="auto">
          <a:xfrm>
            <a:off x="3941763" y="40957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0</a:t>
            </a:r>
          </a:p>
        </p:txBody>
      </p:sp>
      <p:sp>
        <p:nvSpPr>
          <p:cNvPr id="29" name="Oval 127"/>
          <p:cNvSpPr>
            <a:spLocks noChangeAspect="1" noChangeArrowheads="1"/>
          </p:cNvSpPr>
          <p:nvPr/>
        </p:nvSpPr>
        <p:spPr bwMode="auto">
          <a:xfrm>
            <a:off x="6919913" y="2643189"/>
            <a:ext cx="595312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30" name="Oval 127"/>
          <p:cNvSpPr>
            <a:spLocks noChangeAspect="1" noChangeArrowheads="1"/>
          </p:cNvSpPr>
          <p:nvPr/>
        </p:nvSpPr>
        <p:spPr bwMode="auto">
          <a:xfrm>
            <a:off x="6921501" y="5011739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cxnSp>
        <p:nvCxnSpPr>
          <p:cNvPr id="32" name="Straight Arrow Connector 26"/>
          <p:cNvCxnSpPr>
            <a:cxnSpLocks noChangeShapeType="1"/>
            <a:stCxn id="4" idx="6"/>
            <a:endCxn id="29" idx="1"/>
          </p:cNvCxnSpPr>
          <p:nvPr/>
        </p:nvCxnSpPr>
        <p:spPr bwMode="auto">
          <a:xfrm>
            <a:off x="5738813" y="2163764"/>
            <a:ext cx="1268412" cy="561975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Arrow Connector 44"/>
          <p:cNvCxnSpPr>
            <a:cxnSpLocks noChangeShapeType="1"/>
          </p:cNvCxnSpPr>
          <p:nvPr/>
        </p:nvCxnSpPr>
        <p:spPr bwMode="auto">
          <a:xfrm>
            <a:off x="5738813" y="2163764"/>
            <a:ext cx="1270000" cy="2930525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63"/>
          <p:cNvCxnSpPr>
            <a:cxnSpLocks noChangeShapeType="1"/>
          </p:cNvCxnSpPr>
          <p:nvPr/>
        </p:nvCxnSpPr>
        <p:spPr bwMode="auto">
          <a:xfrm>
            <a:off x="7516813" y="5295900"/>
            <a:ext cx="652462" cy="14288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85"/>
          <p:cNvCxnSpPr>
            <a:cxnSpLocks noChangeShapeType="1"/>
          </p:cNvCxnSpPr>
          <p:nvPr/>
        </p:nvCxnSpPr>
        <p:spPr bwMode="auto">
          <a:xfrm flipV="1">
            <a:off x="7515226" y="2927350"/>
            <a:ext cx="65246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101"/>
          <p:cNvSpPr txBox="1">
            <a:spLocks noChangeArrowheads="1"/>
          </p:cNvSpPr>
          <p:nvPr/>
        </p:nvSpPr>
        <p:spPr bwMode="auto">
          <a:xfrm>
            <a:off x="5959475" y="1993900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-1</a:t>
            </a:r>
          </a:p>
        </p:txBody>
      </p:sp>
      <p:sp>
        <p:nvSpPr>
          <p:cNvPr id="43" name="TextBox 102"/>
          <p:cNvSpPr txBox="1">
            <a:spLocks noChangeArrowheads="1"/>
          </p:cNvSpPr>
          <p:nvPr/>
        </p:nvSpPr>
        <p:spPr bwMode="auto">
          <a:xfrm>
            <a:off x="5981700" y="2678113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7415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4" grpId="0" animBg="1"/>
      <p:bldP spid="25" grpId="0" animBg="1"/>
      <p:bldP spid="28687" grpId="0"/>
      <p:bldP spid="17" grpId="0" animBg="1"/>
      <p:bldP spid="17" grpId="1" animBg="1"/>
      <p:bldP spid="19" grpId="0" animBg="1"/>
      <p:bldP spid="19" grpId="1" animBg="1"/>
      <p:bldP spid="28" grpId="0"/>
      <p:bldP spid="29" grpId="0" animBg="1"/>
      <p:bldP spid="30" grpId="0" animBg="1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Maze – Go Forward</a:t>
            </a:r>
          </a:p>
        </p:txBody>
      </p:sp>
      <p:sp>
        <p:nvSpPr>
          <p:cNvPr id="4" name="Oval 127"/>
          <p:cNvSpPr>
            <a:spLocks noChangeAspect="1" noChangeArrowheads="1"/>
          </p:cNvSpPr>
          <p:nvPr/>
        </p:nvSpPr>
        <p:spPr bwMode="auto">
          <a:xfrm>
            <a:off x="5143501" y="1879601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438401" y="4732338"/>
            <a:ext cx="1554163" cy="43021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CanGoForward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459038" y="2967038"/>
            <a:ext cx="1554162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CanGoLeft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cxnSp>
        <p:nvCxnSpPr>
          <p:cNvPr id="29702" name="Straight Arrow Connector 26"/>
          <p:cNvCxnSpPr>
            <a:cxnSpLocks noChangeShapeType="1"/>
            <a:stCxn id="6" idx="3"/>
            <a:endCxn id="4" idx="2"/>
          </p:cNvCxnSpPr>
          <p:nvPr/>
        </p:nvCxnSpPr>
        <p:spPr bwMode="auto">
          <a:xfrm flipV="1">
            <a:off x="4013200" y="2163764"/>
            <a:ext cx="1130300" cy="1019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Straight Arrow Connector 32"/>
          <p:cNvCxnSpPr>
            <a:cxnSpLocks noChangeShapeType="1"/>
            <a:stCxn id="5" idx="3"/>
            <a:endCxn id="4" idx="3"/>
          </p:cNvCxnSpPr>
          <p:nvPr/>
        </p:nvCxnSpPr>
        <p:spPr bwMode="auto">
          <a:xfrm flipV="1">
            <a:off x="3992563" y="2363788"/>
            <a:ext cx="1238250" cy="2582862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23"/>
          <p:cNvSpPr/>
          <p:nvPr/>
        </p:nvSpPr>
        <p:spPr bwMode="auto">
          <a:xfrm>
            <a:off x="8167689" y="2713038"/>
            <a:ext cx="1912937" cy="43021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DriveLeftLeg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(float)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169275" y="5094288"/>
            <a:ext cx="1912938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DriveRightLeg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(float)</a:t>
            </a:r>
          </a:p>
        </p:txBody>
      </p:sp>
      <p:sp>
        <p:nvSpPr>
          <p:cNvPr id="29706" name="TextBox 91"/>
          <p:cNvSpPr txBox="1">
            <a:spLocks noChangeArrowheads="1"/>
          </p:cNvSpPr>
          <p:nvPr/>
        </p:nvSpPr>
        <p:spPr bwMode="auto">
          <a:xfrm>
            <a:off x="2804555" y="1295400"/>
            <a:ext cx="7393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Input</a:t>
            </a:r>
          </a:p>
        </p:txBody>
      </p:sp>
      <p:sp>
        <p:nvSpPr>
          <p:cNvPr id="29707" name="TextBox 92"/>
          <p:cNvSpPr txBox="1">
            <a:spLocks noChangeArrowheads="1"/>
          </p:cNvSpPr>
          <p:nvPr/>
        </p:nvSpPr>
        <p:spPr bwMode="auto">
          <a:xfrm>
            <a:off x="5000096" y="1290638"/>
            <a:ext cx="9170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Layer 0</a:t>
            </a:r>
          </a:p>
        </p:txBody>
      </p:sp>
      <p:sp>
        <p:nvSpPr>
          <p:cNvPr id="29708" name="TextBox 93"/>
          <p:cNvSpPr txBox="1">
            <a:spLocks noChangeArrowheads="1"/>
          </p:cNvSpPr>
          <p:nvPr/>
        </p:nvSpPr>
        <p:spPr bwMode="auto">
          <a:xfrm>
            <a:off x="6813021" y="1308100"/>
            <a:ext cx="9170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Layer 1</a:t>
            </a:r>
          </a:p>
        </p:txBody>
      </p:sp>
      <p:sp>
        <p:nvSpPr>
          <p:cNvPr id="29709" name="TextBox 94"/>
          <p:cNvSpPr txBox="1">
            <a:spLocks noChangeArrowheads="1"/>
          </p:cNvSpPr>
          <p:nvPr/>
        </p:nvSpPr>
        <p:spPr bwMode="auto">
          <a:xfrm>
            <a:off x="8363913" y="1292225"/>
            <a:ext cx="9172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Output</a:t>
            </a:r>
          </a:p>
        </p:txBody>
      </p:sp>
      <p:sp>
        <p:nvSpPr>
          <p:cNvPr id="29710" name="TextBox 45"/>
          <p:cNvSpPr txBox="1">
            <a:spLocks noChangeArrowheads="1"/>
          </p:cNvSpPr>
          <p:nvPr/>
        </p:nvSpPr>
        <p:spPr bwMode="auto">
          <a:xfrm>
            <a:off x="4445000" y="2308225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29711" name="TextBox 99"/>
          <p:cNvSpPr txBox="1">
            <a:spLocks noChangeArrowheads="1"/>
          </p:cNvSpPr>
          <p:nvPr/>
        </p:nvSpPr>
        <p:spPr bwMode="auto">
          <a:xfrm>
            <a:off x="3941763" y="4095750"/>
            <a:ext cx="304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0</a:t>
            </a:r>
          </a:p>
        </p:txBody>
      </p:sp>
      <p:sp>
        <p:nvSpPr>
          <p:cNvPr id="29" name="Oval 127"/>
          <p:cNvSpPr>
            <a:spLocks noChangeAspect="1" noChangeArrowheads="1"/>
          </p:cNvSpPr>
          <p:nvPr/>
        </p:nvSpPr>
        <p:spPr bwMode="auto">
          <a:xfrm>
            <a:off x="6919913" y="2643189"/>
            <a:ext cx="595312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30" name="Oval 127"/>
          <p:cNvSpPr>
            <a:spLocks noChangeAspect="1" noChangeArrowheads="1"/>
          </p:cNvSpPr>
          <p:nvPr/>
        </p:nvSpPr>
        <p:spPr bwMode="auto">
          <a:xfrm>
            <a:off x="6921501" y="5011739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cxnSp>
        <p:nvCxnSpPr>
          <p:cNvPr id="29714" name="Straight Arrow Connector 26"/>
          <p:cNvCxnSpPr>
            <a:cxnSpLocks noChangeShapeType="1"/>
            <a:stCxn id="4" idx="6"/>
            <a:endCxn id="29" idx="1"/>
          </p:cNvCxnSpPr>
          <p:nvPr/>
        </p:nvCxnSpPr>
        <p:spPr bwMode="auto">
          <a:xfrm>
            <a:off x="5738813" y="2163764"/>
            <a:ext cx="1268412" cy="561975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5" name="Straight Arrow Connector 44"/>
          <p:cNvCxnSpPr>
            <a:cxnSpLocks noChangeShapeType="1"/>
          </p:cNvCxnSpPr>
          <p:nvPr/>
        </p:nvCxnSpPr>
        <p:spPr bwMode="auto">
          <a:xfrm>
            <a:off x="5738813" y="2163764"/>
            <a:ext cx="1270000" cy="2930525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6" name="Straight Arrow Connector 63"/>
          <p:cNvCxnSpPr>
            <a:cxnSpLocks noChangeShapeType="1"/>
          </p:cNvCxnSpPr>
          <p:nvPr/>
        </p:nvCxnSpPr>
        <p:spPr bwMode="auto">
          <a:xfrm>
            <a:off x="7516813" y="5295900"/>
            <a:ext cx="652462" cy="14288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7" name="Straight Arrow Connector 85"/>
          <p:cNvCxnSpPr>
            <a:cxnSpLocks noChangeShapeType="1"/>
          </p:cNvCxnSpPr>
          <p:nvPr/>
        </p:nvCxnSpPr>
        <p:spPr bwMode="auto">
          <a:xfrm flipV="1">
            <a:off x="7515226" y="2927350"/>
            <a:ext cx="65246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8" name="TextBox 101"/>
          <p:cNvSpPr txBox="1">
            <a:spLocks noChangeArrowheads="1"/>
          </p:cNvSpPr>
          <p:nvPr/>
        </p:nvSpPr>
        <p:spPr bwMode="auto">
          <a:xfrm>
            <a:off x="5959475" y="1993900"/>
            <a:ext cx="3850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-1</a:t>
            </a:r>
          </a:p>
        </p:txBody>
      </p:sp>
      <p:sp>
        <p:nvSpPr>
          <p:cNvPr id="29719" name="TextBox 102"/>
          <p:cNvSpPr txBox="1">
            <a:spLocks noChangeArrowheads="1"/>
          </p:cNvSpPr>
          <p:nvPr/>
        </p:nvSpPr>
        <p:spPr bwMode="auto">
          <a:xfrm>
            <a:off x="5981700" y="2678113"/>
            <a:ext cx="3048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31" name="Oval 127"/>
          <p:cNvSpPr>
            <a:spLocks noChangeAspect="1" noChangeArrowheads="1"/>
          </p:cNvSpPr>
          <p:nvPr/>
        </p:nvSpPr>
        <p:spPr bwMode="auto">
          <a:xfrm>
            <a:off x="5164138" y="3803651"/>
            <a:ext cx="595312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cxnSp>
        <p:nvCxnSpPr>
          <p:cNvPr id="33" name="Straight Arrow Connector 28"/>
          <p:cNvCxnSpPr>
            <a:cxnSpLocks noChangeShapeType="1"/>
            <a:endCxn id="31" idx="2"/>
          </p:cNvCxnSpPr>
          <p:nvPr/>
        </p:nvCxnSpPr>
        <p:spPr bwMode="auto">
          <a:xfrm>
            <a:off x="4013200" y="3182939"/>
            <a:ext cx="1150938" cy="9048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4"/>
          <p:cNvCxnSpPr>
            <a:cxnSpLocks noChangeShapeType="1"/>
            <a:endCxn id="31" idx="3"/>
          </p:cNvCxnSpPr>
          <p:nvPr/>
        </p:nvCxnSpPr>
        <p:spPr bwMode="auto">
          <a:xfrm flipV="1">
            <a:off x="3992564" y="4287838"/>
            <a:ext cx="1258887" cy="658812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47"/>
          <p:cNvCxnSpPr>
            <a:cxnSpLocks noChangeShapeType="1"/>
            <a:stCxn id="31" idx="6"/>
          </p:cNvCxnSpPr>
          <p:nvPr/>
        </p:nvCxnSpPr>
        <p:spPr bwMode="auto">
          <a:xfrm flipV="1">
            <a:off x="5759451" y="2927351"/>
            <a:ext cx="1160463" cy="11604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50"/>
          <p:cNvCxnSpPr>
            <a:cxnSpLocks noChangeShapeType="1"/>
            <a:stCxn id="31" idx="6"/>
          </p:cNvCxnSpPr>
          <p:nvPr/>
        </p:nvCxnSpPr>
        <p:spPr bwMode="auto">
          <a:xfrm>
            <a:off x="5759450" y="4087814"/>
            <a:ext cx="1162050" cy="12080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96"/>
          <p:cNvSpPr txBox="1">
            <a:spLocks noChangeArrowheads="1"/>
          </p:cNvSpPr>
          <p:nvPr/>
        </p:nvSpPr>
        <p:spPr bwMode="auto">
          <a:xfrm>
            <a:off x="4287838" y="3076575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-1</a:t>
            </a:r>
          </a:p>
        </p:txBody>
      </p:sp>
      <p:sp>
        <p:nvSpPr>
          <p:cNvPr id="38" name="TextBox 98"/>
          <p:cNvSpPr txBox="1">
            <a:spLocks noChangeArrowheads="1"/>
          </p:cNvSpPr>
          <p:nvPr/>
        </p:nvSpPr>
        <p:spPr bwMode="auto">
          <a:xfrm>
            <a:off x="4802188" y="4405313"/>
            <a:ext cx="3048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44" name="TextBox 103"/>
          <p:cNvSpPr txBox="1">
            <a:spLocks noChangeArrowheads="1"/>
          </p:cNvSpPr>
          <p:nvPr/>
        </p:nvSpPr>
        <p:spPr bwMode="auto">
          <a:xfrm>
            <a:off x="5913438" y="3390900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45" name="TextBox 106"/>
          <p:cNvSpPr txBox="1">
            <a:spLocks noChangeArrowheads="1"/>
          </p:cNvSpPr>
          <p:nvPr/>
        </p:nvSpPr>
        <p:spPr bwMode="auto">
          <a:xfrm>
            <a:off x="5913438" y="4005263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834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  <p:bldP spid="38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Maze – Turn Right</a:t>
            </a:r>
          </a:p>
        </p:txBody>
      </p:sp>
      <p:sp>
        <p:nvSpPr>
          <p:cNvPr id="4" name="Oval 127"/>
          <p:cNvSpPr>
            <a:spLocks noChangeAspect="1" noChangeArrowheads="1"/>
          </p:cNvSpPr>
          <p:nvPr/>
        </p:nvSpPr>
        <p:spPr bwMode="auto">
          <a:xfrm>
            <a:off x="5143501" y="1879601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438401" y="4732338"/>
            <a:ext cx="1554163" cy="43021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CanGoForward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459038" y="2967038"/>
            <a:ext cx="1554162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CanGoLeft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sp>
        <p:nvSpPr>
          <p:cNvPr id="7" name="Oval 127"/>
          <p:cNvSpPr>
            <a:spLocks noChangeAspect="1" noChangeArrowheads="1"/>
          </p:cNvSpPr>
          <p:nvPr/>
        </p:nvSpPr>
        <p:spPr bwMode="auto">
          <a:xfrm>
            <a:off x="5164138" y="3803651"/>
            <a:ext cx="595312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8" name="Oval 127"/>
          <p:cNvSpPr>
            <a:spLocks noChangeAspect="1" noChangeArrowheads="1"/>
          </p:cNvSpPr>
          <p:nvPr/>
        </p:nvSpPr>
        <p:spPr bwMode="auto">
          <a:xfrm>
            <a:off x="5143501" y="5897564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9" name="Oval 127"/>
          <p:cNvSpPr>
            <a:spLocks noChangeAspect="1" noChangeArrowheads="1"/>
          </p:cNvSpPr>
          <p:nvPr/>
        </p:nvSpPr>
        <p:spPr bwMode="auto">
          <a:xfrm>
            <a:off x="6919913" y="2643189"/>
            <a:ext cx="595312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10" name="Oval 127"/>
          <p:cNvSpPr>
            <a:spLocks noChangeAspect="1" noChangeArrowheads="1"/>
          </p:cNvSpPr>
          <p:nvPr/>
        </p:nvSpPr>
        <p:spPr bwMode="auto">
          <a:xfrm>
            <a:off x="6921501" y="5011739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cxnSp>
        <p:nvCxnSpPr>
          <p:cNvPr id="30730" name="Straight Arrow Connector 26"/>
          <p:cNvCxnSpPr>
            <a:cxnSpLocks noChangeShapeType="1"/>
            <a:stCxn id="6" idx="3"/>
            <a:endCxn id="4" idx="2"/>
          </p:cNvCxnSpPr>
          <p:nvPr/>
        </p:nvCxnSpPr>
        <p:spPr bwMode="auto">
          <a:xfrm flipV="1">
            <a:off x="4013200" y="2163764"/>
            <a:ext cx="1130300" cy="1019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1" name="Straight Arrow Connector 28"/>
          <p:cNvCxnSpPr>
            <a:cxnSpLocks noChangeShapeType="1"/>
            <a:stCxn id="6" idx="3"/>
            <a:endCxn id="7" idx="2"/>
          </p:cNvCxnSpPr>
          <p:nvPr/>
        </p:nvCxnSpPr>
        <p:spPr bwMode="auto">
          <a:xfrm>
            <a:off x="4013200" y="3182939"/>
            <a:ext cx="1150938" cy="9048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8" name="Straight Arrow Connector 30"/>
          <p:cNvCxnSpPr>
            <a:cxnSpLocks noChangeShapeType="1"/>
            <a:stCxn id="6" idx="3"/>
            <a:endCxn id="8" idx="2"/>
          </p:cNvCxnSpPr>
          <p:nvPr/>
        </p:nvCxnSpPr>
        <p:spPr bwMode="auto">
          <a:xfrm>
            <a:off x="4013200" y="3182939"/>
            <a:ext cx="1130300" cy="29987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Straight Arrow Connector 32"/>
          <p:cNvCxnSpPr>
            <a:cxnSpLocks noChangeShapeType="1"/>
            <a:stCxn id="5" idx="3"/>
            <a:endCxn id="4" idx="3"/>
          </p:cNvCxnSpPr>
          <p:nvPr/>
        </p:nvCxnSpPr>
        <p:spPr bwMode="auto">
          <a:xfrm flipV="1">
            <a:off x="3992563" y="2363788"/>
            <a:ext cx="1238250" cy="2582862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4" name="Straight Arrow Connector 34"/>
          <p:cNvCxnSpPr>
            <a:cxnSpLocks noChangeShapeType="1"/>
            <a:stCxn id="5" idx="3"/>
            <a:endCxn id="7" idx="3"/>
          </p:cNvCxnSpPr>
          <p:nvPr/>
        </p:nvCxnSpPr>
        <p:spPr bwMode="auto">
          <a:xfrm flipV="1">
            <a:off x="3992564" y="4287838"/>
            <a:ext cx="1258887" cy="658812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Straight Arrow Connector 38"/>
          <p:cNvCxnSpPr>
            <a:cxnSpLocks noChangeShapeType="1"/>
            <a:stCxn id="5" idx="3"/>
            <a:endCxn id="8" idx="3"/>
          </p:cNvCxnSpPr>
          <p:nvPr/>
        </p:nvCxnSpPr>
        <p:spPr bwMode="auto">
          <a:xfrm>
            <a:off x="3992563" y="4946650"/>
            <a:ext cx="1238250" cy="1436688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6" name="Straight Arrow Connector 41"/>
          <p:cNvCxnSpPr>
            <a:cxnSpLocks noChangeShapeType="1"/>
            <a:stCxn id="4" idx="6"/>
            <a:endCxn id="9" idx="1"/>
          </p:cNvCxnSpPr>
          <p:nvPr/>
        </p:nvCxnSpPr>
        <p:spPr bwMode="auto">
          <a:xfrm>
            <a:off x="5738813" y="2163763"/>
            <a:ext cx="1268412" cy="563562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7" name="Straight Arrow Connector 44"/>
          <p:cNvCxnSpPr>
            <a:cxnSpLocks noChangeShapeType="1"/>
            <a:stCxn id="4" idx="6"/>
            <a:endCxn id="10" idx="1"/>
          </p:cNvCxnSpPr>
          <p:nvPr/>
        </p:nvCxnSpPr>
        <p:spPr bwMode="auto">
          <a:xfrm>
            <a:off x="5738813" y="2163764"/>
            <a:ext cx="1270000" cy="2930525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8" name="Straight Arrow Connector 47"/>
          <p:cNvCxnSpPr>
            <a:cxnSpLocks noChangeShapeType="1"/>
            <a:stCxn id="7" idx="6"/>
            <a:endCxn id="9" idx="2"/>
          </p:cNvCxnSpPr>
          <p:nvPr/>
        </p:nvCxnSpPr>
        <p:spPr bwMode="auto">
          <a:xfrm flipV="1">
            <a:off x="5759451" y="2927351"/>
            <a:ext cx="1160463" cy="11604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9" name="Straight Arrow Connector 50"/>
          <p:cNvCxnSpPr>
            <a:cxnSpLocks noChangeShapeType="1"/>
            <a:stCxn id="7" idx="6"/>
            <a:endCxn id="10" idx="2"/>
          </p:cNvCxnSpPr>
          <p:nvPr/>
        </p:nvCxnSpPr>
        <p:spPr bwMode="auto">
          <a:xfrm>
            <a:off x="5759450" y="4087814"/>
            <a:ext cx="1162050" cy="12080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6" name="Straight Arrow Connector 57"/>
          <p:cNvCxnSpPr>
            <a:cxnSpLocks noChangeShapeType="1"/>
            <a:stCxn id="8" idx="6"/>
            <a:endCxn id="9" idx="3"/>
          </p:cNvCxnSpPr>
          <p:nvPr/>
        </p:nvCxnSpPr>
        <p:spPr bwMode="auto">
          <a:xfrm flipV="1">
            <a:off x="5738813" y="3128963"/>
            <a:ext cx="1268412" cy="3052762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7" name="Straight Arrow Connector 60"/>
          <p:cNvCxnSpPr>
            <a:cxnSpLocks noChangeShapeType="1"/>
            <a:stCxn id="8" idx="6"/>
            <a:endCxn id="10" idx="3"/>
          </p:cNvCxnSpPr>
          <p:nvPr/>
        </p:nvCxnSpPr>
        <p:spPr bwMode="auto">
          <a:xfrm flipV="1">
            <a:off x="5738813" y="5495925"/>
            <a:ext cx="1270000" cy="685800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2" name="Straight Arrow Connector 63"/>
          <p:cNvCxnSpPr>
            <a:cxnSpLocks noChangeShapeType="1"/>
            <a:stCxn id="10" idx="6"/>
            <a:endCxn id="25" idx="1"/>
          </p:cNvCxnSpPr>
          <p:nvPr/>
        </p:nvCxnSpPr>
        <p:spPr bwMode="auto">
          <a:xfrm>
            <a:off x="7516813" y="5295900"/>
            <a:ext cx="652462" cy="14288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23"/>
          <p:cNvSpPr/>
          <p:nvPr/>
        </p:nvSpPr>
        <p:spPr bwMode="auto">
          <a:xfrm>
            <a:off x="8167689" y="2713038"/>
            <a:ext cx="1912937" cy="43021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DriveLeftLeg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(float)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169275" y="5094288"/>
            <a:ext cx="1912938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DriveRightLeg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(float)</a:t>
            </a:r>
          </a:p>
        </p:txBody>
      </p:sp>
      <p:cxnSp>
        <p:nvCxnSpPr>
          <p:cNvPr id="30745" name="Straight Arrow Connector 85"/>
          <p:cNvCxnSpPr>
            <a:cxnSpLocks noChangeShapeType="1"/>
            <a:stCxn id="9" idx="6"/>
            <a:endCxn id="24" idx="1"/>
          </p:cNvCxnSpPr>
          <p:nvPr/>
        </p:nvCxnSpPr>
        <p:spPr bwMode="auto">
          <a:xfrm flipV="1">
            <a:off x="7515226" y="2927350"/>
            <a:ext cx="65246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6" name="TextBox 91"/>
          <p:cNvSpPr txBox="1">
            <a:spLocks noChangeArrowheads="1"/>
          </p:cNvSpPr>
          <p:nvPr/>
        </p:nvSpPr>
        <p:spPr bwMode="auto">
          <a:xfrm>
            <a:off x="2804555" y="1295400"/>
            <a:ext cx="7393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Input</a:t>
            </a:r>
          </a:p>
        </p:txBody>
      </p:sp>
      <p:sp>
        <p:nvSpPr>
          <p:cNvPr id="30747" name="TextBox 92"/>
          <p:cNvSpPr txBox="1">
            <a:spLocks noChangeArrowheads="1"/>
          </p:cNvSpPr>
          <p:nvPr/>
        </p:nvSpPr>
        <p:spPr bwMode="auto">
          <a:xfrm>
            <a:off x="5000096" y="1290638"/>
            <a:ext cx="9170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Layer 0</a:t>
            </a:r>
          </a:p>
        </p:txBody>
      </p:sp>
      <p:sp>
        <p:nvSpPr>
          <p:cNvPr id="30748" name="TextBox 93"/>
          <p:cNvSpPr txBox="1">
            <a:spLocks noChangeArrowheads="1"/>
          </p:cNvSpPr>
          <p:nvPr/>
        </p:nvSpPr>
        <p:spPr bwMode="auto">
          <a:xfrm>
            <a:off x="6813021" y="1308100"/>
            <a:ext cx="9170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Layer 1</a:t>
            </a:r>
          </a:p>
        </p:txBody>
      </p:sp>
      <p:sp>
        <p:nvSpPr>
          <p:cNvPr id="30749" name="TextBox 94"/>
          <p:cNvSpPr txBox="1">
            <a:spLocks noChangeArrowheads="1"/>
          </p:cNvSpPr>
          <p:nvPr/>
        </p:nvSpPr>
        <p:spPr bwMode="auto">
          <a:xfrm>
            <a:off x="8363913" y="1292225"/>
            <a:ext cx="9172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Output</a:t>
            </a:r>
          </a:p>
        </p:txBody>
      </p:sp>
      <p:sp>
        <p:nvSpPr>
          <p:cNvPr id="30750" name="TextBox 45"/>
          <p:cNvSpPr txBox="1">
            <a:spLocks noChangeArrowheads="1"/>
          </p:cNvSpPr>
          <p:nvPr/>
        </p:nvSpPr>
        <p:spPr bwMode="auto">
          <a:xfrm>
            <a:off x="4445000" y="2308225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30751" name="TextBox 96"/>
          <p:cNvSpPr txBox="1">
            <a:spLocks noChangeArrowheads="1"/>
          </p:cNvSpPr>
          <p:nvPr/>
        </p:nvSpPr>
        <p:spPr bwMode="auto">
          <a:xfrm>
            <a:off x="4287838" y="3076575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-1</a:t>
            </a:r>
          </a:p>
        </p:txBody>
      </p:sp>
      <p:sp>
        <p:nvSpPr>
          <p:cNvPr id="29728" name="TextBox 97"/>
          <p:cNvSpPr txBox="1">
            <a:spLocks noChangeArrowheads="1"/>
          </p:cNvSpPr>
          <p:nvPr/>
        </p:nvSpPr>
        <p:spPr bwMode="auto">
          <a:xfrm>
            <a:off x="3903663" y="3590925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-1</a:t>
            </a:r>
          </a:p>
        </p:txBody>
      </p:sp>
      <p:sp>
        <p:nvSpPr>
          <p:cNvPr id="30753" name="TextBox 98"/>
          <p:cNvSpPr txBox="1">
            <a:spLocks noChangeArrowheads="1"/>
          </p:cNvSpPr>
          <p:nvPr/>
        </p:nvSpPr>
        <p:spPr bwMode="auto">
          <a:xfrm>
            <a:off x="4802188" y="4405313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30754" name="TextBox 99"/>
          <p:cNvSpPr txBox="1">
            <a:spLocks noChangeArrowheads="1"/>
          </p:cNvSpPr>
          <p:nvPr/>
        </p:nvSpPr>
        <p:spPr bwMode="auto">
          <a:xfrm>
            <a:off x="3941763" y="40957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0</a:t>
            </a:r>
          </a:p>
        </p:txBody>
      </p:sp>
      <p:sp>
        <p:nvSpPr>
          <p:cNvPr id="29731" name="TextBox 100"/>
          <p:cNvSpPr txBox="1">
            <a:spLocks noChangeArrowheads="1"/>
          </p:cNvSpPr>
          <p:nvPr/>
        </p:nvSpPr>
        <p:spPr bwMode="auto">
          <a:xfrm>
            <a:off x="4281488" y="5110163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5"/>
                </a:solidFill>
              </a:rPr>
              <a:t>-1</a:t>
            </a:r>
          </a:p>
        </p:txBody>
      </p:sp>
      <p:sp>
        <p:nvSpPr>
          <p:cNvPr id="30756" name="TextBox 101"/>
          <p:cNvSpPr txBox="1">
            <a:spLocks noChangeArrowheads="1"/>
          </p:cNvSpPr>
          <p:nvPr/>
        </p:nvSpPr>
        <p:spPr bwMode="auto">
          <a:xfrm>
            <a:off x="5959475" y="1993900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5"/>
                </a:solidFill>
              </a:rPr>
              <a:t>-1</a:t>
            </a:r>
          </a:p>
        </p:txBody>
      </p:sp>
      <p:sp>
        <p:nvSpPr>
          <p:cNvPr id="30757" name="TextBox 102"/>
          <p:cNvSpPr txBox="1">
            <a:spLocks noChangeArrowheads="1"/>
          </p:cNvSpPr>
          <p:nvPr/>
        </p:nvSpPr>
        <p:spPr bwMode="auto">
          <a:xfrm>
            <a:off x="5981700" y="2678113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30758" name="TextBox 103"/>
          <p:cNvSpPr txBox="1">
            <a:spLocks noChangeArrowheads="1"/>
          </p:cNvSpPr>
          <p:nvPr/>
        </p:nvSpPr>
        <p:spPr bwMode="auto">
          <a:xfrm>
            <a:off x="5913438" y="3390900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30759" name="TextBox 106"/>
          <p:cNvSpPr txBox="1">
            <a:spLocks noChangeArrowheads="1"/>
          </p:cNvSpPr>
          <p:nvPr/>
        </p:nvSpPr>
        <p:spPr bwMode="auto">
          <a:xfrm>
            <a:off x="5913438" y="4005263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29736" name="TextBox 107"/>
          <p:cNvSpPr txBox="1">
            <a:spLocks noChangeArrowheads="1"/>
          </p:cNvSpPr>
          <p:nvPr/>
        </p:nvSpPr>
        <p:spPr bwMode="auto">
          <a:xfrm>
            <a:off x="5695950" y="5380038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9737" name="TextBox 108"/>
          <p:cNvSpPr txBox="1">
            <a:spLocks noChangeArrowheads="1"/>
          </p:cNvSpPr>
          <p:nvPr/>
        </p:nvSpPr>
        <p:spPr bwMode="auto">
          <a:xfrm>
            <a:off x="6240463" y="5781675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03705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9728" grpId="0"/>
      <p:bldP spid="29731" grpId="0"/>
      <p:bldP spid="29736" grpId="0"/>
      <p:bldP spid="29737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761</TotalTime>
  <Words>900</Words>
  <Application>Microsoft Office PowerPoint</Application>
  <PresentationFormat>Widescreen</PresentationFormat>
  <Paragraphs>212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ＭＳ Ｐゴシック</vt:lpstr>
      <vt:lpstr>ＭＳ Ｐゴシック</vt:lpstr>
      <vt:lpstr>Arial</vt:lpstr>
      <vt:lpstr>Calibri</vt:lpstr>
      <vt:lpstr>Cambria Math</vt:lpstr>
      <vt:lpstr>Garamond</vt:lpstr>
      <vt:lpstr>Gill Sans MT</vt:lpstr>
      <vt:lpstr>Wingdings</vt:lpstr>
      <vt:lpstr>Gallery</vt:lpstr>
      <vt:lpstr>Neural Networks</vt:lpstr>
      <vt:lpstr>Crash Course in Neurobiology</vt:lpstr>
      <vt:lpstr>Brains!</vt:lpstr>
      <vt:lpstr>Creating artificial Neural Networks</vt:lpstr>
      <vt:lpstr>Logistic Regression to Neural Networks</vt:lpstr>
      <vt:lpstr>Umm.. Okay, but how does this actually work?</vt:lpstr>
      <vt:lpstr>Maze – Turn Left</vt:lpstr>
      <vt:lpstr>Maze – Go Forward</vt:lpstr>
      <vt:lpstr>Maze – Turn Right</vt:lpstr>
      <vt:lpstr>Neural Networks - Learning</vt:lpstr>
      <vt:lpstr>Neural Networks - Learning</vt:lpstr>
      <vt:lpstr>Neural Network – Cost Function</vt:lpstr>
      <vt:lpstr>Neural Network – Cost Function</vt:lpstr>
      <vt:lpstr>Neural Networks – Back Propagation</vt:lpstr>
      <vt:lpstr>Neural Networks – Back Propagation</vt:lpstr>
      <vt:lpstr>Neural Networks – Back Propagation</vt:lpstr>
      <vt:lpstr>Neural Networks – Back Propagation steps</vt:lpstr>
      <vt:lpstr>Neural Networks – Back Propagation steps</vt:lpstr>
      <vt:lpstr>Neural Networks – Back Propagation steps</vt:lpstr>
      <vt:lpstr>Neural Network – Batch Training Steps </vt:lpstr>
      <vt:lpstr>Neural Network – Sequential Training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jonathan.burnside@gmail.com</dc:creator>
  <cp:lastModifiedBy>jonathan.burnside@gmail.com</cp:lastModifiedBy>
  <cp:revision>36</cp:revision>
  <dcterms:created xsi:type="dcterms:W3CDTF">2016-10-18T17:06:22Z</dcterms:created>
  <dcterms:modified xsi:type="dcterms:W3CDTF">2016-10-20T21:03:37Z</dcterms:modified>
</cp:coreProperties>
</file>