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5" r:id="rId6"/>
    <p:sldId id="263" r:id="rId7"/>
    <p:sldId id="266" r:id="rId8"/>
    <p:sldId id="268" r:id="rId9"/>
    <p:sldId id="269" r:id="rId10"/>
    <p:sldId id="270" r:id="rId11"/>
    <p:sldId id="271" r:id="rId12"/>
    <p:sldId id="273" r:id="rId13"/>
    <p:sldId id="272" r:id="rId14"/>
    <p:sldId id="275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A3A38-B280-4359-8358-ADFAC706D4C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0DD3-A534-4811-87AB-982FE89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56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409-96A4-4065-97EB-BCF142508AC6}" type="datetime1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6E9B-B51B-4CC0-ACA0-35B467E8F696}" type="datetime1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67D-497A-4384-8D68-073C1A01DFF1}" type="datetime1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5EAC-7F0B-4D2C-8BF0-DB5088AA5362}" type="datetime1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4CC0-1981-47AC-89BA-38052E919631}" type="datetime1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4048-897C-485D-81E5-691F2B2F2816}" type="datetime1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2A82-6E3B-452B-BB14-D44598A1B1AF}" type="datetime1">
              <a:rPr lang="ru-RU" smtClean="0"/>
              <a:t>30.06.2023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67AB-A2BA-4A51-9E7F-319C13733944}" type="datetime1">
              <a:rPr lang="ru-RU" smtClean="0"/>
              <a:t>30.06.2023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4E82-48A1-4A20-A2A8-BB26C488C435}" type="datetime1">
              <a:rPr lang="ru-RU" smtClean="0"/>
              <a:t>30.06.2023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7DCB-2816-447C-9319-BE0BAA232FEC}" type="datetime1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7262-D287-4E88-9345-2507BCDBFC7A}" type="datetime1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76E2-ECC8-4A42-8A0A-65DCBEB35968}" type="datetime1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="" xmlns:a16="http://schemas.microsoft.com/office/drawing/2014/main" id="{3CCD6576-788D-43C3-A209-694C50819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04127"/>
              </p:ext>
            </p:extLst>
          </p:nvPr>
        </p:nvGraphicFramePr>
        <p:xfrm>
          <a:off x="1691639" y="98611"/>
          <a:ext cx="5760720" cy="157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720">
                  <a:extLst>
                    <a:ext uri="{9D8B030D-6E8A-4147-A177-3AD203B41FA5}">
                      <a16:colId xmlns="" xmlns:a16="http://schemas.microsoft.com/office/drawing/2014/main" val="2433392714"/>
                    </a:ext>
                  </a:extLst>
                </a:gridCol>
              </a:tblGrid>
              <a:tr h="8642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itchFamily="34" charset="0"/>
                          <a:cs typeface="Times New Roman" pitchFamily="18" charset="0"/>
                        </a:rPr>
                        <a:t>МИНОБРНАУКИ РОССИИ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itchFamily="34" charset="0"/>
                          <a:cs typeface="Times New Roman" pitchFamily="18" charset="0"/>
                        </a:rPr>
                        <a:t>федеральное государственное бюджетное образовательное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itchFamily="34" charset="0"/>
                          <a:cs typeface="Times New Roman" pitchFamily="18" charset="0"/>
                        </a:rPr>
                        <a:t>учреждение высшего образования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itchFamily="34" charset="0"/>
                          <a:cs typeface="Times New Roman" pitchFamily="18" charset="0"/>
                        </a:rPr>
                        <a:t>«Национальный исследовательский университет «МЭИ»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ahoma" pitchFamily="34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2402782"/>
                  </a:ext>
                </a:extLst>
              </a:tr>
            </a:tbl>
          </a:graphicData>
        </a:graphic>
      </p:graphicFrame>
      <p:pic>
        <p:nvPicPr>
          <p:cNvPr id="2049" name="Рисунок 14">
            <a:extLst>
              <a:ext uri="{FF2B5EF4-FFF2-40B4-BE49-F238E27FC236}">
                <a16:creationId xmlns="" xmlns:a16="http://schemas.microsoft.com/office/drawing/2014/main" id="{4C84DE9F-5207-414B-B2BE-4BBE2797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14290"/>
            <a:ext cx="866512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B1F6A125-31C5-4545-9867-B37FCAB68C8B}"/>
              </a:ext>
            </a:extLst>
          </p:cNvPr>
          <p:cNvSpPr/>
          <p:nvPr/>
        </p:nvSpPr>
        <p:spPr>
          <a:xfrm>
            <a:off x="1505605" y="2697267"/>
            <a:ext cx="6077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ea typeface="Tahoma" pitchFamily="34" charset="0"/>
                <a:cs typeface="Times New Roman" pitchFamily="18" charset="0"/>
              </a:rPr>
              <a:t>ВЫПУСКНАЯ КВАЛИФИКАЦИОННАЯ РАБОТА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476312A2-3E25-45DF-9FBD-80578A0C85C7}"/>
              </a:ext>
            </a:extLst>
          </p:cNvPr>
          <p:cNvSpPr/>
          <p:nvPr/>
        </p:nvSpPr>
        <p:spPr>
          <a:xfrm>
            <a:off x="1712803" y="328498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ahoma" pitchFamily="34" charset="0"/>
                <a:cs typeface="Times New Roman" pitchFamily="18" charset="0"/>
              </a:rPr>
              <a:t>на тему: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ahoma" pitchFamily="34" charset="0"/>
              <a:cs typeface="Times New Roman" pitchFamily="18" charset="0"/>
            </a:endParaRPr>
          </a:p>
          <a:p>
            <a:pPr lvl="0" algn="ctr"/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ahoma" pitchFamily="34" charset="0"/>
                <a:cs typeface="Times New Roman" pitchFamily="18" charset="0"/>
              </a:rPr>
              <a:t>«Исследование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ahoma" pitchFamily="34" charset="0"/>
                <a:cs typeface="Times New Roman" pitchFamily="18" charset="0"/>
              </a:rPr>
              <a:t> подходов к выявлению веб-атак, основанных на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ahoma" pitchFamily="34" charset="0"/>
                <a:cs typeface="Times New Roman" pitchFamily="18" charset="0"/>
              </a:rPr>
              <a:t>HTTP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ahoma" pitchFamily="34" charset="0"/>
                <a:cs typeface="Times New Roman" pitchFamily="18" charset="0"/>
              </a:rPr>
              <a:t>-запросах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ahoma" pitchFamily="34" charset="0"/>
                <a:cs typeface="Times New Roman" pitchFamily="18" charset="0"/>
              </a:rPr>
              <a:t>»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8531352" y="6054246"/>
            <a:ext cx="411480" cy="7123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00826" y="621508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441190-96CE-4CF5-A589-24311CA6B926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Номер слайда 5"/>
          <p:cNvSpPr txBox="1">
            <a:spLocks/>
          </p:cNvSpPr>
          <p:nvPr/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7CF5F5-15B3-4676-B00A-607768649BE4}" type="slidenum">
              <a:rPr kumimoji="0" lang="ru-RU" sz="16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1F6A125-31C5-4545-9867-B37FCAB68C8B}"/>
              </a:ext>
            </a:extLst>
          </p:cNvPr>
          <p:cNvSpPr/>
          <p:nvPr/>
        </p:nvSpPr>
        <p:spPr>
          <a:xfrm>
            <a:off x="2555776" y="5013176"/>
            <a:ext cx="4917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400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15616" y="5517232"/>
            <a:ext cx="7805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prstClr val="black"/>
                </a:solidFill>
                <a:cs typeface="Times New Roman" pitchFamily="18" charset="0"/>
              </a:rPr>
              <a:t>Выполнил: Антипов Дмитрий Алексеевич, </a:t>
            </a:r>
            <a:r>
              <a:rPr lang="ru-RU" sz="2000" b="1" dirty="0">
                <a:solidFill>
                  <a:prstClr val="black"/>
                </a:solidFill>
                <a:cs typeface="Times New Roman" pitchFamily="18" charset="0"/>
              </a:rPr>
              <a:t>группа </a:t>
            </a:r>
            <a:r>
              <a:rPr lang="ru-RU" sz="2000" b="1" dirty="0" smtClean="0">
                <a:solidFill>
                  <a:prstClr val="black"/>
                </a:solidFill>
                <a:cs typeface="Times New Roman" pitchFamily="18" charset="0"/>
              </a:rPr>
              <a:t>А-01-19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prstClr val="black"/>
                </a:solidFill>
                <a:cs typeface="Times New Roman" pitchFamily="18" charset="0"/>
              </a:rPr>
              <a:t>Научный руководитель: к.т.н. Мохов Андрей Сергеевич</a:t>
            </a:r>
            <a:endParaRPr lang="ru-RU" sz="20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63408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Применение различных подходов к обработке веб-запросов</a:t>
            </a:r>
            <a:endParaRPr lang="ru-RU" sz="3600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356587"/>
              </p:ext>
            </p:extLst>
          </p:nvPr>
        </p:nvGraphicFramePr>
        <p:xfrm>
          <a:off x="1115616" y="980728"/>
          <a:ext cx="6927225" cy="5348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8768"/>
                <a:gridCol w="1435964"/>
                <a:gridCol w="1333912"/>
                <a:gridCol w="1308581"/>
              </a:tblGrid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F1-score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000 - </a:t>
                      </a:r>
                      <a:r>
                        <a:rPr lang="ru-RU" sz="1200" dirty="0" err="1">
                          <a:effectLst/>
                        </a:rPr>
                        <a:t>Normal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0.97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272 - </a:t>
                      </a:r>
                      <a:r>
                        <a:rPr lang="ru-RU" sz="1200" dirty="0" err="1">
                          <a:effectLst/>
                        </a:rPr>
                        <a:t>Protocol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Manipulation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0.85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242 - </a:t>
                      </a:r>
                      <a:r>
                        <a:rPr lang="ru-RU" sz="1200" dirty="0" err="1">
                          <a:effectLst/>
                        </a:rPr>
                        <a:t>Code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Injection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1.00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88 - OS </a:t>
                      </a:r>
                      <a:r>
                        <a:rPr lang="ru-RU" sz="1200" dirty="0" err="1">
                          <a:effectLst/>
                        </a:rPr>
                        <a:t>Command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Injection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0.93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0.83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126 - </a:t>
                      </a:r>
                      <a:r>
                        <a:rPr lang="ru-RU" sz="1200" dirty="0" err="1">
                          <a:effectLst/>
                        </a:rPr>
                        <a:t>Path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Traversal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66 - SQL </a:t>
                      </a:r>
                      <a:r>
                        <a:rPr lang="ru-RU" sz="1200" dirty="0" err="1">
                          <a:effectLst/>
                        </a:rPr>
                        <a:t>Injection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21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16 - </a:t>
                      </a:r>
                      <a:r>
                        <a:rPr lang="ru-RU" sz="1200" dirty="0" err="1">
                          <a:effectLst/>
                        </a:rPr>
                        <a:t>Dictionary-based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Password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Attack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48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310 - </a:t>
                      </a:r>
                      <a:r>
                        <a:rPr lang="ru-RU" sz="1200" dirty="0" err="1">
                          <a:effectLst/>
                        </a:rPr>
                        <a:t>Scanning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for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Vulnerable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Software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153 - </a:t>
                      </a:r>
                      <a:r>
                        <a:rPr lang="ru-RU" sz="1200" dirty="0" err="1">
                          <a:effectLst/>
                        </a:rPr>
                        <a:t>Input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Data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Manipulation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0.99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274 - HTTP </a:t>
                      </a:r>
                      <a:r>
                        <a:rPr lang="ru-RU" sz="1200" dirty="0" err="1">
                          <a:effectLst/>
                        </a:rPr>
                        <a:t>Verb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Tampering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0.97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194 - Fake the Source of Data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0.93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34 - HTTP </a:t>
                      </a:r>
                      <a:r>
                        <a:rPr lang="ru-RU" sz="1200" dirty="0" err="1">
                          <a:effectLst/>
                        </a:rPr>
                        <a:t>Response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Splitting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33 - HTTP </a:t>
                      </a:r>
                      <a:r>
                        <a:rPr lang="ru-RU" sz="1200" dirty="0" err="1">
                          <a:effectLst/>
                        </a:rPr>
                        <a:t>Request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Smuggling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weighted avg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0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0.95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10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  <a:cs typeface="Times New Roman" pitchFamily="18" charset="0"/>
              </a:rPr>
              <a:t>Проверка результатов на другом наборе данных</a:t>
            </a:r>
            <a:endParaRPr lang="ru-RU" sz="24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4857403"/>
          </a:xfrm>
        </p:spPr>
        <p:txBody>
          <a:bodyPr>
            <a:normAutofit/>
          </a:bodyPr>
          <a:lstStyle/>
          <a:p>
            <a:pPr marL="0" indent="0" defTabSz="447675">
              <a:lnSpc>
                <a:spcPct val="150000"/>
              </a:lnSpc>
              <a:buNone/>
            </a:pPr>
            <a:r>
              <a:rPr lang="ru-RU" sz="2400" dirty="0" smtClean="0"/>
              <a:t>	</a:t>
            </a:r>
            <a:r>
              <a:rPr lang="ru-RU" sz="2400" dirty="0" smtClean="0">
                <a:cs typeface="Times New Roman" pitchFamily="18" charset="0"/>
              </a:rPr>
              <a:t>На </a:t>
            </a:r>
            <a:r>
              <a:rPr lang="ru-RU" sz="2400" dirty="0">
                <a:cs typeface="Times New Roman" pitchFamily="18" charset="0"/>
              </a:rPr>
              <a:t>предыдущих этапах исследования была разработана модель, которая позволяет получить хорошие результаты классификации на исходном наборе данных (SR-BH 2020). Но </a:t>
            </a:r>
            <a:r>
              <a:rPr lang="ru-RU" sz="2400" dirty="0" smtClean="0">
                <a:cs typeface="Times New Roman" pitchFamily="18" charset="0"/>
              </a:rPr>
              <a:t>будет ли она </a:t>
            </a:r>
            <a:r>
              <a:rPr lang="ru-RU" sz="2400" dirty="0">
                <a:cs typeface="Times New Roman" pitchFamily="18" charset="0"/>
              </a:rPr>
              <a:t>давать приемлемые результаты на другой выборке без дополнительного обучения на ней? </a:t>
            </a:r>
            <a:r>
              <a:rPr lang="ru-RU" sz="2400" dirty="0" smtClean="0">
                <a:cs typeface="Times New Roman" pitchFamily="18" charset="0"/>
              </a:rPr>
              <a:t>Для ответа на этот вопрос использовался  другой, независимый набор данных ECML/PKDD 2007.</a:t>
            </a:r>
          </a:p>
          <a:p>
            <a:pPr marL="0" indent="0" defTabSz="447675">
              <a:buNone/>
            </a:pPr>
            <a:r>
              <a:rPr lang="ru-RU" sz="2400" dirty="0" smtClean="0"/>
              <a:t>	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11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Проверка результатов на другом наборе данных</a:t>
            </a:r>
            <a:endParaRPr lang="ru-RU" sz="4000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586999"/>
              </p:ext>
            </p:extLst>
          </p:nvPr>
        </p:nvGraphicFramePr>
        <p:xfrm>
          <a:off x="1043608" y="2564904"/>
          <a:ext cx="6903539" cy="2232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9028"/>
                <a:gridCol w="1431055"/>
                <a:gridCol w="1329351"/>
                <a:gridCol w="1304105"/>
              </a:tblGrid>
              <a:tr h="446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F1-score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6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Anomalous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0.44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0.76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0.55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6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Valid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0.47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0.18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0.26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6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weighted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avg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0.46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0.44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0.40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6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0.44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772816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Times New Roman" pitchFamily="18" charset="0"/>
              </a:rPr>
              <a:t>Результаты тестирования предварительно обученной модели для метода вычисления количества букв, цифр и служебных </a:t>
            </a:r>
            <a:r>
              <a:rPr lang="ru-RU" sz="2000" dirty="0" smtClean="0">
                <a:cs typeface="Times New Roman" pitchFamily="18" charset="0"/>
              </a:rPr>
              <a:t>символов</a:t>
            </a:r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Проверка результатов на другом наборе данных</a:t>
            </a:r>
            <a:endParaRPr lang="ru-RU" sz="4000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06222"/>
              </p:ext>
            </p:extLst>
          </p:nvPr>
        </p:nvGraphicFramePr>
        <p:xfrm>
          <a:off x="1312590" y="1700808"/>
          <a:ext cx="6474247" cy="1596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2483"/>
                <a:gridCol w="1342065"/>
                <a:gridCol w="1246687"/>
                <a:gridCol w="1223012"/>
              </a:tblGrid>
              <a:tr h="3168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Precision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F1-score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Anomalous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0.81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0.87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0.84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Valid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0.89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0.83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0.86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weighted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avg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0.85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0.85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0.85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0.85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889865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cs typeface="Times New Roman" pitchFamily="18" charset="0"/>
              </a:rPr>
              <a:t>Результаты классификации для вычисления количества букв, цифр и служебных символов для модели </a:t>
            </a:r>
            <a:r>
              <a:rPr lang="ru-RU" sz="2000" dirty="0" err="1">
                <a:cs typeface="Times New Roman" pitchFamily="18" charset="0"/>
              </a:rPr>
              <a:t>Random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ru-RU" sz="2000" dirty="0" err="1" smtClean="0">
                <a:cs typeface="Times New Roman" pitchFamily="18" charset="0"/>
              </a:rPr>
              <a:t>Forest</a:t>
            </a:r>
            <a:endParaRPr lang="ru-RU" sz="2000" dirty="0"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364502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Times New Roman" pitchFamily="18" charset="0"/>
              </a:rPr>
              <a:t>Результаты классификации для вычисления суммы </a:t>
            </a:r>
            <a:r>
              <a:rPr lang="en-US" sz="2000" dirty="0">
                <a:cs typeface="Times New Roman" pitchFamily="18" charset="0"/>
              </a:rPr>
              <a:t>ASCII</a:t>
            </a:r>
            <a:r>
              <a:rPr lang="ru-RU" sz="2000" dirty="0">
                <a:cs typeface="Times New Roman" pitchFamily="18" charset="0"/>
              </a:rPr>
              <a:t> символов для модели </a:t>
            </a:r>
            <a:r>
              <a:rPr lang="en-US" sz="2000" dirty="0">
                <a:cs typeface="Times New Roman" pitchFamily="18" charset="0"/>
              </a:rPr>
              <a:t>Random Forest </a:t>
            </a:r>
            <a:endParaRPr lang="ru-RU" sz="2000" dirty="0">
              <a:cs typeface="Times New Roman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52175"/>
              </p:ext>
            </p:extLst>
          </p:nvPr>
        </p:nvGraphicFramePr>
        <p:xfrm>
          <a:off x="1317183" y="4437112"/>
          <a:ext cx="6437626" cy="1728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7424"/>
                <a:gridCol w="1334474"/>
                <a:gridCol w="1239635"/>
                <a:gridCol w="1216093"/>
              </a:tblGrid>
              <a:tr h="345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F1-score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5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Anomalous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0.59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0.84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0.69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5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Valid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0.79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0.51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0.62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5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weighted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avg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0.70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0.66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0.65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5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0.66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2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Проверка результатов на другом наборе данных</a:t>
            </a:r>
            <a:endParaRPr lang="ru-RU" sz="4000" dirty="0">
              <a:latin typeface="+mn-lt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12056"/>
              </p:ext>
            </p:extLst>
          </p:nvPr>
        </p:nvGraphicFramePr>
        <p:xfrm>
          <a:off x="899592" y="2708920"/>
          <a:ext cx="7200800" cy="244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1274"/>
                <a:gridCol w="1492675"/>
                <a:gridCol w="1386592"/>
                <a:gridCol w="1360259"/>
              </a:tblGrid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F1-score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Anomalous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0.87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0.87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0.87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Valid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0.90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0.90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0.90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weighted avg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0.89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0.89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0.89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0.89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1700808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Times New Roman" pitchFamily="18" charset="0"/>
              </a:rPr>
              <a:t>Результаты классификации на объединенной выборке для метода вычисления количества букв, цифр и служебных </a:t>
            </a:r>
            <a:r>
              <a:rPr lang="ru-RU" sz="2000" dirty="0" smtClean="0">
                <a:cs typeface="Times New Roman" pitchFamily="18" charset="0"/>
              </a:rPr>
              <a:t>символов </a:t>
            </a:r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  <a:cs typeface="Times New Roman" pitchFamily="18" charset="0"/>
              </a:rPr>
              <a:t>Заключение</a:t>
            </a:r>
            <a:endParaRPr lang="ru-RU" sz="40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pPr marL="0" indent="0" algn="just" defTabSz="447675">
              <a:lnSpc>
                <a:spcPct val="120000"/>
              </a:lnSpc>
              <a:buNone/>
            </a:pPr>
            <a:r>
              <a:rPr lang="ru-RU" dirty="0" smtClean="0"/>
              <a:t>	</a:t>
            </a:r>
            <a:r>
              <a:rPr lang="ru-RU" sz="2400" dirty="0" smtClean="0">
                <a:cs typeface="Times New Roman" pitchFamily="18" charset="0"/>
              </a:rPr>
              <a:t>В </a:t>
            </a:r>
            <a:r>
              <a:rPr lang="ru-RU" sz="2400" dirty="0">
                <a:cs typeface="Times New Roman" pitchFamily="18" charset="0"/>
              </a:rPr>
              <a:t>данной работе были проведены исследования по выявлению веб-атак на основе </a:t>
            </a:r>
            <a:r>
              <a:rPr lang="ru-RU" sz="2400" dirty="0" smtClean="0">
                <a:cs typeface="Times New Roman" pitchFamily="18" charset="0"/>
              </a:rPr>
              <a:t>HTTP-запросов и получены следующие результаты:</a:t>
            </a:r>
          </a:p>
          <a:p>
            <a:pPr algn="just" defTabSz="447675">
              <a:lnSpc>
                <a:spcPts val="2300"/>
              </a:lnSpc>
              <a:buFont typeface="Wingdings" pitchFamily="2" charset="2"/>
              <a:buChar char="q"/>
            </a:pPr>
            <a:r>
              <a:rPr lang="ru-RU" sz="2400" dirty="0" smtClean="0">
                <a:cs typeface="Times New Roman" pitchFamily="18" charset="0"/>
              </a:rPr>
              <a:t>Рассмотрены </a:t>
            </a:r>
            <a:r>
              <a:rPr lang="ru-RU" sz="2400" dirty="0">
                <a:cs typeface="Times New Roman" pitchFamily="18" charset="0"/>
              </a:rPr>
              <a:t>2 способа численного кодирования полей веб-запросов для последующей </a:t>
            </a:r>
            <a:r>
              <a:rPr lang="ru-RU" sz="2400" dirty="0" smtClean="0">
                <a:cs typeface="Times New Roman" pitchFamily="18" charset="0"/>
              </a:rPr>
              <a:t>классификации </a:t>
            </a:r>
          </a:p>
          <a:p>
            <a:pPr algn="just" defTabSz="447675">
              <a:lnSpc>
                <a:spcPts val="2300"/>
              </a:lnSpc>
              <a:buFont typeface="Wingdings" pitchFamily="2" charset="2"/>
              <a:buChar char="q"/>
            </a:pPr>
            <a:r>
              <a:rPr lang="ru-RU" sz="2400" dirty="0" smtClean="0">
                <a:cs typeface="Times New Roman" pitchFamily="18" charset="0"/>
              </a:rPr>
              <a:t>Оба </a:t>
            </a:r>
            <a:r>
              <a:rPr lang="ru-RU" sz="2400" dirty="0">
                <a:cs typeface="Times New Roman" pitchFamily="18" charset="0"/>
              </a:rPr>
              <a:t>способа показали достаточно хорошие </a:t>
            </a:r>
            <a:r>
              <a:rPr lang="ru-RU" sz="2400" dirty="0" smtClean="0">
                <a:cs typeface="Times New Roman" pitchFamily="18" charset="0"/>
              </a:rPr>
              <a:t>результаты</a:t>
            </a:r>
          </a:p>
          <a:p>
            <a:pPr algn="just" defTabSz="447675">
              <a:lnSpc>
                <a:spcPts val="2300"/>
              </a:lnSpc>
              <a:buFont typeface="Wingdings" pitchFamily="2" charset="2"/>
              <a:buChar char="q"/>
            </a:pPr>
            <a:r>
              <a:rPr lang="ru-RU" sz="2400" dirty="0" smtClean="0">
                <a:cs typeface="Times New Roman" pitchFamily="18" charset="0"/>
              </a:rPr>
              <a:t>Как </a:t>
            </a:r>
            <a:r>
              <a:rPr lang="ru-RU" sz="2400" dirty="0">
                <a:cs typeface="Times New Roman" pitchFamily="18" charset="0"/>
              </a:rPr>
              <a:t>показали проведенные исследования, модель классификатора, обученная на наборе данных SR-BH 2020, не является </a:t>
            </a:r>
            <a:r>
              <a:rPr lang="ru-RU" sz="2400" dirty="0" smtClean="0">
                <a:cs typeface="Times New Roman" pitchFamily="18" charset="0"/>
              </a:rPr>
              <a:t>универсальной и не позволяет применить ее на другой выборке </a:t>
            </a:r>
            <a:r>
              <a:rPr lang="en-US" sz="2400" dirty="0" smtClean="0">
                <a:cs typeface="Times New Roman" pitchFamily="18" charset="0"/>
              </a:rPr>
              <a:t>HTTP</a:t>
            </a:r>
            <a:r>
              <a:rPr lang="ru-RU" sz="2400" dirty="0" smtClean="0">
                <a:cs typeface="Times New Roman" pitchFamily="18" charset="0"/>
              </a:rPr>
              <a:t>-запросов</a:t>
            </a:r>
            <a:endParaRPr lang="ru-RU" sz="2400" dirty="0">
              <a:cs typeface="Times New Roman" pitchFamily="18" charset="0"/>
            </a:endParaRPr>
          </a:p>
          <a:p>
            <a:pPr algn="just" defTabSz="447675">
              <a:lnSpc>
                <a:spcPts val="2300"/>
              </a:lnSpc>
              <a:buFont typeface="Wingdings" pitchFamily="2" charset="2"/>
              <a:buChar char="q"/>
            </a:pPr>
            <a:r>
              <a:rPr lang="ru-RU" sz="2400" dirty="0" smtClean="0">
                <a:cs typeface="Times New Roman" pitchFamily="18" charset="0"/>
              </a:rPr>
              <a:t>При проверке на объединенной выборке был получен хороший результат, что говорит о применимости рассмотренных способов оцифровки полей веб-запросов</a:t>
            </a:r>
          </a:p>
          <a:p>
            <a:pPr algn="just" defTabSz="447675">
              <a:lnSpc>
                <a:spcPts val="2300"/>
              </a:lnSpc>
              <a:buFont typeface="Wingdings" pitchFamily="2" charset="2"/>
              <a:buChar char="q"/>
            </a:pPr>
            <a:r>
              <a:rPr lang="ru-RU" sz="2400" dirty="0" smtClean="0">
                <a:cs typeface="Times New Roman" pitchFamily="18" charset="0"/>
              </a:rPr>
              <a:t>Выборки </a:t>
            </a:r>
            <a:r>
              <a:rPr lang="en-US" sz="2400" dirty="0" smtClean="0">
                <a:cs typeface="Times New Roman" pitchFamily="18" charset="0"/>
              </a:rPr>
              <a:t>SR-BH 2020</a:t>
            </a:r>
            <a:r>
              <a:rPr lang="ru-RU" sz="2400" dirty="0" smtClean="0">
                <a:cs typeface="Times New Roman" pitchFamily="18" charset="0"/>
              </a:rPr>
              <a:t> и </a:t>
            </a:r>
            <a:r>
              <a:rPr lang="ru-RU" sz="2400" dirty="0">
                <a:solidFill>
                  <a:prstClr val="black"/>
                </a:solidFill>
                <a:cs typeface="Times New Roman" pitchFamily="18" charset="0"/>
              </a:rPr>
              <a:t>ECML/PKDD </a:t>
            </a:r>
            <a:r>
              <a:rPr lang="ru-RU" sz="2400" dirty="0" smtClean="0">
                <a:solidFill>
                  <a:prstClr val="black"/>
                </a:solidFill>
                <a:cs typeface="Times New Roman" pitchFamily="18" charset="0"/>
              </a:rPr>
              <a:t>2007 являются нерепрезентативными</a:t>
            </a:r>
            <a:endParaRPr lang="ru-RU" sz="2800" dirty="0"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886700" cy="805307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+mn-lt"/>
                <a:ea typeface="Tahoma" pitchFamily="34" charset="0"/>
                <a:cs typeface="Times New Roman" pitchFamily="18" charset="0"/>
              </a:rPr>
              <a:t>Цели и задачи работы</a:t>
            </a:r>
            <a:endParaRPr lang="ru-RU" sz="2400" b="1" dirty="0">
              <a:latin typeface="+mn-lt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006531"/>
          </a:xfrm>
        </p:spPr>
        <p:txBody>
          <a:bodyPr>
            <a:normAutofit/>
          </a:bodyPr>
          <a:lstStyle/>
          <a:p>
            <a:pPr marL="0" indent="0" algn="just" defTabSz="538163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ru-RU" sz="2400" b="1" dirty="0"/>
              <a:t>	</a:t>
            </a:r>
            <a:r>
              <a:rPr lang="ru-RU" sz="2400" b="1" dirty="0" smtClean="0">
                <a:cs typeface="Times New Roman" pitchFamily="18" charset="0"/>
              </a:rPr>
              <a:t>Целью работы </a:t>
            </a:r>
            <a:r>
              <a:rPr lang="ru-RU" sz="2400" dirty="0" smtClean="0">
                <a:cs typeface="Times New Roman" pitchFamily="18" charset="0"/>
              </a:rPr>
              <a:t>является исследование подходов к выявлению веб-атак, основанных на </a:t>
            </a:r>
            <a:r>
              <a:rPr lang="en-US" sz="2400" dirty="0" smtClean="0">
                <a:cs typeface="Times New Roman" pitchFamily="18" charset="0"/>
              </a:rPr>
              <a:t>HTTP</a:t>
            </a:r>
            <a:r>
              <a:rPr lang="ru-RU" sz="2400" dirty="0" smtClean="0">
                <a:cs typeface="Times New Roman" pitchFamily="18" charset="0"/>
              </a:rPr>
              <a:t>-запросах, с помощью машинного обучения. </a:t>
            </a:r>
            <a:endParaRPr lang="ru-RU" dirty="0" smtClean="0"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</a:p>
          <a:p>
            <a:pPr marL="0" indent="0" algn="just" defTabSz="447675">
              <a:lnSpc>
                <a:spcPct val="100000"/>
              </a:lnSpc>
              <a:buNone/>
            </a:pPr>
            <a:r>
              <a:rPr lang="ru-RU" sz="2400" b="1" dirty="0">
                <a:cs typeface="Times New Roman" pitchFamily="18" charset="0"/>
              </a:rPr>
              <a:t>	</a:t>
            </a:r>
            <a:r>
              <a:rPr lang="ru-RU" sz="2400" b="1" dirty="0" smtClean="0">
                <a:cs typeface="Times New Roman" pitchFamily="18" charset="0"/>
              </a:rPr>
              <a:t>Задачи исследования</a:t>
            </a:r>
            <a:r>
              <a:rPr lang="ru-RU" sz="2400" dirty="0" smtClean="0">
                <a:cs typeface="Times New Roman" pitchFamily="18" charset="0"/>
              </a:rPr>
              <a:t>: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q"/>
            </a:pPr>
            <a:r>
              <a:rPr lang="ru-RU" sz="2400" dirty="0" smtClean="0">
                <a:cs typeface="Times New Roman" pitchFamily="18" charset="0"/>
              </a:rPr>
              <a:t>Разработка методов численной предварительной обработки данных веб-запросов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q"/>
            </a:pPr>
            <a:r>
              <a:rPr lang="ru-RU" sz="2400" dirty="0" smtClean="0">
                <a:cs typeface="Times New Roman" pitchFamily="18" charset="0"/>
              </a:rPr>
              <a:t>Выбор и обучение моделей классификации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q"/>
            </a:pPr>
            <a:r>
              <a:rPr lang="ru-RU" sz="2400" dirty="0" smtClean="0">
                <a:cs typeface="Times New Roman" pitchFamily="18" charset="0"/>
              </a:rPr>
              <a:t>Оценка качества результатов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 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5F5-15B3-4676-B00A-607768649BE4}" type="slidenum">
              <a:rPr lang="ru-RU" sz="1600" b="1" smtClean="0">
                <a:solidFill>
                  <a:schemeClr val="tx1"/>
                </a:solidFill>
              </a:rPr>
              <a:pPr/>
              <a:t>2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  <a:cs typeface="Times New Roman" pitchFamily="18" charset="0"/>
              </a:rPr>
              <a:t>Введение</a:t>
            </a:r>
            <a:endParaRPr lang="ru-RU" sz="24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544616"/>
          </a:xfrm>
        </p:spPr>
        <p:txBody>
          <a:bodyPr>
            <a:normAutofit lnSpcReduction="10000"/>
          </a:bodyPr>
          <a:lstStyle/>
          <a:p>
            <a:pPr marL="1588" indent="0" algn="just">
              <a:lnSpc>
                <a:spcPct val="110000"/>
              </a:lnSpc>
              <a:spcAft>
                <a:spcPts val="0"/>
              </a:spcAft>
              <a:buNone/>
              <a:tabLst>
                <a:tab pos="447675" algn="l"/>
              </a:tabLst>
            </a:pPr>
            <a:r>
              <a:rPr lang="ru-RU" sz="2400" dirty="0" smtClean="0">
                <a:ea typeface="Times New Roman"/>
                <a:cs typeface="Times New Roman" pitchFamily="18" charset="0"/>
              </a:rPr>
              <a:t>	Веб-атаки </a:t>
            </a:r>
            <a:r>
              <a:rPr lang="ru-RU" sz="2400" dirty="0">
                <a:ea typeface="Times New Roman"/>
                <a:cs typeface="Times New Roman" pitchFamily="18" charset="0"/>
              </a:rPr>
              <a:t>на основе HTTP-запросов — это популярный вид атак, который используется для злоумышленного манипулирования или эксплуатации веб-запросов, отправляемых клиентами к веб-приложениям или серверам. </a:t>
            </a:r>
            <a:r>
              <a:rPr lang="ru-RU" sz="2400" dirty="0" smtClean="0">
                <a:ea typeface="Times New Roman"/>
                <a:cs typeface="Times New Roman" pitchFamily="18" charset="0"/>
              </a:rPr>
              <a:t>Ниже приведены некоторые опасности, связанные с такими атаками: </a:t>
            </a:r>
          </a:p>
          <a:p>
            <a:pPr marL="344488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tabLst>
                <a:tab pos="447675" algn="l"/>
              </a:tabLst>
            </a:pPr>
            <a:r>
              <a:rPr lang="ru-RU" sz="2400" dirty="0" smtClean="0">
                <a:ea typeface="Times New Roman"/>
                <a:cs typeface="Times New Roman" pitchFamily="18" charset="0"/>
              </a:rPr>
              <a:t>Утечка конфиденциальных данных</a:t>
            </a:r>
          </a:p>
          <a:p>
            <a:pPr marL="344488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tabLst>
                <a:tab pos="447675" algn="l"/>
              </a:tabLst>
            </a:pPr>
            <a:r>
              <a:rPr lang="ru-RU" sz="2400" dirty="0" smtClean="0">
                <a:ea typeface="Times New Roman"/>
                <a:cs typeface="Times New Roman" pitchFamily="18" charset="0"/>
              </a:rPr>
              <a:t>Несанкционированные операции</a:t>
            </a:r>
          </a:p>
          <a:p>
            <a:pPr marL="344488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tabLst>
                <a:tab pos="447675" algn="l"/>
              </a:tabLst>
            </a:pPr>
            <a:r>
              <a:rPr lang="ru-RU" sz="2400" dirty="0" smtClean="0">
                <a:ea typeface="Times New Roman"/>
                <a:cs typeface="Times New Roman" pitchFamily="18" charset="0"/>
              </a:rPr>
              <a:t>Отказ в обслуживании</a:t>
            </a:r>
          </a:p>
          <a:p>
            <a:pPr marL="344488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tabLst>
                <a:tab pos="447675" algn="l"/>
              </a:tabLst>
            </a:pPr>
            <a:r>
              <a:rPr lang="ru-RU" sz="2400" dirty="0" smtClean="0">
                <a:ea typeface="Times New Roman"/>
                <a:cs typeface="Times New Roman" pitchFamily="18" charset="0"/>
              </a:rPr>
              <a:t>Обход аутентификации и авторизации</a:t>
            </a:r>
          </a:p>
          <a:p>
            <a:pPr marL="344488" algn="just">
              <a:spcAft>
                <a:spcPts val="0"/>
              </a:spcAft>
              <a:buFont typeface="Wingdings" pitchFamily="2" charset="2"/>
              <a:buChar char="q"/>
              <a:tabLst>
                <a:tab pos="447675" algn="l"/>
              </a:tabLst>
            </a:pPr>
            <a:endParaRPr lang="ru-RU" sz="2400" dirty="0" smtClean="0">
              <a:ea typeface="Times New Roman"/>
              <a:cs typeface="Times New Roman" pitchFamily="18" charset="0"/>
            </a:endParaRPr>
          </a:p>
          <a:p>
            <a:pPr marL="1588" indent="0" algn="just">
              <a:spcAft>
                <a:spcPts val="0"/>
              </a:spcAft>
              <a:buNone/>
              <a:tabLst>
                <a:tab pos="447675" algn="l"/>
              </a:tabLst>
            </a:pPr>
            <a:r>
              <a:rPr lang="ru-RU" sz="2400" dirty="0">
                <a:ea typeface="Times New Roman"/>
                <a:cs typeface="Times New Roman" pitchFamily="18" charset="0"/>
              </a:rPr>
              <a:t>	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3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  <a:cs typeface="Times New Roman" pitchFamily="18" charset="0"/>
              </a:rPr>
              <a:t>HTTP</a:t>
            </a:r>
            <a:r>
              <a:rPr lang="ru-RU" sz="2400" b="1" dirty="0" smtClean="0">
                <a:latin typeface="+mn-lt"/>
                <a:cs typeface="Times New Roman" pitchFamily="18" charset="0"/>
              </a:rPr>
              <a:t>-запросы </a:t>
            </a:r>
            <a:endParaRPr lang="ru-RU" sz="2400" b="1" dirty="0">
              <a:latin typeface="+mn-lt"/>
              <a:cs typeface="Times New Roman" pitchFamily="18" charset="0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4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052736"/>
            <a:ext cx="8640960" cy="540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GET </a:t>
            </a:r>
            <a:r>
              <a:rPr lang="en-US" sz="2400" dirty="0">
                <a:cs typeface="Times New Roman" pitchFamily="18" charset="0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cs typeface="Times New Roman" pitchFamily="18" charset="0"/>
              </a:rPr>
              <a:t>search</a:t>
            </a:r>
            <a:r>
              <a:rPr lang="en-US" sz="2400" dirty="0" err="1" smtClean="0">
                <a:cs typeface="Times New Roman" pitchFamily="18" charset="0"/>
              </a:rPr>
              <a:t>?query</a:t>
            </a:r>
            <a:r>
              <a:rPr lang="en-US" sz="2400" dirty="0" smtClean="0">
                <a:cs typeface="Times New Roman" pitchFamily="18" charset="0"/>
              </a:rPr>
              <a:t>=apple </a:t>
            </a:r>
            <a:r>
              <a:rPr lang="en-US" sz="2400" dirty="0" smtClean="0">
                <a:solidFill>
                  <a:srgbClr val="00B050"/>
                </a:solidFill>
                <a:cs typeface="Times New Roman" pitchFamily="18" charset="0"/>
              </a:rPr>
              <a:t>'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OR '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'='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'; </a:t>
            </a:r>
            <a:r>
              <a:rPr lang="en-US" sz="2400" dirty="0" smtClean="0">
                <a:solidFill>
                  <a:srgbClr val="00B050"/>
                </a:solidFill>
                <a:cs typeface="Times New Roman" pitchFamily="18" charset="0"/>
              </a:rPr>
              <a:t> DROP </a:t>
            </a:r>
            <a:r>
              <a:rPr lang="en-US" sz="2400" dirty="0">
                <a:solidFill>
                  <a:srgbClr val="00B050"/>
                </a:solidFill>
                <a:cs typeface="Times New Roman" pitchFamily="18" charset="0"/>
              </a:rPr>
              <a:t>TABLE users; -- HTTP/1.1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Host</a:t>
            </a: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: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example.com</a:t>
            </a: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User-Agent</a:t>
            </a:r>
            <a:r>
              <a:rPr lang="en-US" sz="2400" dirty="0">
                <a:solidFill>
                  <a:schemeClr val="tx2"/>
                </a:solidFill>
                <a:cs typeface="Times New Roman" pitchFamily="18" charset="0"/>
              </a:rPr>
              <a:t>:</a:t>
            </a:r>
            <a:r>
              <a:rPr lang="en-US" sz="2400" dirty="0">
                <a:cs typeface="Times New Roman" pitchFamily="18" charset="0"/>
              </a:rPr>
              <a:t> Mozilla/5.0 (Windows NT 10.0; Win64; x64) </a:t>
            </a:r>
            <a:r>
              <a:rPr lang="en-US" sz="2400" dirty="0" err="1">
                <a:cs typeface="Times New Roman" pitchFamily="18" charset="0"/>
              </a:rPr>
              <a:t>AppleWebKit</a:t>
            </a:r>
            <a:r>
              <a:rPr lang="en-US" sz="2400" dirty="0">
                <a:cs typeface="Times New Roman" pitchFamily="18" charset="0"/>
              </a:rPr>
              <a:t>/537.36 (KHTML, like Gecko) Chrome/90.0.4430.212 </a:t>
            </a:r>
            <a:r>
              <a:rPr lang="en-US" sz="2400" dirty="0" smtClean="0">
                <a:cs typeface="Times New Roman" pitchFamily="18" charset="0"/>
              </a:rPr>
              <a:t>Safari/537.36</a:t>
            </a:r>
            <a:endParaRPr lang="ru-RU" sz="2400" dirty="0" smtClean="0"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Accept:</a:t>
            </a:r>
            <a:r>
              <a:rPr lang="en-US" sz="2400" dirty="0" smtClean="0">
                <a:cs typeface="Times New Roman" pitchFamily="18" charset="0"/>
              </a:rPr>
              <a:t> text/html, */*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Accept-language:</a:t>
            </a:r>
            <a:r>
              <a:rPr lang="en-US" sz="2400" dirty="0" smtClean="0">
                <a:cs typeface="Times New Roman" pitchFamily="18" charset="0"/>
              </a:rPr>
              <a:t> en-us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Accept-charset:</a:t>
            </a:r>
            <a:r>
              <a:rPr lang="en-US" sz="2400" dirty="0" smtClean="0">
                <a:cs typeface="Times New Roman" pitchFamily="18" charset="0"/>
              </a:rPr>
              <a:t> utf-8</a:t>
            </a:r>
          </a:p>
        </p:txBody>
      </p:sp>
    </p:spTree>
    <p:extLst>
      <p:ext uri="{BB962C8B-B14F-4D97-AF65-F5344CB8AC3E}">
        <p14:creationId xmlns:p14="http://schemas.microsoft.com/office/powerpoint/2010/main" val="6431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  <a:cs typeface="Times New Roman" pitchFamily="18" charset="0"/>
              </a:rPr>
              <a:t>Описание набора данных</a:t>
            </a:r>
            <a:endParaRPr lang="ru-RU" sz="2400" dirty="0">
              <a:latin typeface="+mn-lt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5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135420"/>
              </p:ext>
            </p:extLst>
          </p:nvPr>
        </p:nvGraphicFramePr>
        <p:xfrm>
          <a:off x="1115616" y="1196752"/>
          <a:ext cx="6941681" cy="4952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6978"/>
                <a:gridCol w="2159166"/>
                <a:gridCol w="1825537"/>
              </a:tblGrid>
              <a:tr h="472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Классификация </a:t>
                      </a:r>
                      <a:r>
                        <a:rPr lang="en-US" sz="1200" dirty="0">
                          <a:effectLst/>
                        </a:rPr>
                        <a:t>CAPEC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 веб-запросов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% от общего числа запросов</a:t>
                      </a:r>
                      <a:endParaRPr lang="ru-RU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000</a:t>
                      </a:r>
                      <a:r>
                        <a:rPr lang="en-US" sz="1200" dirty="0">
                          <a:effectLst/>
                        </a:rPr>
                        <a:t> - Normal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525195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57.85%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272 - Protocol Manipulation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9153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1.00%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242 - </a:t>
                      </a:r>
                      <a:r>
                        <a:rPr lang="ru-RU" sz="1200" dirty="0" err="1">
                          <a:effectLst/>
                        </a:rPr>
                        <a:t>Code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Injection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15827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1.74%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88 - OS </a:t>
                      </a:r>
                      <a:r>
                        <a:rPr lang="ru-RU" sz="1200" dirty="0" err="1">
                          <a:effectLst/>
                        </a:rPr>
                        <a:t>Command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Injection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7482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0.82%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126 - </a:t>
                      </a:r>
                      <a:r>
                        <a:rPr lang="ru-RU" sz="1200" dirty="0" err="1">
                          <a:effectLst/>
                        </a:rPr>
                        <a:t>Path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Traversal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20992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2.31%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66 - SQL </a:t>
                      </a:r>
                      <a:r>
                        <a:rPr lang="ru-RU" sz="1200" dirty="0" err="1">
                          <a:effectLst/>
                        </a:rPr>
                        <a:t>Injection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250311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27.57%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16 - </a:t>
                      </a:r>
                      <a:r>
                        <a:rPr lang="ru-RU" sz="1200" dirty="0" err="1">
                          <a:effectLst/>
                        </a:rPr>
                        <a:t>Dictionary-based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Password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Attack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1847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0.20%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310 - </a:t>
                      </a:r>
                      <a:r>
                        <a:rPr lang="ru-RU" sz="1200" dirty="0" err="1">
                          <a:effectLst/>
                        </a:rPr>
                        <a:t>Scanning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for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vulnerable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software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2718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0.30%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153 - </a:t>
                      </a:r>
                      <a:r>
                        <a:rPr lang="ru-RU" sz="1200" dirty="0" err="1">
                          <a:effectLst/>
                        </a:rPr>
                        <a:t>Input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Data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Manipulation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2272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0.25%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274 - HTTP </a:t>
                      </a:r>
                      <a:r>
                        <a:rPr lang="ru-RU" sz="1200" dirty="0" err="1">
                          <a:effectLst/>
                        </a:rPr>
                        <a:t>Verb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Tampering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5437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0.60%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194 - Fake the source of data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56145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6.18%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34 - HTTP </a:t>
                      </a:r>
                      <a:r>
                        <a:rPr lang="ru-RU" sz="1200" dirty="0" err="1">
                          <a:effectLst/>
                        </a:rPr>
                        <a:t>Response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Splitting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19738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2.17%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33 - HTTP </a:t>
                      </a:r>
                      <a:r>
                        <a:rPr lang="ru-RU" sz="1200" dirty="0" err="1">
                          <a:effectLst/>
                        </a:rPr>
                        <a:t>Request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Smuggling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1059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0.12%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6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ВСЕГО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918176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  <a:cs typeface="Times New Roman" pitchFamily="18" charset="0"/>
              </a:rPr>
              <a:t>Особенности предварительной обработки данных веб-запроса</a:t>
            </a:r>
            <a:endParaRPr lang="ru-RU" sz="2400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713387"/>
          </a:xfrm>
        </p:spPr>
        <p:txBody>
          <a:bodyPr>
            <a:normAutofit/>
          </a:bodyPr>
          <a:lstStyle/>
          <a:p>
            <a:pPr marL="0" indent="0" algn="just" defTabSz="447675">
              <a:lnSpc>
                <a:spcPct val="150000"/>
              </a:lnSpc>
              <a:buNone/>
            </a:pPr>
            <a:r>
              <a:rPr lang="ru-RU" sz="2400" dirty="0" smtClean="0"/>
              <a:t>	</a:t>
            </a:r>
            <a:r>
              <a:rPr lang="ru-RU" sz="2400" dirty="0" smtClean="0">
                <a:cs typeface="Times New Roman" pitchFamily="18" charset="0"/>
              </a:rPr>
              <a:t>Предварительная </a:t>
            </a:r>
            <a:r>
              <a:rPr lang="ru-RU" sz="2400" dirty="0">
                <a:cs typeface="Times New Roman" pitchFamily="18" charset="0"/>
              </a:rPr>
              <a:t>обработка данных при работе с веб-запросами имеет свои особенности, связанные со спецификой данных, которые получаются из веб-среды. Они имеют схожие аспекты с текстовыми данными, такие как наличие текстовой информации, но существуют определенные особенности, требующие своей специфики работы. </a:t>
            </a:r>
            <a:endParaRPr lang="ru-RU" sz="2400" dirty="0" smtClean="0">
              <a:cs typeface="Times New Roman" pitchFamily="18" charset="0"/>
            </a:endParaRPr>
          </a:p>
          <a:p>
            <a:pPr marL="0" indent="0" algn="just" defTabSz="447675">
              <a:buNone/>
            </a:pPr>
            <a:r>
              <a:rPr lang="ru-RU" sz="2400" dirty="0" smtClean="0"/>
              <a:t>	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6</a:t>
            </a:fld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0609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+mn-lt"/>
                <a:cs typeface="Times New Roman" pitchFamily="18" charset="0"/>
              </a:rPr>
              <a:t>Применение различных подходов к обработке веб-запросов</a:t>
            </a:r>
            <a:endParaRPr lang="ru-RU" sz="2400" b="1" dirty="0">
              <a:latin typeface="+mn-lt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smtClean="0">
                <a:cs typeface="Times New Roman" pitchFamily="18" charset="0"/>
              </a:rPr>
              <a:t>Вычисление среднего значения </a:t>
            </a:r>
            <a:r>
              <a:rPr lang="en-US" sz="2400" b="1" dirty="0" smtClean="0">
                <a:cs typeface="Times New Roman" pitchFamily="18" charset="0"/>
              </a:rPr>
              <a:t>ASCII</a:t>
            </a:r>
            <a:r>
              <a:rPr lang="ru-RU" sz="2400" b="1" dirty="0" smtClean="0">
                <a:cs typeface="Times New Roman" pitchFamily="18" charset="0"/>
              </a:rPr>
              <a:t> символов</a:t>
            </a:r>
            <a:endParaRPr lang="ru-RU" sz="2400" b="1" dirty="0">
              <a:cs typeface="Times New Roman" pitchFamily="18" charset="0"/>
            </a:endParaRPr>
          </a:p>
        </p:txBody>
      </p:sp>
      <p:pic>
        <p:nvPicPr>
          <p:cNvPr id="7" name="Объект 6" descr="Рис.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80890"/>
            <a:ext cx="6912768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51520" y="135993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cs typeface="Times New Roman" pitchFamily="18" charset="0"/>
              </a:rPr>
              <a:t>Данный </a:t>
            </a:r>
            <a:r>
              <a:rPr lang="ru-RU" sz="2400" dirty="0">
                <a:cs typeface="Times New Roman" pitchFamily="18" charset="0"/>
              </a:rPr>
              <a:t>подход к предварительной обработке данных основан на вычислении </a:t>
            </a:r>
            <a:r>
              <a:rPr lang="ru-RU" sz="2400" dirty="0" smtClean="0">
                <a:cs typeface="Times New Roman" pitchFamily="18" charset="0"/>
              </a:rPr>
              <a:t>среднего значения </a:t>
            </a:r>
            <a:r>
              <a:rPr lang="ru-RU" sz="2400" dirty="0">
                <a:cs typeface="Times New Roman" pitchFamily="18" charset="0"/>
              </a:rPr>
              <a:t>ASCII символов для каждого поля веб-запроса. </a:t>
            </a:r>
          </a:p>
        </p:txBody>
      </p:sp>
    </p:spTree>
    <p:extLst>
      <p:ext uri="{BB962C8B-B14F-4D97-AF65-F5344CB8AC3E}">
        <p14:creationId xmlns:p14="http://schemas.microsoft.com/office/powerpoint/2010/main" val="23489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Применение различных подходов к обработке веб-запросов</a:t>
            </a:r>
            <a:endParaRPr lang="ru-RU" dirty="0">
              <a:latin typeface="+mn-lt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21744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68288" algn="l"/>
              </a:tabLst>
            </a:pPr>
            <a:r>
              <a:rPr lang="ru-RU" sz="2400" dirty="0" smtClean="0"/>
              <a:t>	</a:t>
            </a:r>
            <a:r>
              <a:rPr lang="ru-RU" sz="2400" dirty="0" smtClean="0">
                <a:cs typeface="Times New Roman" pitchFamily="18" charset="0"/>
              </a:rPr>
              <a:t>После </a:t>
            </a:r>
            <a:r>
              <a:rPr lang="ru-RU" sz="2400" dirty="0">
                <a:cs typeface="Times New Roman" pitchFamily="18" charset="0"/>
              </a:rPr>
              <a:t>предварительной обработки и отбора информативных признаков, были </a:t>
            </a:r>
            <a:r>
              <a:rPr lang="ru-RU" sz="2400" dirty="0" smtClean="0">
                <a:cs typeface="Times New Roman" pitchFamily="18" charset="0"/>
              </a:rPr>
              <a:t>обучены несколько моделей классификации. </a:t>
            </a:r>
          </a:p>
          <a:p>
            <a:pPr marL="0" indent="0">
              <a:buNone/>
              <a:tabLst>
                <a:tab pos="268288" algn="l"/>
              </a:tabLst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8</a:t>
            </a:fld>
            <a:endParaRPr lang="ru-RU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53569"/>
              </p:ext>
            </p:extLst>
          </p:nvPr>
        </p:nvGraphicFramePr>
        <p:xfrm>
          <a:off x="1331640" y="1484784"/>
          <a:ext cx="6480719" cy="5159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5145"/>
                <a:gridCol w="1343407"/>
                <a:gridCol w="1247933"/>
                <a:gridCol w="1224234"/>
              </a:tblGrid>
              <a:tr h="2778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</a:t>
                      </a:r>
                      <a:endParaRPr lang="ru-RU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ru-RU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F1-score</a:t>
                      </a:r>
                      <a:endParaRPr lang="ru-RU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000 - </a:t>
                      </a:r>
                      <a:r>
                        <a:rPr lang="ru-RU" sz="1200" dirty="0" err="1">
                          <a:effectLst/>
                        </a:rPr>
                        <a:t>Normal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94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272 - </a:t>
                      </a:r>
                      <a:r>
                        <a:rPr lang="ru-RU" sz="1200" dirty="0" err="1">
                          <a:effectLst/>
                        </a:rPr>
                        <a:t>Protocol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Manipulation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93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0.52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0.66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242 - </a:t>
                      </a:r>
                      <a:r>
                        <a:rPr lang="ru-RU" sz="1200" dirty="0" err="1">
                          <a:effectLst/>
                        </a:rPr>
                        <a:t>Code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Injection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94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88 - OS </a:t>
                      </a:r>
                      <a:r>
                        <a:rPr lang="ru-RU" sz="1200" dirty="0" err="1">
                          <a:effectLst/>
                        </a:rPr>
                        <a:t>Command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Injection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95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126 - </a:t>
                      </a:r>
                      <a:r>
                        <a:rPr lang="ru-RU" sz="1200" dirty="0" err="1">
                          <a:effectLst/>
                        </a:rPr>
                        <a:t>Path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Traversal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91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66 - SQL </a:t>
                      </a:r>
                      <a:r>
                        <a:rPr lang="ru-RU" sz="1200" dirty="0" err="1">
                          <a:effectLst/>
                        </a:rPr>
                        <a:t>Injection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87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</a:tr>
              <a:tr h="3825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16 - </a:t>
                      </a:r>
                      <a:r>
                        <a:rPr lang="ru-RU" sz="1200" dirty="0" err="1">
                          <a:effectLst/>
                        </a:rPr>
                        <a:t>Dictionary-based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Password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Attack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</a:tr>
              <a:tr h="3636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310 - </a:t>
                      </a:r>
                      <a:r>
                        <a:rPr lang="ru-RU" sz="1200" dirty="0" err="1">
                          <a:effectLst/>
                        </a:rPr>
                        <a:t>Scanning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for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Vulnerable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Software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153 - </a:t>
                      </a:r>
                      <a:r>
                        <a:rPr lang="ru-RU" sz="1200" dirty="0" err="1">
                          <a:effectLst/>
                        </a:rPr>
                        <a:t>Input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Data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Manipulation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16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0.97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0.28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274 - HTTP </a:t>
                      </a:r>
                      <a:r>
                        <a:rPr lang="ru-RU" sz="1200" dirty="0" err="1">
                          <a:effectLst/>
                        </a:rPr>
                        <a:t>Verb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Tampering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00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0.99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194 - Fake the Source of Data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80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0.42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0.55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34 - HTTP </a:t>
                      </a:r>
                      <a:r>
                        <a:rPr lang="ru-RU" sz="1200" dirty="0" err="1">
                          <a:effectLst/>
                        </a:rPr>
                        <a:t>Response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Splitting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63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0.37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0.46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33 - HTTP </a:t>
                      </a:r>
                      <a:r>
                        <a:rPr lang="ru-RU" sz="1200" dirty="0" err="1">
                          <a:effectLst/>
                        </a:rPr>
                        <a:t>Request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Smuggling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95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</a:tr>
              <a:tr h="304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weighted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avg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91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84</a:t>
                      </a:r>
                      <a:endParaRPr lang="ru-RU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r>
                        <a:rPr lang="ru-RU" sz="1400" dirty="0">
                          <a:effectLst/>
                        </a:rPr>
                        <a:t>87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/>
                </a:tc>
              </a:tr>
              <a:tr h="295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ru-RU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0.84</a:t>
                      </a:r>
                      <a:endParaRPr lang="ru-RU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43" marR="6264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9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63408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Применение различных подходов к обработке веб-запросов</a:t>
            </a:r>
            <a:endParaRPr lang="ru-RU" sz="4000" dirty="0">
              <a:latin typeface="+mn-lt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59932"/>
            <a:ext cx="8640960" cy="4766231"/>
          </a:xfrm>
        </p:spPr>
        <p:txBody>
          <a:bodyPr>
            <a:normAutofit/>
          </a:bodyPr>
          <a:lstStyle/>
          <a:p>
            <a:pPr marL="0" indent="0" algn="just" defTabSz="268288">
              <a:buNone/>
            </a:pPr>
            <a:r>
              <a:rPr lang="ru-RU" sz="2400" dirty="0" smtClean="0"/>
              <a:t>	</a:t>
            </a:r>
            <a:r>
              <a:rPr lang="ru-RU" sz="2400" dirty="0" smtClean="0">
                <a:cs typeface="Times New Roman" pitchFamily="18" charset="0"/>
              </a:rPr>
              <a:t>Метод </a:t>
            </a:r>
            <a:r>
              <a:rPr lang="ru-RU" sz="2400" dirty="0">
                <a:cs typeface="Times New Roman" pitchFamily="18" charset="0"/>
              </a:rPr>
              <a:t>вычисления средней суммы ASCII символов малочувствителен к вариациям структуры веб-запроса: например, при </a:t>
            </a:r>
            <a:r>
              <a:rPr lang="ru-RU" sz="2400" dirty="0" smtClean="0">
                <a:cs typeface="Times New Roman" pitchFamily="18" charset="0"/>
              </a:rPr>
              <a:t>удалении или изменении </a:t>
            </a:r>
            <a:r>
              <a:rPr lang="ru-RU" sz="2400" dirty="0">
                <a:cs typeface="Times New Roman" pitchFamily="18" charset="0"/>
              </a:rPr>
              <a:t>какого-либо символа </a:t>
            </a:r>
            <a:r>
              <a:rPr lang="ru-RU" sz="2400" dirty="0" smtClean="0">
                <a:cs typeface="Times New Roman" pitchFamily="18" charset="0"/>
              </a:rPr>
              <a:t>среднее значение </a:t>
            </a:r>
            <a:r>
              <a:rPr lang="ru-RU" sz="2400" dirty="0">
                <a:cs typeface="Times New Roman" pitchFamily="18" charset="0"/>
              </a:rPr>
              <a:t>ASCII может совсем незначительно </a:t>
            </a:r>
            <a:r>
              <a:rPr lang="ru-RU" sz="2400" dirty="0" smtClean="0">
                <a:cs typeface="Times New Roman" pitchFamily="18" charset="0"/>
              </a:rPr>
              <a:t>измениться</a:t>
            </a:r>
            <a:r>
              <a:rPr lang="ru-RU" sz="2400" dirty="0">
                <a:cs typeface="Times New Roman" pitchFamily="18" charset="0"/>
              </a:rPr>
              <a:t>. </a:t>
            </a:r>
            <a:endParaRPr lang="ru-RU" sz="2400" dirty="0" smtClean="0">
              <a:cs typeface="Times New Roman" pitchFamily="18" charset="0"/>
            </a:endParaRPr>
          </a:p>
          <a:p>
            <a:pPr marL="0" indent="0" defTabSz="268288">
              <a:buNone/>
            </a:pPr>
            <a:r>
              <a:rPr lang="ru-RU" sz="2400" dirty="0" smtClean="0"/>
              <a:t>	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83671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smtClean="0">
                <a:cs typeface="Times New Roman" pitchFamily="18" charset="0"/>
              </a:rPr>
              <a:t>Подсчет букв, цифр и служебных символов</a:t>
            </a:r>
            <a:endParaRPr lang="ru-RU" sz="2400" b="1" dirty="0"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17" y="3212976"/>
            <a:ext cx="840685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0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704</Words>
  <Application>Microsoft Office PowerPoint</Application>
  <PresentationFormat>Экран (4:3)</PresentationFormat>
  <Paragraphs>320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Цели и задачи работы</vt:lpstr>
      <vt:lpstr>Введение</vt:lpstr>
      <vt:lpstr>HTTP-запросы </vt:lpstr>
      <vt:lpstr>Описание набора данных</vt:lpstr>
      <vt:lpstr>Особенности предварительной обработки данных веб-запроса</vt:lpstr>
      <vt:lpstr>Применение различных подходов к обработке веб-запросов</vt:lpstr>
      <vt:lpstr>Применение различных подходов к обработке веб-запросов</vt:lpstr>
      <vt:lpstr>Применение различных подходов к обработке веб-запросов</vt:lpstr>
      <vt:lpstr>Применение различных подходов к обработке веб-запросов</vt:lpstr>
      <vt:lpstr>Проверка результатов на другом наборе данных</vt:lpstr>
      <vt:lpstr>Проверка результатов на другом наборе данных</vt:lpstr>
      <vt:lpstr>Проверка результатов на другом наборе данных</vt:lpstr>
      <vt:lpstr>Проверка результатов на другом наборе данных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Антипов</dc:creator>
  <cp:lastModifiedBy>Дмитрий Антипов</cp:lastModifiedBy>
  <cp:revision>40</cp:revision>
  <dcterms:created xsi:type="dcterms:W3CDTF">2023-06-21T17:26:57Z</dcterms:created>
  <dcterms:modified xsi:type="dcterms:W3CDTF">2023-06-29T23:29:36Z</dcterms:modified>
</cp:coreProperties>
</file>