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A90-4A65-B299-6D361595ABC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A90-4A65-B299-6D361595ABC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A90-4A65-B299-6D361595AB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США</c:v>
                </c:pt>
                <c:pt idx="1">
                  <c:v>Германия</c:v>
                </c:pt>
                <c:pt idx="2">
                  <c:v>Израиль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0.5</c:v>
                </c:pt>
                <c:pt idx="1">
                  <c:v>0.35</c:v>
                </c:pt>
                <c:pt idx="2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A90-4A65-B299-6D361595AB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7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21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9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9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0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57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FA171F-3C62-41FB-8A99-EBED87995FF0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EC29EF-762D-43ED-B75D-423CED2349F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451" y="2438400"/>
            <a:ext cx="9107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Системы </a:t>
            </a:r>
            <a:r>
              <a:rPr lang="ru-RU" sz="4000" dirty="0" err="1" smtClean="0"/>
              <a:t>интраоперационной</a:t>
            </a:r>
            <a:r>
              <a:rPr lang="ru-RU" sz="4000" dirty="0" smtClean="0"/>
              <a:t> навигации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849879" y="3779520"/>
            <a:ext cx="667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Подготовил: </a:t>
            </a:r>
            <a:r>
              <a:rPr lang="ru-RU" sz="2800" dirty="0" err="1" smtClean="0"/>
              <a:t>Рамжаев</a:t>
            </a:r>
            <a:r>
              <a:rPr lang="ru-RU" sz="2800" dirty="0" smtClean="0"/>
              <a:t> Владимир, РК9-18М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793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3320" y="2407920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387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0" y="182880"/>
            <a:ext cx="494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История возникновения</a:t>
            </a:r>
            <a:endParaRPr lang="ru-RU" sz="3600" dirty="0"/>
          </a:p>
        </p:txBody>
      </p:sp>
      <p:pic>
        <p:nvPicPr>
          <p:cNvPr id="5" name="Picture 2" descr="http://www.kievoncology.com/images/sovremennie-vidy-tomographii/sovremennie-vidy-tomographi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900183"/>
            <a:ext cx="5268187" cy="221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9267" y="3120111"/>
            <a:ext cx="421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Первый КТ сканер и первая </a:t>
            </a:r>
            <a:r>
              <a:rPr lang="ru-RU" dirty="0" err="1" smtClean="0"/>
              <a:t>томограмма</a:t>
            </a:r>
            <a:r>
              <a:rPr lang="ru-RU" dirty="0" smtClean="0"/>
              <a:t> </a:t>
            </a:r>
            <a:endParaRPr lang="en-US" dirty="0" smtClean="0"/>
          </a:p>
          <a:p>
            <a:pPr algn="ctr"/>
            <a:r>
              <a:rPr lang="ru-RU" dirty="0" smtClean="0"/>
              <a:t>головного мозга</a:t>
            </a:r>
            <a:endParaRPr lang="ru-RU" dirty="0"/>
          </a:p>
        </p:txBody>
      </p:sp>
      <p:pic>
        <p:nvPicPr>
          <p:cNvPr id="7" name="Picture 4" descr="http://www.bic.mni.mcgill.ca/users/patrice/msthesis/img2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46" y="3990974"/>
            <a:ext cx="3627120" cy="33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bic.mni.mcgill.ca/users/patrice/msthesis/img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46" y="829211"/>
            <a:ext cx="3517106" cy="30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906442" y="3469673"/>
            <a:ext cx="3889911" cy="4858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524287" y="3505159"/>
            <a:ext cx="465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Первая </a:t>
            </a:r>
            <a:r>
              <a:rPr lang="ru-RU" dirty="0" err="1" smtClean="0"/>
              <a:t>хирургическа</a:t>
            </a:r>
            <a:r>
              <a:rPr lang="ru-RU" dirty="0" smtClean="0"/>
              <a:t> навигационная система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280" y="3544582"/>
            <a:ext cx="6774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1</a:t>
            </a:r>
            <a:r>
              <a:rPr lang="ru-RU" sz="2400" dirty="0" smtClean="0"/>
              <a:t>8</a:t>
            </a:r>
            <a:r>
              <a:rPr lang="en-US" sz="2400" dirty="0" smtClean="0"/>
              <a:t>85 </a:t>
            </a:r>
            <a:r>
              <a:rPr lang="ru-RU" sz="2400" dirty="0" smtClean="0"/>
              <a:t>г. – Изобретение Рентгена и получение первого рентген изображения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1971 г. – Изобретение компьютерной томографии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С 1990  по 1994 г. –создание первой навигационной системы </a:t>
            </a:r>
            <a:r>
              <a:rPr lang="en-US" sz="2400" dirty="0"/>
              <a:t>Viewing Wand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85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brainlab.com/wp-content/uploads/2014/01/Spine_SpinalNavApp_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4416915" cy="302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9360" y="70277"/>
            <a:ext cx="702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Сферы применения и виды систем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14319" y="1859280"/>
            <a:ext cx="6277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Оптические навигационные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Электромагнитные навигационные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Акустические навигационные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Механические навигационные системы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8" y="3581399"/>
            <a:ext cx="4456822" cy="27158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319" y="3581399"/>
            <a:ext cx="5187543" cy="27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520" y="304800"/>
            <a:ext cx="698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Устройство навигационных систем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50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gammamed.ru/sites/default/files/pictures/NIOKR/aparatura/%CD%E0%F1%E0%E4%EA%E0%20%F1%20%E4%E5%F0%E6%E0%F2%E5%EB%E5%EC_%F0%E5%ED%E4%E5%F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21" y="299200"/>
            <a:ext cx="5804528" cy="33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07920" y="320040"/>
            <a:ext cx="746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Оптические навигационные системы</a:t>
            </a:r>
            <a:endParaRPr lang="ru-RU" sz="3600" dirty="0"/>
          </a:p>
        </p:txBody>
      </p:sp>
      <p:pic>
        <p:nvPicPr>
          <p:cNvPr id="15" name="Picture 2" descr="http://www.rumex.ru/imagecache/320x320/1152_2669_t1384257664_320x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48" y="1054361"/>
            <a:ext cx="4407109" cy="40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-69208" y="1417409"/>
            <a:ext cx="4786889" cy="3611192"/>
            <a:chOff x="87319" y="1106200"/>
            <a:chExt cx="4786889" cy="3611192"/>
          </a:xfrm>
        </p:grpSpPr>
        <p:sp>
          <p:nvSpPr>
            <p:cNvPr id="17" name="TextBox 16"/>
            <p:cNvSpPr txBox="1"/>
            <p:nvPr/>
          </p:nvSpPr>
          <p:spPr>
            <a:xfrm>
              <a:off x="205603" y="3978728"/>
              <a:ext cx="35670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b="1" dirty="0" smtClean="0"/>
                <a:t>Блок управления,</a:t>
              </a:r>
            </a:p>
            <a:p>
              <a:pPr algn="ctr"/>
              <a:r>
                <a:rPr lang="ru-RU" sz="1400" b="1" dirty="0" smtClean="0"/>
                <a:t>Система телеметрии,</a:t>
              </a:r>
            </a:p>
            <a:p>
              <a:pPr algn="ctr"/>
              <a:r>
                <a:rPr lang="ru-RU" sz="1400" b="1" dirty="0" smtClean="0"/>
                <a:t>Источник бесперебойного питания</a:t>
              </a:r>
              <a:endParaRPr lang="ru-RU" sz="1400" b="1" dirty="0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87319" y="1106200"/>
              <a:ext cx="4786889" cy="3156754"/>
              <a:chOff x="87319" y="1106200"/>
              <a:chExt cx="4786889" cy="315675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358142" y="2866546"/>
                <a:ext cx="2516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 smtClean="0"/>
                  <a:t>Монитор с сенсорным управлением</a:t>
                </a:r>
              </a:p>
            </p:txBody>
          </p:sp>
          <p:cxnSp>
            <p:nvCxnSpPr>
              <p:cNvPr id="20" name="Прямая со стрелкой 19"/>
              <p:cNvCxnSpPr/>
              <p:nvPr/>
            </p:nvCxnSpPr>
            <p:spPr>
              <a:xfrm flipV="1">
                <a:off x="1816569" y="1106200"/>
                <a:ext cx="61626" cy="623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 flipV="1">
                <a:off x="1816569" y="1106200"/>
                <a:ext cx="1067154" cy="623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7319" y="1448258"/>
                <a:ext cx="1790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400" b="1" dirty="0" smtClean="0"/>
                  <a:t>2 инфракрасные</a:t>
                </a:r>
              </a:p>
              <a:p>
                <a:pPr algn="ctr"/>
                <a:r>
                  <a:rPr lang="ru-RU" sz="1400" b="1" dirty="0" smtClean="0"/>
                  <a:t> камеры</a:t>
                </a:r>
                <a:endParaRPr lang="ru-RU" sz="1400" b="1" dirty="0"/>
              </a:p>
            </p:txBody>
          </p:sp>
          <p:cxnSp>
            <p:nvCxnSpPr>
              <p:cNvPr id="23" name="Прямая соединительная линия 22"/>
              <p:cNvCxnSpPr/>
              <p:nvPr/>
            </p:nvCxnSpPr>
            <p:spPr>
              <a:xfrm flipH="1">
                <a:off x="156527" y="1728943"/>
                <a:ext cx="1660042" cy="3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 flipV="1">
                <a:off x="4670800" y="2569220"/>
                <a:ext cx="203408" cy="5589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3035551" y="3123347"/>
                <a:ext cx="1635249" cy="96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 flipV="1">
                <a:off x="2740070" y="3978728"/>
                <a:ext cx="1074235" cy="284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H="1">
                <a:off x="1169194" y="4262954"/>
                <a:ext cx="15708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7169477" y="2826945"/>
            <a:ext cx="350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Устройство, которое крепится на</a:t>
            </a:r>
          </a:p>
          <a:p>
            <a:pPr algn="ctr"/>
            <a:r>
              <a:rPr lang="ru-RU" dirty="0" smtClean="0"/>
              <a:t>хирургический инструмент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46705"/>
              </p:ext>
            </p:extLst>
          </p:nvPr>
        </p:nvGraphicFramePr>
        <p:xfrm>
          <a:off x="5589737" y="3590556"/>
          <a:ext cx="6055566" cy="190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2679416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Разрешение камер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пиксель/</a:t>
                      </a:r>
                      <a:r>
                        <a:rPr lang="ru-RU" dirty="0" err="1" smtClean="0"/>
                        <a:t>ед.площади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279700" y="5506911"/>
            <a:ext cx="467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оптических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52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7840" y="335280"/>
            <a:ext cx="889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Электромагнитные навигационные системы</a:t>
            </a:r>
            <a:endParaRPr lang="ru-RU" sz="3600" dirty="0"/>
          </a:p>
        </p:txBody>
      </p:sp>
      <p:pic>
        <p:nvPicPr>
          <p:cNvPr id="3074" name="Picture 2" descr="http://img.medicalexpo.com/images_me/photo-g/70691-37048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189673"/>
            <a:ext cx="4998720" cy="500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37503"/>
              </p:ext>
            </p:extLst>
          </p:nvPr>
        </p:nvGraphicFramePr>
        <p:xfrm>
          <a:off x="5970707" y="4254570"/>
          <a:ext cx="6055566" cy="171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2679416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79701" y="5970915"/>
            <a:ext cx="543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электромагнитных систем</a:t>
            </a:r>
            <a:endParaRPr lang="ru-RU" dirty="0"/>
          </a:p>
        </p:txBody>
      </p:sp>
      <p:pic>
        <p:nvPicPr>
          <p:cNvPr id="3076" name="Picture 4" descr="http://lor-zone.ru/forum/Files/Navi/navy_f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07" y="823913"/>
            <a:ext cx="4065905" cy="3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56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59080"/>
            <a:ext cx="780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Акустические навигационные системы</a:t>
            </a:r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32047"/>
              </p:ext>
            </p:extLst>
          </p:nvPr>
        </p:nvGraphicFramePr>
        <p:xfrm>
          <a:off x="5589737" y="3590556"/>
          <a:ext cx="6055566" cy="190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2679416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Разрешение камер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пиксель/</a:t>
                      </a:r>
                      <a:r>
                        <a:rPr lang="ru-RU" dirty="0" err="1" smtClean="0"/>
                        <a:t>ед.площади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79701" y="5970915"/>
            <a:ext cx="467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оптических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080" y="304800"/>
            <a:ext cx="802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Механические навигационные системы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0" y="951131"/>
            <a:ext cx="3129940" cy="2963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914419"/>
            <a:ext cx="429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Гироскопическая</a:t>
            </a:r>
            <a:r>
              <a:rPr lang="en-US" dirty="0" smtClean="0"/>
              <a:t> </a:t>
            </a:r>
            <a:r>
              <a:rPr lang="ru-RU" dirty="0" smtClean="0"/>
              <a:t>навигационная система </a:t>
            </a:r>
            <a:endParaRPr lang="en-US" dirty="0" smtClean="0"/>
          </a:p>
          <a:p>
            <a:pPr algn="ctr"/>
            <a:r>
              <a:rPr lang="en-US" dirty="0" smtClean="0"/>
              <a:t>Zimmer </a:t>
            </a:r>
            <a:r>
              <a:rPr lang="en-US" dirty="0" err="1" smtClean="0"/>
              <a:t>iAssisst</a:t>
            </a:r>
            <a:r>
              <a:rPr lang="en-US" dirty="0" smtClean="0"/>
              <a:t> Knee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39" y="905443"/>
            <a:ext cx="4175756" cy="3053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1777" y="3958965"/>
            <a:ext cx="19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Робот </a:t>
            </a:r>
            <a:r>
              <a:rPr lang="en-US" dirty="0" smtClean="0"/>
              <a:t>Spine Assist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59515"/>
              </p:ext>
            </p:extLst>
          </p:nvPr>
        </p:nvGraphicFramePr>
        <p:xfrm>
          <a:off x="167640" y="4560750"/>
          <a:ext cx="4838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1462118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32827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2977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620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7640" y="6023790"/>
            <a:ext cx="569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системы </a:t>
            </a:r>
            <a:r>
              <a:rPr lang="en-US" dirty="0" smtClean="0"/>
              <a:t>Zimmer </a:t>
            </a:r>
            <a:r>
              <a:rPr lang="en-US" dirty="0" err="1" smtClean="0"/>
              <a:t>iAssisst</a:t>
            </a:r>
            <a:r>
              <a:rPr lang="en-US" dirty="0" smtClean="0"/>
              <a:t> Knee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05368"/>
              </p:ext>
            </p:extLst>
          </p:nvPr>
        </p:nvGraphicFramePr>
        <p:xfrm>
          <a:off x="5858237" y="4559608"/>
          <a:ext cx="4838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22"/>
                <a:gridCol w="1357628"/>
                <a:gridCol w="1462118"/>
              </a:tblGrid>
              <a:tr h="19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Величина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</a:t>
                      </a:r>
                      <a:endParaRPr lang="ru-RU" dirty="0"/>
                    </a:p>
                  </a:txBody>
                  <a:tcPr/>
                </a:tc>
              </a:tr>
              <a:tr h="328275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≈0.3-2.0</a:t>
                      </a:r>
                      <a:endParaRPr lang="ru-RU" dirty="0"/>
                    </a:p>
                  </a:txBody>
                  <a:tcPr/>
                </a:tc>
              </a:tr>
              <a:tr h="2977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620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58237" y="6022648"/>
            <a:ext cx="4818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характеристики системы </a:t>
            </a:r>
            <a:r>
              <a:rPr lang="en-US" dirty="0" smtClean="0"/>
              <a:t>Spine Assist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71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3120" y="0"/>
            <a:ext cx="7719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Статистика применения </a:t>
            </a:r>
          </a:p>
          <a:p>
            <a:pPr algn="ctr"/>
            <a:r>
              <a:rPr lang="ru-RU" sz="3600" dirty="0" smtClean="0"/>
              <a:t>хирургический навигационных систем</a:t>
            </a:r>
            <a:endParaRPr lang="ru-RU" sz="3600" dirty="0"/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2522252742"/>
              </p:ext>
            </p:extLst>
          </p:nvPr>
        </p:nvGraphicFramePr>
        <p:xfrm>
          <a:off x="600596" y="1850299"/>
          <a:ext cx="5144884" cy="2797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3390" y="4648200"/>
            <a:ext cx="459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Доля производства хирургических навигационных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32860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</TotalTime>
  <Words>200</Words>
  <Application>Microsoft Office PowerPoint</Application>
  <PresentationFormat>Широкоэкранный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13</cp:revision>
  <dcterms:created xsi:type="dcterms:W3CDTF">2016-10-04T19:20:49Z</dcterms:created>
  <dcterms:modified xsi:type="dcterms:W3CDTF">2016-10-05T17:31:31Z</dcterms:modified>
</cp:coreProperties>
</file>