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Kanit Medium"/>
      <p:regular r:id="rId34"/>
      <p:bold r:id="rId35"/>
      <p:italic r:id="rId36"/>
      <p:boldItalic r:id="rId37"/>
    </p:embeddedFont>
    <p:embeddedFont>
      <p:font typeface="Kani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nit-italic.fntdata"/><Relationship Id="rId20" Type="http://schemas.openxmlformats.org/officeDocument/2006/relationships/slide" Target="slides/slide15.xml"/><Relationship Id="rId41" Type="http://schemas.openxmlformats.org/officeDocument/2006/relationships/font" Target="fonts/Kani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KanitMedium-bold.fntdata"/><Relationship Id="rId12" Type="http://schemas.openxmlformats.org/officeDocument/2006/relationships/slide" Target="slides/slide7.xml"/><Relationship Id="rId34" Type="http://schemas.openxmlformats.org/officeDocument/2006/relationships/font" Target="fonts/KanitMedium-regular.fntdata"/><Relationship Id="rId15" Type="http://schemas.openxmlformats.org/officeDocument/2006/relationships/slide" Target="slides/slide10.xml"/><Relationship Id="rId37" Type="http://schemas.openxmlformats.org/officeDocument/2006/relationships/font" Target="fonts/Kanit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KanitMedium-italic.fntdata"/><Relationship Id="rId17" Type="http://schemas.openxmlformats.org/officeDocument/2006/relationships/slide" Target="slides/slide12.xml"/><Relationship Id="rId39" Type="http://schemas.openxmlformats.org/officeDocument/2006/relationships/font" Target="fonts/Kanit-bold.fntdata"/><Relationship Id="rId16" Type="http://schemas.openxmlformats.org/officeDocument/2006/relationships/slide" Target="slides/slide11.xml"/><Relationship Id="rId38" Type="http://schemas.openxmlformats.org/officeDocument/2006/relationships/font" Target="fonts/Kani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e96d8371e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e96d8371e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e96d8371e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e96d8371e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e96d8371e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e96d8371e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e96d8371e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e96d8371e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e96d8371e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e96d8371e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e96d8371e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e96d8371e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e96d8371e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e96d8371e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96d8371e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96d8371e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e96d8371e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e96d8371e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96d8371e_2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96d8371e_2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0261cce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0261cce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e96d8371e_2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e96d8371e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e96d8371e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e96d8371e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e96d8371e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e96d8371e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e96d8371e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e96d8371e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96d8371e_2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96d8371e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e96d8371e_2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e96d8371e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96d8371e_2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96d8371e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e96d8371e_2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e96d8371e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e96d8371e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e96d8371e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e96d8371e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e96d8371e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e96d8371e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e96d8371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96d8371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96d8371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e96d8371e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e96d8371e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e96d8371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e96d8371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e96d8371e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e96d8371e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e96d8371e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e96d8371e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hyperlink" Target="https://docs.celeryproject.org/en/stable/userguide/calling.html#eta-and-countdow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hyperlink" Target="https://docs.celeryproject.org/en/stable/userguide/monitoring.html#management-command-line-utilities-inspect-contro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hyperlink" Target="https://flower.readthedocs.io/en/latest/install.html#usag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celeryproject.org/en/stable/django/first-steps-with-django.html" TargetMode="External"/><Relationship Id="rId4" Type="http://schemas.openxmlformats.org/officeDocument/2006/relationships/hyperlink" Target="https://www.ovh.com/blog/introducing-director-a-tool-to-build-your-celery-workflows/" TargetMode="External"/><Relationship Id="rId5" Type="http://schemas.openxmlformats.org/officeDocument/2006/relationships/hyperlink" Target="https://github.com/celery/celery/tree/master/examples/django" TargetMode="External"/><Relationship Id="rId6" Type="http://schemas.openxmlformats.org/officeDocument/2006/relationships/hyperlink" Target="https://stackoverflow.com/questions/54826146/celery-flower-does-not-show-previously-run-tasks-after-restar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071550"/>
            <a:ext cx="57150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6675"/>
            <a:ext cx="8839202" cy="317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3803425" y="1527275"/>
            <a:ext cx="2660400" cy="19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 Medium"/>
                <a:ea typeface="Kanit Medium"/>
                <a:cs typeface="Kanit Medium"/>
                <a:sym typeface="Kanit Medium"/>
              </a:rPr>
              <a:t>What we need</a:t>
            </a:r>
            <a:endParaRPr>
              <a:latin typeface="Kanit Medium"/>
              <a:ea typeface="Kanit Medium"/>
              <a:cs typeface="Kanit Medium"/>
              <a:sym typeface="Kanit Medium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nit"/>
              <a:buChar char="-"/>
            </a:pPr>
            <a:r>
              <a:rPr lang="en" sz="2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Pipenv</a:t>
            </a:r>
            <a:endParaRPr sz="20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nit"/>
              <a:buChar char="-"/>
            </a:pPr>
            <a:r>
              <a:rPr lang="en" sz="2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Application -&gt; Django</a:t>
            </a:r>
            <a:endParaRPr sz="20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nit"/>
              <a:buChar char="-"/>
            </a:pPr>
            <a:r>
              <a:rPr lang="en" sz="2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Messaging Queue</a:t>
            </a:r>
            <a:endParaRPr sz="20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nit"/>
              <a:buChar char="-"/>
            </a:pPr>
            <a:r>
              <a:rPr lang="en" sz="2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Celery</a:t>
            </a:r>
            <a:endParaRPr sz="20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7" y="762000"/>
            <a:ext cx="9020824" cy="28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1621200" y="3139725"/>
            <a:ext cx="59016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docker run -p 5672:5672 --name "celery-rabbit-mq" rabbitmq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 Medium"/>
                <a:ea typeface="Kanit Medium"/>
                <a:cs typeface="Kanit Medium"/>
                <a:sym typeface="Kanit Medium"/>
              </a:rPr>
              <a:t>Install &amp; Run RabbitMQ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125" y="519950"/>
            <a:ext cx="6183550" cy="41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2207550" y="3966900"/>
            <a:ext cx="4706700" cy="9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</a:rPr>
              <a:t>mkdir celery-workshop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</a:rPr>
              <a:t>pipenv shell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</a:rPr>
              <a:t>pip install django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</a:rPr>
              <a:t>pip install celery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</a:rPr>
              <a:t>django-admin startproject calculator .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</a:rPr>
              <a:t>touch calculator/celery.py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 Medium"/>
                <a:ea typeface="Kanit Medium"/>
                <a:cs typeface="Kanit Medium"/>
                <a:sym typeface="Kanit Medium"/>
              </a:rPr>
              <a:t>Create Django Project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363" y="599525"/>
            <a:ext cx="6041275" cy="48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 Medium"/>
                <a:ea typeface="Kanit Medium"/>
                <a:cs typeface="Kanit Medium"/>
                <a:sym typeface="Kanit Medium"/>
              </a:rPr>
              <a:t>Setup Celery Instance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285750"/>
            <a:ext cx="88011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 Medium"/>
                <a:ea typeface="Kanit Medium"/>
                <a:cs typeface="Kanit Medium"/>
                <a:sym typeface="Kanit Medium"/>
              </a:rPr>
              <a:t>Always run celery when application start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0425"/>
            <a:ext cx="8839199" cy="3702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 Medium"/>
                <a:ea typeface="Kanit Medium"/>
                <a:cs typeface="Kanit Medium"/>
                <a:sym typeface="Kanit Medium"/>
              </a:rPr>
              <a:t>Create New App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625" y="578225"/>
            <a:ext cx="485073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 Medium"/>
                <a:ea typeface="Kanit Medium"/>
                <a:cs typeface="Kanit Medium"/>
                <a:sym typeface="Kanit Medium"/>
              </a:rPr>
              <a:t>Create Task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 Medium"/>
                <a:ea typeface="Kanit Medium"/>
                <a:cs typeface="Kanit Medium"/>
                <a:sym typeface="Kanit Medium"/>
              </a:rPr>
              <a:t>Calling a Task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38" y="1142925"/>
            <a:ext cx="7528724" cy="35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/>
        </p:nvSpPr>
        <p:spPr>
          <a:xfrm>
            <a:off x="2465250" y="4670600"/>
            <a:ext cx="421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Calling Tasks — Celery 5.1.0 documentation (celeryproject.org)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63" y="152400"/>
            <a:ext cx="871227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 Medium"/>
                <a:ea typeface="Kanit Medium"/>
                <a:cs typeface="Kanit Medium"/>
                <a:sym typeface="Kanit Medium"/>
              </a:rPr>
              <a:t>Feature register</a:t>
            </a:r>
            <a:endParaRPr>
              <a:latin typeface="Kanit Medium"/>
              <a:ea typeface="Kanit Medium"/>
              <a:cs typeface="Kanit Medium"/>
              <a:sym typeface="Kanit Medium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437025" y="1479175"/>
            <a:ext cx="1781700" cy="918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Save register data to database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790300" y="1479175"/>
            <a:ext cx="1781700" cy="918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Create access token</a:t>
            </a:r>
            <a:endParaRPr sz="900">
              <a:solidFill>
                <a:schemeClr val="dk1"/>
              </a:solidFill>
              <a:highlight>
                <a:srgbClr val="F8F9FA"/>
              </a:highlight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143575" y="1479175"/>
            <a:ext cx="1781700" cy="918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Send welcome email</a:t>
            </a:r>
            <a:endParaRPr sz="900">
              <a:solidFill>
                <a:schemeClr val="dk1"/>
              </a:solidFill>
              <a:highlight>
                <a:srgbClr val="F8F9FA"/>
              </a:highlight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5143575" y="2859525"/>
            <a:ext cx="1781700" cy="918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Create sendgrid user</a:t>
            </a:r>
            <a:endParaRPr sz="900">
              <a:solidFill>
                <a:schemeClr val="dk1"/>
              </a:solidFill>
              <a:highlight>
                <a:srgbClr val="F8F9FA"/>
              </a:highlight>
            </a:endParaRPr>
          </a:p>
        </p:txBody>
      </p:sp>
      <p:cxnSp>
        <p:nvCxnSpPr>
          <p:cNvPr id="64" name="Google Shape;64;p14"/>
          <p:cNvCxnSpPr>
            <a:stCxn id="60" idx="3"/>
            <a:endCxn id="61" idx="1"/>
          </p:cNvCxnSpPr>
          <p:nvPr/>
        </p:nvCxnSpPr>
        <p:spPr>
          <a:xfrm>
            <a:off x="2218725" y="1938625"/>
            <a:ext cx="57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>
            <a:stCxn id="61" idx="3"/>
            <a:endCxn id="62" idx="1"/>
          </p:cNvCxnSpPr>
          <p:nvPr/>
        </p:nvCxnSpPr>
        <p:spPr>
          <a:xfrm>
            <a:off x="4572000" y="1938625"/>
            <a:ext cx="57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>
            <a:stCxn id="62" idx="2"/>
            <a:endCxn id="63" idx="0"/>
          </p:cNvCxnSpPr>
          <p:nvPr/>
        </p:nvCxnSpPr>
        <p:spPr>
          <a:xfrm>
            <a:off x="6034425" y="2398075"/>
            <a:ext cx="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4650488" y="1479175"/>
            <a:ext cx="4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r>
              <a:rPr b="1" lang="en"/>
              <a:t>s</a:t>
            </a:r>
            <a:endParaRPr b="1"/>
          </a:p>
        </p:txBody>
      </p:sp>
      <p:sp>
        <p:nvSpPr>
          <p:cNvPr id="68" name="Google Shape;68;p14"/>
          <p:cNvSpPr txBox="1"/>
          <p:nvPr/>
        </p:nvSpPr>
        <p:spPr>
          <a:xfrm>
            <a:off x="6158813" y="2428700"/>
            <a:ext cx="4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r>
              <a:rPr b="1" lang="en"/>
              <a:t>s</a:t>
            </a:r>
            <a:endParaRPr b="1"/>
          </a:p>
        </p:txBody>
      </p:sp>
      <p:sp>
        <p:nvSpPr>
          <p:cNvPr id="69" name="Google Shape;69;p14"/>
          <p:cNvSpPr txBox="1"/>
          <p:nvPr/>
        </p:nvSpPr>
        <p:spPr>
          <a:xfrm>
            <a:off x="5513325" y="4452775"/>
            <a:ext cx="326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Time consumed: 5.5s</a:t>
            </a:r>
            <a:endParaRPr b="1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 Medium"/>
                <a:ea typeface="Kanit Medium"/>
                <a:cs typeface="Kanit Medium"/>
                <a:sym typeface="Kanit Medium"/>
              </a:rPr>
              <a:t>Run command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nit"/>
              <a:buChar char="-"/>
            </a:pPr>
            <a:r>
              <a:rPr lang="en" sz="2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celery -A calculator worker -l INFO</a:t>
            </a:r>
            <a:endParaRPr sz="20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nit"/>
              <a:buChar char="-"/>
            </a:pPr>
            <a:r>
              <a:rPr lang="en" sz="2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python manage.py runserver</a:t>
            </a:r>
            <a:endParaRPr sz="20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nit"/>
                <a:ea typeface="Kanit"/>
                <a:cs typeface="Kanit"/>
                <a:sym typeface="Kanit"/>
              </a:rPr>
              <a:t>Monitoring</a:t>
            </a:r>
            <a:endParaRPr b="1"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 Medium"/>
                <a:ea typeface="Kanit Medium"/>
                <a:cs typeface="Kanit Medium"/>
                <a:sym typeface="Kanit Medium"/>
              </a:rPr>
              <a:t>Install Flower</a:t>
            </a:r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725" y="661263"/>
            <a:ext cx="565654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4"/>
          <p:cNvSpPr txBox="1"/>
          <p:nvPr/>
        </p:nvSpPr>
        <p:spPr>
          <a:xfrm>
            <a:off x="1344750" y="4482250"/>
            <a:ext cx="645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Monitoring and Management Guide — Celery 5.1.0 documentation (celeryproject.org)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 Medium"/>
                <a:ea typeface="Kanit Medium"/>
                <a:cs typeface="Kanit Medium"/>
                <a:sym typeface="Kanit Medium"/>
              </a:rPr>
              <a:t>Start flower</a:t>
            </a:r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988" y="661263"/>
            <a:ext cx="601803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5"/>
          <p:cNvSpPr txBox="1"/>
          <p:nvPr/>
        </p:nvSpPr>
        <p:spPr>
          <a:xfrm>
            <a:off x="3072000" y="45785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Installation — Flower 1.0.0 documentation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 Medium"/>
                <a:ea typeface="Kanit Medium"/>
                <a:cs typeface="Kanit Medium"/>
                <a:sym typeface="Kanit Medium"/>
              </a:rPr>
              <a:t>Let try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nit"/>
              <a:buChar char="-"/>
            </a:pPr>
            <a:r>
              <a:rPr lang="en" sz="2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Start flower</a:t>
            </a:r>
            <a:endParaRPr sz="20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nit"/>
              <a:buChar char="-"/>
            </a:pPr>
            <a:r>
              <a:rPr lang="en" sz="2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Run any task</a:t>
            </a:r>
            <a:endParaRPr sz="20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nit"/>
              <a:buChar char="-"/>
            </a:pPr>
            <a:r>
              <a:rPr lang="en" sz="2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See the result</a:t>
            </a:r>
            <a:endParaRPr sz="20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nit"/>
              <a:buChar char="-"/>
            </a:pPr>
            <a:r>
              <a:rPr lang="en" sz="2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Stop flower</a:t>
            </a:r>
            <a:endParaRPr sz="20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nit"/>
              <a:buChar char="-"/>
            </a:pPr>
            <a:r>
              <a:rPr lang="en" sz="2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Start flower</a:t>
            </a:r>
            <a:endParaRPr sz="20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7275"/>
            <a:ext cx="8839197" cy="1628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 Medium"/>
                <a:ea typeface="Kanit Medium"/>
                <a:cs typeface="Kanit Medium"/>
                <a:sym typeface="Kanit Medium"/>
              </a:rPr>
              <a:t>Start flower with persistent flag</a:t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88" y="661263"/>
            <a:ext cx="880322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 Medium"/>
                <a:ea typeface="Kanit Medium"/>
                <a:cs typeface="Kanit Medium"/>
                <a:sym typeface="Kanit Medium"/>
              </a:rPr>
              <a:t>Let try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nit"/>
              <a:buChar char="-"/>
            </a:pPr>
            <a:r>
              <a:rPr lang="en" sz="2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Start flower</a:t>
            </a:r>
            <a:endParaRPr sz="20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nit"/>
              <a:buChar char="-"/>
            </a:pPr>
            <a:r>
              <a:rPr lang="en" sz="2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Run any task</a:t>
            </a:r>
            <a:endParaRPr sz="20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nit"/>
              <a:buChar char="-"/>
            </a:pPr>
            <a:r>
              <a:rPr lang="en" sz="2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See the result</a:t>
            </a:r>
            <a:endParaRPr sz="20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nit"/>
              <a:buChar char="-"/>
            </a:pPr>
            <a:r>
              <a:rPr lang="en" sz="2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Stop flower</a:t>
            </a:r>
            <a:endParaRPr sz="20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nit"/>
              <a:buChar char="-"/>
            </a:pPr>
            <a:r>
              <a:rPr lang="en" sz="2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Start flower</a:t>
            </a:r>
            <a:endParaRPr sz="20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/>
        </p:nvSpPr>
        <p:spPr>
          <a:xfrm>
            <a:off x="1340700" y="2140800"/>
            <a:ext cx="6462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First steps with Django — Celery 5.1.0 documentation (celeryproject.org)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Introducing Director – a tool to build your Celery workflows | OVHcloud Blog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celery/examples/django at master · celery/celery (github.com)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rabbitmq - celery flower does not show previously run tasks after restart - Stack Overflow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324975" y="1320350"/>
            <a:ext cx="4325400" cy="1251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it Medium"/>
                <a:ea typeface="Kanit Medium"/>
                <a:cs typeface="Kanit Medium"/>
                <a:sym typeface="Kanit Medium"/>
              </a:rPr>
              <a:t>Feature register</a:t>
            </a:r>
            <a:endParaRPr>
              <a:latin typeface="Kanit Medium"/>
              <a:ea typeface="Kanit Medium"/>
              <a:cs typeface="Kanit Medium"/>
              <a:sym typeface="Kanit Medium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37025" y="1479175"/>
            <a:ext cx="1781700" cy="918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Save register data to database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2790300" y="1479175"/>
            <a:ext cx="1781700" cy="918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Create access token</a:t>
            </a:r>
            <a:endParaRPr sz="900">
              <a:solidFill>
                <a:schemeClr val="dk1"/>
              </a:solidFill>
              <a:highlight>
                <a:srgbClr val="F8F9FA"/>
              </a:highlight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143575" y="1479175"/>
            <a:ext cx="1781700" cy="918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Send welcome email</a:t>
            </a:r>
            <a:endParaRPr sz="900">
              <a:solidFill>
                <a:schemeClr val="dk1"/>
              </a:solidFill>
              <a:highlight>
                <a:srgbClr val="F8F9FA"/>
              </a:highlight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5143575" y="2859525"/>
            <a:ext cx="1781700" cy="91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Create sendgrid user</a:t>
            </a:r>
            <a:endParaRPr sz="900">
              <a:solidFill>
                <a:schemeClr val="dk1"/>
              </a:solidFill>
              <a:highlight>
                <a:srgbClr val="F8F9FA"/>
              </a:highlight>
            </a:endParaRPr>
          </a:p>
        </p:txBody>
      </p:sp>
      <p:cxnSp>
        <p:nvCxnSpPr>
          <p:cNvPr id="80" name="Google Shape;80;p15"/>
          <p:cNvCxnSpPr>
            <a:stCxn id="76" idx="3"/>
            <a:endCxn id="77" idx="1"/>
          </p:cNvCxnSpPr>
          <p:nvPr/>
        </p:nvCxnSpPr>
        <p:spPr>
          <a:xfrm>
            <a:off x="2218725" y="1938625"/>
            <a:ext cx="57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5513325" y="4452775"/>
            <a:ext cx="326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Time consumed: 0.5s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6738"/>
            <a:ext cx="8839199" cy="2035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838" y="627000"/>
            <a:ext cx="5768326" cy="388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587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00" y="152400"/>
            <a:ext cx="842339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2750"/>
            <a:ext cx="8839200" cy="15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/>
          <p:nvPr/>
        </p:nvSpPr>
        <p:spPr>
          <a:xfrm>
            <a:off x="965650" y="1576525"/>
            <a:ext cx="709500" cy="19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13" y="152400"/>
            <a:ext cx="826956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