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2" autoAdjust="0"/>
    <p:restoredTop sz="86486" autoAdjust="0"/>
  </p:normalViewPr>
  <p:slideViewPr>
    <p:cSldViewPr>
      <p:cViewPr>
        <p:scale>
          <a:sx n="50" d="100"/>
          <a:sy n="50" d="100"/>
        </p:scale>
        <p:origin x="-990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4002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17816-8E24-4C75-B285-5142C6BF7984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91F274D2-34A6-46C9-9AEE-C5202A810219}">
      <dgm:prSet phldrT="[Текст]" custT="1"/>
      <dgm:spPr/>
      <dgm:t>
        <a:bodyPr/>
        <a:lstStyle/>
        <a:p>
          <a:r>
            <a:rPr lang="ru-RU" sz="2400" b="1" i="1" u="sng" dirty="0" smtClean="0">
              <a:latin typeface="Times New Roman" pitchFamily="18" charset="0"/>
              <a:cs typeface="Times New Roman" pitchFamily="18" charset="0"/>
            </a:rPr>
            <a:t>1. Подготовительная стадия</a:t>
          </a:r>
          <a:endParaRPr lang="ru-RU" sz="2400" dirty="0"/>
        </a:p>
      </dgm:t>
    </dgm:pt>
    <dgm:pt modelId="{B67DF265-AE61-4F45-973D-9F7CEC6C9052}" type="parTrans" cxnId="{E829217B-4562-4BB8-9B08-C033FBC207E0}">
      <dgm:prSet/>
      <dgm:spPr/>
      <dgm:t>
        <a:bodyPr/>
        <a:lstStyle/>
        <a:p>
          <a:endParaRPr lang="ru-RU"/>
        </a:p>
      </dgm:t>
    </dgm:pt>
    <dgm:pt modelId="{DF907D3A-67F2-4275-B0C0-54484EEC0FF9}" type="sibTrans" cxnId="{E829217B-4562-4BB8-9B08-C033FBC207E0}">
      <dgm:prSet/>
      <dgm:spPr/>
      <dgm:t>
        <a:bodyPr/>
        <a:lstStyle/>
        <a:p>
          <a:endParaRPr lang="ru-RU"/>
        </a:p>
      </dgm:t>
    </dgm:pt>
    <dgm:pt modelId="{5EB91ED9-76BB-4C7A-9D47-695EB26826D3}">
      <dgm:prSet phldrT="[Текст]" custT="1"/>
      <dgm:spPr/>
      <dgm:t>
        <a:bodyPr/>
        <a:lstStyle/>
        <a:p>
          <a:r>
            <a:rPr lang="ru-RU" sz="1600" b="1" i="0" u="none" dirty="0" smtClean="0">
              <a:latin typeface="Times New Roman" pitchFamily="18" charset="0"/>
              <a:cs typeface="Times New Roman" pitchFamily="18" charset="0"/>
            </a:rPr>
            <a:t>Включает: </a:t>
          </a:r>
          <a:r>
            <a:rPr lang="ru-RU" sz="1600" b="0" i="0" u="none" dirty="0" smtClean="0">
              <a:latin typeface="Times New Roman" pitchFamily="18" charset="0"/>
              <a:cs typeface="Times New Roman" pitchFamily="18" charset="0"/>
            </a:rPr>
            <a:t>ТЭО, программу исследований, план, методику исследований и рабочий план.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D80545E5-B01A-456D-A7E0-B964B4DD5CC5}" type="parTrans" cxnId="{95026F32-A7A9-454E-B942-0516F1A3011C}">
      <dgm:prSet/>
      <dgm:spPr/>
      <dgm:t>
        <a:bodyPr/>
        <a:lstStyle/>
        <a:p>
          <a:endParaRPr lang="ru-RU"/>
        </a:p>
      </dgm:t>
    </dgm:pt>
    <dgm:pt modelId="{E838ABAE-DE15-4935-BD4B-32D17E557EA6}" type="sibTrans" cxnId="{95026F32-A7A9-454E-B942-0516F1A3011C}">
      <dgm:prSet/>
      <dgm:spPr/>
      <dgm:t>
        <a:bodyPr/>
        <a:lstStyle/>
        <a:p>
          <a:endParaRPr lang="ru-RU"/>
        </a:p>
      </dgm:t>
    </dgm:pt>
    <dgm:pt modelId="{41AE0B58-3B19-40C1-9F97-88CD66A1AE1A}">
      <dgm:prSet phldrT="[Текст]" custT="1"/>
      <dgm:spPr/>
      <dgm:t>
        <a:bodyPr/>
        <a:lstStyle/>
        <a:p>
          <a:r>
            <a:rPr lang="ru-RU" sz="2400" b="1" i="1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2. Стадия исследования</a:t>
          </a:r>
          <a:endParaRPr lang="ru-RU" sz="2400" dirty="0">
            <a:solidFill>
              <a:schemeClr val="bg1"/>
            </a:solidFill>
          </a:endParaRPr>
        </a:p>
      </dgm:t>
    </dgm:pt>
    <dgm:pt modelId="{19A4EE40-41B5-446F-BAAD-84233C70A2BE}" type="parTrans" cxnId="{EDFE2CC6-43E2-4091-8F9B-EB55C189B0A9}">
      <dgm:prSet/>
      <dgm:spPr/>
      <dgm:t>
        <a:bodyPr/>
        <a:lstStyle/>
        <a:p>
          <a:endParaRPr lang="ru-RU"/>
        </a:p>
      </dgm:t>
    </dgm:pt>
    <dgm:pt modelId="{C765AC9F-A7E4-4CD1-B21E-970819BE85BC}" type="sibTrans" cxnId="{EDFE2CC6-43E2-4091-8F9B-EB55C189B0A9}">
      <dgm:prSet/>
      <dgm:spPr/>
      <dgm:t>
        <a:bodyPr/>
        <a:lstStyle/>
        <a:p>
          <a:endParaRPr lang="ru-RU"/>
        </a:p>
      </dgm:t>
    </dgm:pt>
    <dgm:pt modelId="{E4A1F837-0915-4EDB-A2BD-1EF498B416F1}">
      <dgm:prSet phldrT="[Текст]" custT="1"/>
      <dgm:spPr/>
      <dgm:t>
        <a:bodyPr/>
        <a:lstStyle/>
        <a:p>
          <a:pPr algn="just"/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Включает: </a:t>
          </a:r>
          <a:r>
            <a:rPr lang="ru-RU" sz="1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создание навой информации и преобразование ее с применением новейших средств вычислительной техники – ЭВМ, теоретических и специальных методов в процессе научного исследования.</a:t>
          </a:r>
          <a:endParaRPr lang="ru-RU" sz="16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5459442-B45B-4BD3-8FB2-486C426D23D4}" type="parTrans" cxnId="{05ED5066-F9BD-40D8-B159-128893CE9EF6}">
      <dgm:prSet/>
      <dgm:spPr/>
      <dgm:t>
        <a:bodyPr/>
        <a:lstStyle/>
        <a:p>
          <a:endParaRPr lang="ru-RU"/>
        </a:p>
      </dgm:t>
    </dgm:pt>
    <dgm:pt modelId="{61951A77-64EB-4C3B-ACEA-0F1B23FEC0E1}" type="sibTrans" cxnId="{05ED5066-F9BD-40D8-B159-128893CE9EF6}">
      <dgm:prSet/>
      <dgm:spPr/>
      <dgm:t>
        <a:bodyPr/>
        <a:lstStyle/>
        <a:p>
          <a:endParaRPr lang="ru-RU"/>
        </a:p>
      </dgm:t>
    </dgm:pt>
    <dgm:pt modelId="{68B699A5-9FAA-410A-8DE3-D2BBB528C67A}">
      <dgm:prSet custT="1"/>
      <dgm:spPr/>
      <dgm:t>
        <a:bodyPr/>
        <a:lstStyle/>
        <a:p>
          <a:r>
            <a:rPr lang="ru-RU" sz="1600" b="1" i="0" u="none" dirty="0" smtClean="0">
              <a:latin typeface="Times New Roman" pitchFamily="18" charset="0"/>
              <a:cs typeface="Times New Roman" pitchFamily="18" charset="0"/>
            </a:rPr>
            <a:t>Программа - </a:t>
          </a:r>
          <a:r>
            <a:rPr lang="ru-RU" sz="1600" b="0" i="0" u="none" dirty="0" smtClean="0">
              <a:latin typeface="Times New Roman" pitchFamily="18" charset="0"/>
              <a:cs typeface="Times New Roman" pitchFamily="18" charset="0"/>
            </a:rPr>
            <a:t>указывается исполнитель, заказчик, задачи, содержание, методы, определенные результаты.</a:t>
          </a:r>
          <a:endParaRPr lang="ru-RU" sz="1600" b="1" i="0" u="none" dirty="0">
            <a:latin typeface="Times New Roman" pitchFamily="18" charset="0"/>
            <a:cs typeface="Times New Roman" pitchFamily="18" charset="0"/>
          </a:endParaRPr>
        </a:p>
      </dgm:t>
    </dgm:pt>
    <dgm:pt modelId="{0E1EDCDC-F601-4F9A-8F3B-663ACCD06F61}" type="parTrans" cxnId="{1AE2ABD7-12FB-441B-A774-59B85CD3ED0D}">
      <dgm:prSet/>
      <dgm:spPr/>
      <dgm:t>
        <a:bodyPr/>
        <a:lstStyle/>
        <a:p>
          <a:endParaRPr lang="ru-RU"/>
        </a:p>
      </dgm:t>
    </dgm:pt>
    <dgm:pt modelId="{20F76A12-7BFC-4D2E-A38F-1A53B95ABCD4}" type="sibTrans" cxnId="{1AE2ABD7-12FB-441B-A774-59B85CD3ED0D}">
      <dgm:prSet/>
      <dgm:spPr/>
      <dgm:t>
        <a:bodyPr/>
        <a:lstStyle/>
        <a:p>
          <a:endParaRPr lang="ru-RU"/>
        </a:p>
      </dgm:t>
    </dgm:pt>
    <dgm:pt modelId="{EDECD465-2958-4966-88B0-FC461CBDBE77}">
      <dgm:prSet custT="1"/>
      <dgm:spPr/>
      <dgm:t>
        <a:bodyPr/>
        <a:lstStyle/>
        <a:p>
          <a:r>
            <a:rPr lang="ru-RU" sz="1600" b="1" i="0" u="none" smtClean="0">
              <a:latin typeface="Times New Roman" pitchFamily="18" charset="0"/>
              <a:cs typeface="Times New Roman" pitchFamily="18" charset="0"/>
            </a:rPr>
            <a:t>План исследований - </a:t>
          </a:r>
          <a:r>
            <a:rPr lang="ru-RU" sz="1600" b="0" i="0" u="none" smtClean="0">
              <a:latin typeface="Times New Roman" pitchFamily="18" charset="0"/>
              <a:cs typeface="Times New Roman" pitchFamily="18" charset="0"/>
            </a:rPr>
            <a:t>состоит из введения, разделов и глав, которые содержат содержательные заголовки, заключение.</a:t>
          </a:r>
          <a:endParaRPr lang="ru-RU" sz="1600" b="1" i="0" u="none" dirty="0">
            <a:latin typeface="Times New Roman" pitchFamily="18" charset="0"/>
            <a:cs typeface="Times New Roman" pitchFamily="18" charset="0"/>
          </a:endParaRPr>
        </a:p>
      </dgm:t>
    </dgm:pt>
    <dgm:pt modelId="{6615DFE6-4D95-4DAE-964E-CBE41E236C3E}" type="parTrans" cxnId="{6A518246-D74D-4AD3-97DF-F101EC2A313C}">
      <dgm:prSet/>
      <dgm:spPr/>
      <dgm:t>
        <a:bodyPr/>
        <a:lstStyle/>
        <a:p>
          <a:endParaRPr lang="ru-RU"/>
        </a:p>
      </dgm:t>
    </dgm:pt>
    <dgm:pt modelId="{6BC67669-B7AA-4459-8B0A-60574A08DAC2}" type="sibTrans" cxnId="{6A518246-D74D-4AD3-97DF-F101EC2A313C}">
      <dgm:prSet/>
      <dgm:spPr/>
      <dgm:t>
        <a:bodyPr/>
        <a:lstStyle/>
        <a:p>
          <a:endParaRPr lang="ru-RU"/>
        </a:p>
      </dgm:t>
    </dgm:pt>
    <dgm:pt modelId="{21F29F38-78C5-4931-8044-F0FAD5797FFA}">
      <dgm:prSet custT="1"/>
      <dgm:spPr/>
      <dgm:t>
        <a:bodyPr/>
        <a:lstStyle/>
        <a:p>
          <a:r>
            <a:rPr lang="ru-RU" sz="1600" b="1" i="0" u="none" smtClean="0">
              <a:latin typeface="Times New Roman" pitchFamily="18" charset="0"/>
              <a:cs typeface="Times New Roman" pitchFamily="18" charset="0"/>
            </a:rPr>
            <a:t>Методика исследования – </a:t>
          </a:r>
          <a:r>
            <a:rPr lang="ru-RU" sz="1600" b="0" i="0" u="none" smtClean="0">
              <a:latin typeface="Times New Roman" pitchFamily="18" charset="0"/>
              <a:cs typeface="Times New Roman" pitchFamily="18" charset="0"/>
            </a:rPr>
            <a:t>различные методы и приемы, которые предполагается применить по данной теме.</a:t>
          </a:r>
          <a:endParaRPr lang="ru-RU" sz="1600" b="1" i="0" u="none" dirty="0">
            <a:latin typeface="Times New Roman" pitchFamily="18" charset="0"/>
            <a:cs typeface="Times New Roman" pitchFamily="18" charset="0"/>
          </a:endParaRPr>
        </a:p>
      </dgm:t>
    </dgm:pt>
    <dgm:pt modelId="{260D8CA8-3388-4A33-9DFD-DA984A3FA06F}" type="parTrans" cxnId="{E6BE6624-5171-49B6-B0A6-65EE59A0CC3B}">
      <dgm:prSet/>
      <dgm:spPr/>
      <dgm:t>
        <a:bodyPr/>
        <a:lstStyle/>
        <a:p>
          <a:endParaRPr lang="ru-RU"/>
        </a:p>
      </dgm:t>
    </dgm:pt>
    <dgm:pt modelId="{2216B208-5E9E-40B3-9158-2B2388F999CD}" type="sibTrans" cxnId="{E6BE6624-5171-49B6-B0A6-65EE59A0CC3B}">
      <dgm:prSet/>
      <dgm:spPr/>
      <dgm:t>
        <a:bodyPr/>
        <a:lstStyle/>
        <a:p>
          <a:endParaRPr lang="ru-RU"/>
        </a:p>
      </dgm:t>
    </dgm:pt>
    <dgm:pt modelId="{6729F741-2928-4B7A-B442-BACB70367C0A}">
      <dgm:prSet phldrT="[Текст]" custT="1"/>
      <dgm:spPr/>
      <dgm:t>
        <a:bodyPr/>
        <a:lstStyle/>
        <a:p>
          <a:pPr algn="just"/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Создание новой информации </a:t>
          </a:r>
          <a:r>
            <a:rPr lang="ru-RU" sz="1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состоит в проведении наблюдений и выборе оценочных критериев исследуемых экономических процессов, а также сборе и группировке  информации. </a:t>
          </a:r>
          <a:endParaRPr lang="ru-RU" sz="16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6F9E154-A21D-414A-92F8-C4B543C14B55}" type="parTrans" cxnId="{5B493781-5402-4531-A7F5-B3597DC33593}">
      <dgm:prSet/>
      <dgm:spPr/>
    </dgm:pt>
    <dgm:pt modelId="{AC356B39-73DC-4F11-B093-B385A17FDF7D}" type="sibTrans" cxnId="{5B493781-5402-4531-A7F5-B3597DC33593}">
      <dgm:prSet/>
      <dgm:spPr/>
    </dgm:pt>
    <dgm:pt modelId="{7FD15194-695C-478D-A074-B881F9A5E877}">
      <dgm:prSet phldrT="[Текст]" custT="1"/>
      <dgm:spPr/>
      <dgm:t>
        <a:bodyPr/>
        <a:lstStyle/>
        <a:p>
          <a:pPr algn="just"/>
          <a:r>
            <a:rPr lang="ru-RU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Выполнение исследований </a:t>
          </a:r>
          <a:r>
            <a:rPr lang="ru-RU" sz="1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 применением теоретических и эмпирических методов состоит из нескольких этапов (см. рисунок)</a:t>
          </a:r>
          <a:endParaRPr lang="ru-RU" sz="16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9106927-70FD-47A8-8091-2C75035635E2}" type="parTrans" cxnId="{7C1C97CD-581C-4805-8323-8F844948E9E7}">
      <dgm:prSet/>
      <dgm:spPr/>
    </dgm:pt>
    <dgm:pt modelId="{BC953CD0-33F3-4600-ADE4-0EC32E10C687}" type="sibTrans" cxnId="{7C1C97CD-581C-4805-8323-8F844948E9E7}">
      <dgm:prSet/>
      <dgm:spPr/>
    </dgm:pt>
    <dgm:pt modelId="{027DEBCC-D213-4CB1-A352-2FBFF7A02EB8}" type="pres">
      <dgm:prSet presAssocID="{30017816-8E24-4C75-B285-5142C6BF79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9A00F3E-2B2E-4688-BECF-1485BD97B6F3}" type="pres">
      <dgm:prSet presAssocID="{91F274D2-34A6-46C9-9AEE-C5202A810219}" presName="parentText" presStyleLbl="node1" presStyleIdx="0" presStyleCnt="2" custScaleX="98230" custScaleY="47355" custLinFactNeighborX="0" custLinFactNeighborY="-1415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63031E-EF3F-48B0-9236-5A39EA3605AC}" type="pres">
      <dgm:prSet presAssocID="{91F274D2-34A6-46C9-9AEE-C5202A81021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8CED2D-2CFD-487F-BA9C-51817F2FF0BC}" type="pres">
      <dgm:prSet presAssocID="{41AE0B58-3B19-40C1-9F97-88CD66A1AE1A}" presName="parentText" presStyleLbl="node1" presStyleIdx="1" presStyleCnt="2" custScaleY="52484" custLinFactNeighborY="-10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04867D-3FB8-4943-A825-14E0A7C033FB}" type="pres">
      <dgm:prSet presAssocID="{41AE0B58-3B19-40C1-9F97-88CD66A1AE1A}" presName="childText" presStyleLbl="revTx" presStyleIdx="1" presStyleCnt="2" custScaleY="9707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09ED0C1-D4D2-4E50-B0B9-4C4EAB0866F8}" type="presOf" srcId="{5EB91ED9-76BB-4C7A-9D47-695EB26826D3}" destId="{6D63031E-EF3F-48B0-9236-5A39EA3605AC}" srcOrd="0" destOrd="0" presId="urn:microsoft.com/office/officeart/2005/8/layout/vList2"/>
    <dgm:cxn modelId="{95026F32-A7A9-454E-B942-0516F1A3011C}" srcId="{91F274D2-34A6-46C9-9AEE-C5202A810219}" destId="{5EB91ED9-76BB-4C7A-9D47-695EB26826D3}" srcOrd="0" destOrd="0" parTransId="{D80545E5-B01A-456D-A7E0-B964B4DD5CC5}" sibTransId="{E838ABAE-DE15-4935-BD4B-32D17E557EA6}"/>
    <dgm:cxn modelId="{E6BE6624-5171-49B6-B0A6-65EE59A0CC3B}" srcId="{91F274D2-34A6-46C9-9AEE-C5202A810219}" destId="{21F29F38-78C5-4931-8044-F0FAD5797FFA}" srcOrd="3" destOrd="0" parTransId="{260D8CA8-3388-4A33-9DFD-DA984A3FA06F}" sibTransId="{2216B208-5E9E-40B3-9158-2B2388F999CD}"/>
    <dgm:cxn modelId="{B2BEF177-2427-40F9-9014-B54718A7E70D}" type="presOf" srcId="{E4A1F837-0915-4EDB-A2BD-1EF498B416F1}" destId="{5D04867D-3FB8-4943-A825-14E0A7C033FB}" srcOrd="0" destOrd="0" presId="urn:microsoft.com/office/officeart/2005/8/layout/vList2"/>
    <dgm:cxn modelId="{FBCAB57C-2E5B-4DD9-8E10-0D45AB11D451}" type="presOf" srcId="{21F29F38-78C5-4931-8044-F0FAD5797FFA}" destId="{6D63031E-EF3F-48B0-9236-5A39EA3605AC}" srcOrd="0" destOrd="3" presId="urn:microsoft.com/office/officeart/2005/8/layout/vList2"/>
    <dgm:cxn modelId="{57DC1817-A684-4133-ADA0-D2E26604F32A}" type="presOf" srcId="{30017816-8E24-4C75-B285-5142C6BF7984}" destId="{027DEBCC-D213-4CB1-A352-2FBFF7A02EB8}" srcOrd="0" destOrd="0" presId="urn:microsoft.com/office/officeart/2005/8/layout/vList2"/>
    <dgm:cxn modelId="{C36171FF-5540-4ABC-A78C-E22BC3EB9D48}" type="presOf" srcId="{7FD15194-695C-478D-A074-B881F9A5E877}" destId="{5D04867D-3FB8-4943-A825-14E0A7C033FB}" srcOrd="0" destOrd="2" presId="urn:microsoft.com/office/officeart/2005/8/layout/vList2"/>
    <dgm:cxn modelId="{05ED5066-F9BD-40D8-B159-128893CE9EF6}" srcId="{41AE0B58-3B19-40C1-9F97-88CD66A1AE1A}" destId="{E4A1F837-0915-4EDB-A2BD-1EF498B416F1}" srcOrd="0" destOrd="0" parTransId="{15459442-B45B-4BD3-8FB2-486C426D23D4}" sibTransId="{61951A77-64EB-4C3B-ACEA-0F1B23FEC0E1}"/>
    <dgm:cxn modelId="{946A5B33-A3DE-4916-980B-DD21A6B979C7}" type="presOf" srcId="{68B699A5-9FAA-410A-8DE3-D2BBB528C67A}" destId="{6D63031E-EF3F-48B0-9236-5A39EA3605AC}" srcOrd="0" destOrd="1" presId="urn:microsoft.com/office/officeart/2005/8/layout/vList2"/>
    <dgm:cxn modelId="{8B5D3A12-E49B-4F8E-B431-7D5855E810E3}" type="presOf" srcId="{6729F741-2928-4B7A-B442-BACB70367C0A}" destId="{5D04867D-3FB8-4943-A825-14E0A7C033FB}" srcOrd="0" destOrd="1" presId="urn:microsoft.com/office/officeart/2005/8/layout/vList2"/>
    <dgm:cxn modelId="{EDFE2CC6-43E2-4091-8F9B-EB55C189B0A9}" srcId="{30017816-8E24-4C75-B285-5142C6BF7984}" destId="{41AE0B58-3B19-40C1-9F97-88CD66A1AE1A}" srcOrd="1" destOrd="0" parTransId="{19A4EE40-41B5-446F-BAAD-84233C70A2BE}" sibTransId="{C765AC9F-A7E4-4CD1-B21E-970819BE85BC}"/>
    <dgm:cxn modelId="{5B493781-5402-4531-A7F5-B3597DC33593}" srcId="{41AE0B58-3B19-40C1-9F97-88CD66A1AE1A}" destId="{6729F741-2928-4B7A-B442-BACB70367C0A}" srcOrd="1" destOrd="0" parTransId="{36F9E154-A21D-414A-92F8-C4B543C14B55}" sibTransId="{AC356B39-73DC-4F11-B093-B385A17FDF7D}"/>
    <dgm:cxn modelId="{7C1C97CD-581C-4805-8323-8F844948E9E7}" srcId="{41AE0B58-3B19-40C1-9F97-88CD66A1AE1A}" destId="{7FD15194-695C-478D-A074-B881F9A5E877}" srcOrd="2" destOrd="0" parTransId="{E9106927-70FD-47A8-8091-2C75035635E2}" sibTransId="{BC953CD0-33F3-4600-ADE4-0EC32E10C687}"/>
    <dgm:cxn modelId="{1AE2ABD7-12FB-441B-A774-59B85CD3ED0D}" srcId="{91F274D2-34A6-46C9-9AEE-C5202A810219}" destId="{68B699A5-9FAA-410A-8DE3-D2BBB528C67A}" srcOrd="1" destOrd="0" parTransId="{0E1EDCDC-F601-4F9A-8F3B-663ACCD06F61}" sibTransId="{20F76A12-7BFC-4D2E-A38F-1A53B95ABCD4}"/>
    <dgm:cxn modelId="{988B635B-7293-437C-88F5-3C6D95D7EBB2}" type="presOf" srcId="{41AE0B58-3B19-40C1-9F97-88CD66A1AE1A}" destId="{938CED2D-2CFD-487F-BA9C-51817F2FF0BC}" srcOrd="0" destOrd="0" presId="urn:microsoft.com/office/officeart/2005/8/layout/vList2"/>
    <dgm:cxn modelId="{A273A3CB-11F0-43BE-AC99-F3CF3E0AA1BB}" type="presOf" srcId="{91F274D2-34A6-46C9-9AEE-C5202A810219}" destId="{59A00F3E-2B2E-4688-BECF-1485BD97B6F3}" srcOrd="0" destOrd="0" presId="urn:microsoft.com/office/officeart/2005/8/layout/vList2"/>
    <dgm:cxn modelId="{E829217B-4562-4BB8-9B08-C033FBC207E0}" srcId="{30017816-8E24-4C75-B285-5142C6BF7984}" destId="{91F274D2-34A6-46C9-9AEE-C5202A810219}" srcOrd="0" destOrd="0" parTransId="{B67DF265-AE61-4F45-973D-9F7CEC6C9052}" sibTransId="{DF907D3A-67F2-4275-B0C0-54484EEC0FF9}"/>
    <dgm:cxn modelId="{6A518246-D74D-4AD3-97DF-F101EC2A313C}" srcId="{91F274D2-34A6-46C9-9AEE-C5202A810219}" destId="{EDECD465-2958-4966-88B0-FC461CBDBE77}" srcOrd="2" destOrd="0" parTransId="{6615DFE6-4D95-4DAE-964E-CBE41E236C3E}" sibTransId="{6BC67669-B7AA-4459-8B0A-60574A08DAC2}"/>
    <dgm:cxn modelId="{0B1B50C8-E7A3-41D0-951C-DB7C244E0297}" type="presOf" srcId="{EDECD465-2958-4966-88B0-FC461CBDBE77}" destId="{6D63031E-EF3F-48B0-9236-5A39EA3605AC}" srcOrd="0" destOrd="2" presId="urn:microsoft.com/office/officeart/2005/8/layout/vList2"/>
    <dgm:cxn modelId="{D7F2827B-70EB-4684-A26E-7842E1040F1C}" type="presParOf" srcId="{027DEBCC-D213-4CB1-A352-2FBFF7A02EB8}" destId="{59A00F3E-2B2E-4688-BECF-1485BD97B6F3}" srcOrd="0" destOrd="0" presId="urn:microsoft.com/office/officeart/2005/8/layout/vList2"/>
    <dgm:cxn modelId="{632FCC29-11F8-402D-A92A-C5D18B9CE510}" type="presParOf" srcId="{027DEBCC-D213-4CB1-A352-2FBFF7A02EB8}" destId="{6D63031E-EF3F-48B0-9236-5A39EA3605AC}" srcOrd="1" destOrd="0" presId="urn:microsoft.com/office/officeart/2005/8/layout/vList2"/>
    <dgm:cxn modelId="{23683BC3-C436-425D-8BCE-4B64D7C41923}" type="presParOf" srcId="{027DEBCC-D213-4CB1-A352-2FBFF7A02EB8}" destId="{938CED2D-2CFD-487F-BA9C-51817F2FF0BC}" srcOrd="2" destOrd="0" presId="urn:microsoft.com/office/officeart/2005/8/layout/vList2"/>
    <dgm:cxn modelId="{BFF1408C-6FA0-441D-A71E-C3540E7805D9}" type="presParOf" srcId="{027DEBCC-D213-4CB1-A352-2FBFF7A02EB8}" destId="{5D04867D-3FB8-4943-A825-14E0A7C033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649E9E-2545-43B5-AE73-9FBBB796FC20}" type="doc">
      <dgm:prSet loTypeId="urn:microsoft.com/office/officeart/2005/8/layout/vList2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B8C41EB-0854-4B1C-91B2-2C3BA4CB129A}">
      <dgm:prSet phldrT="[Текст]" custT="1"/>
      <dgm:spPr/>
      <dgm:t>
        <a:bodyPr/>
        <a:lstStyle/>
        <a:p>
          <a:r>
            <a:rPr lang="ru-RU" sz="2400" b="1" i="1" u="sng" dirty="0" smtClean="0">
              <a:latin typeface="Times New Roman" pitchFamily="18" charset="0"/>
              <a:cs typeface="Times New Roman" pitchFamily="18" charset="0"/>
            </a:rPr>
            <a:t>3. Стадия внедрения</a:t>
          </a:r>
          <a:endParaRPr lang="ru-RU" sz="2400" b="1" i="1" u="sng" dirty="0">
            <a:latin typeface="Times New Roman" pitchFamily="18" charset="0"/>
            <a:cs typeface="Times New Roman" pitchFamily="18" charset="0"/>
          </a:endParaRPr>
        </a:p>
      </dgm:t>
    </dgm:pt>
    <dgm:pt modelId="{15EF00F1-90D0-4E91-8E54-3EAF6319DB0D}" type="parTrans" cxnId="{363B31ED-A1D4-4F5D-9572-1FB2FE96B834}">
      <dgm:prSet/>
      <dgm:spPr/>
      <dgm:t>
        <a:bodyPr/>
        <a:lstStyle/>
        <a:p>
          <a:endParaRPr lang="ru-RU"/>
        </a:p>
      </dgm:t>
    </dgm:pt>
    <dgm:pt modelId="{D36EB641-760C-4781-AC70-602233C7454B}" type="sibTrans" cxnId="{363B31ED-A1D4-4F5D-9572-1FB2FE96B834}">
      <dgm:prSet/>
      <dgm:spPr/>
      <dgm:t>
        <a:bodyPr/>
        <a:lstStyle/>
        <a:p>
          <a:endParaRPr lang="ru-RU"/>
        </a:p>
      </dgm:t>
    </dgm:pt>
    <dgm:pt modelId="{5C1F882F-0D04-40F3-B69C-F0436367B1C5}">
      <dgm:prSet phldrT="[Текст]" custT="1"/>
      <dgm:spPr/>
      <dgm:t>
        <a:bodyPr/>
        <a:lstStyle/>
        <a:p>
          <a:pPr algn="just"/>
          <a:r>
            <a:rPr lang="ru-RU" sz="1600" b="0" i="0" u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Предусматривает апробацию и внедрение результатов научных исследований. Апробация состоит в коллективном обсуждении выполненного научного исследования на научных советах, публикаций на конференциях, семинарах. Результаты внедрения оцениваются актом внедрения, а также осуществлением авторского надзора за производственным внедрением результатов научно-технических исследований</a:t>
          </a:r>
          <a:endParaRPr lang="ru-RU" sz="1600" dirty="0"/>
        </a:p>
      </dgm:t>
    </dgm:pt>
    <dgm:pt modelId="{18B8B595-588E-4D45-8137-9D0EA0BCCEC8}" type="parTrans" cxnId="{ACC9B351-B1F9-4DF3-A454-73A3BBC78587}">
      <dgm:prSet/>
      <dgm:spPr/>
      <dgm:t>
        <a:bodyPr/>
        <a:lstStyle/>
        <a:p>
          <a:endParaRPr lang="ru-RU"/>
        </a:p>
      </dgm:t>
    </dgm:pt>
    <dgm:pt modelId="{4AAECEF4-1561-4B5E-8357-040B806353DD}" type="sibTrans" cxnId="{ACC9B351-B1F9-4DF3-A454-73A3BBC78587}">
      <dgm:prSet/>
      <dgm:spPr/>
      <dgm:t>
        <a:bodyPr/>
        <a:lstStyle/>
        <a:p>
          <a:endParaRPr lang="ru-RU"/>
        </a:p>
      </dgm:t>
    </dgm:pt>
    <dgm:pt modelId="{BB55647B-BBD7-4C80-9EB9-B3F25274EAD3}" type="pres">
      <dgm:prSet presAssocID="{64649E9E-2545-43B5-AE73-9FBBB796FC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CA07401-261D-4FDF-BCFA-1A42160C0412}" type="pres">
      <dgm:prSet presAssocID="{5B8C41EB-0854-4B1C-91B2-2C3BA4CB129A}" presName="parentText" presStyleLbl="node1" presStyleIdx="0" presStyleCnt="1" custScaleY="48113" custLinFactY="22476" custLinFactNeighborX="86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7F48E0-7368-4673-9822-7DD2E57B7208}" type="pres">
      <dgm:prSet presAssocID="{5B8C41EB-0854-4B1C-91B2-2C3BA4CB129A}" presName="childText" presStyleLbl="revTx" presStyleIdx="0" presStyleCnt="1" custLinFactY="13764" custLinFactNeighborX="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69B857-A771-4EE5-9652-B70C8834E7EF}" type="presOf" srcId="{5B8C41EB-0854-4B1C-91B2-2C3BA4CB129A}" destId="{DCA07401-261D-4FDF-BCFA-1A42160C0412}" srcOrd="0" destOrd="0" presId="urn:microsoft.com/office/officeart/2005/8/layout/vList2"/>
    <dgm:cxn modelId="{64D2B698-142C-4FF0-A39E-17252753BFFF}" type="presOf" srcId="{5C1F882F-0D04-40F3-B69C-F0436367B1C5}" destId="{3D7F48E0-7368-4673-9822-7DD2E57B7208}" srcOrd="0" destOrd="0" presId="urn:microsoft.com/office/officeart/2005/8/layout/vList2"/>
    <dgm:cxn modelId="{BF61AD8E-9112-4EA4-9184-8FC17DE99E77}" type="presOf" srcId="{64649E9E-2545-43B5-AE73-9FBBB796FC20}" destId="{BB55647B-BBD7-4C80-9EB9-B3F25274EAD3}" srcOrd="0" destOrd="0" presId="urn:microsoft.com/office/officeart/2005/8/layout/vList2"/>
    <dgm:cxn modelId="{363B31ED-A1D4-4F5D-9572-1FB2FE96B834}" srcId="{64649E9E-2545-43B5-AE73-9FBBB796FC20}" destId="{5B8C41EB-0854-4B1C-91B2-2C3BA4CB129A}" srcOrd="0" destOrd="0" parTransId="{15EF00F1-90D0-4E91-8E54-3EAF6319DB0D}" sibTransId="{D36EB641-760C-4781-AC70-602233C7454B}"/>
    <dgm:cxn modelId="{ACC9B351-B1F9-4DF3-A454-73A3BBC78587}" srcId="{5B8C41EB-0854-4B1C-91B2-2C3BA4CB129A}" destId="{5C1F882F-0D04-40F3-B69C-F0436367B1C5}" srcOrd="0" destOrd="0" parTransId="{18B8B595-588E-4D45-8137-9D0EA0BCCEC8}" sibTransId="{4AAECEF4-1561-4B5E-8357-040B806353DD}"/>
    <dgm:cxn modelId="{B4DB8D6D-149D-467C-828E-DED0E5130181}" type="presParOf" srcId="{BB55647B-BBD7-4C80-9EB9-B3F25274EAD3}" destId="{DCA07401-261D-4FDF-BCFA-1A42160C0412}" srcOrd="0" destOrd="0" presId="urn:microsoft.com/office/officeart/2005/8/layout/vList2"/>
    <dgm:cxn modelId="{939CE80E-25FB-4C2E-B239-95B9F7395A9C}" type="presParOf" srcId="{BB55647B-BBD7-4C80-9EB9-B3F25274EAD3}" destId="{3D7F48E0-7368-4673-9822-7DD2E57B72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EC78E-EF42-4DFD-B586-534723CE2A34}" type="doc">
      <dgm:prSet loTypeId="urn:microsoft.com/office/officeart/2005/8/layout/chevron2" loCatId="process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E0D8F391-3579-48E9-8811-80AC2519A772}">
      <dgm:prSet phldrT="[Текст]"/>
      <dgm:spPr/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4997863F-BE6E-48CD-A5B2-FBCEDCFAC1AB}" type="parTrans" cxnId="{058F7830-11C4-4DF7-B76C-1CBF3E16B8D2}">
      <dgm:prSet/>
      <dgm:spPr/>
      <dgm:t>
        <a:bodyPr/>
        <a:lstStyle/>
        <a:p>
          <a:endParaRPr lang="ru-RU"/>
        </a:p>
      </dgm:t>
    </dgm:pt>
    <dgm:pt modelId="{5317CE13-F745-464D-9945-255F602BA8A5}" type="sibTrans" cxnId="{058F7830-11C4-4DF7-B76C-1CBF3E16B8D2}">
      <dgm:prSet/>
      <dgm:spPr/>
      <dgm:t>
        <a:bodyPr/>
        <a:lstStyle/>
        <a:p>
          <a:endParaRPr lang="ru-RU"/>
        </a:p>
      </dgm:t>
    </dgm:pt>
    <dgm:pt modelId="{F6CE44FA-02C7-47D1-8499-B37696927815}">
      <dgm:prSet phldrT="[Текст]"/>
      <dgm:spPr/>
      <dgm:t>
        <a:bodyPr/>
        <a:lstStyle/>
        <a:p>
          <a:r>
            <a:rPr lang="ru-RU" dirty="0" smtClean="0"/>
            <a:t>Модели, отвечающие физическому моделированию</a:t>
          </a:r>
          <a:endParaRPr lang="ru-RU" dirty="0"/>
        </a:p>
      </dgm:t>
    </dgm:pt>
    <dgm:pt modelId="{81CE936B-6813-4F85-94DA-0173A8FDCD31}" type="parTrans" cxnId="{7545D6E5-D60D-4C30-9004-46A02A386C19}">
      <dgm:prSet/>
      <dgm:spPr/>
      <dgm:t>
        <a:bodyPr/>
        <a:lstStyle/>
        <a:p>
          <a:endParaRPr lang="ru-RU"/>
        </a:p>
      </dgm:t>
    </dgm:pt>
    <dgm:pt modelId="{094A618F-37F2-4D1F-B211-8AD866AC7446}" type="sibTrans" cxnId="{7545D6E5-D60D-4C30-9004-46A02A386C19}">
      <dgm:prSet/>
      <dgm:spPr/>
      <dgm:t>
        <a:bodyPr/>
        <a:lstStyle/>
        <a:p>
          <a:endParaRPr lang="ru-RU"/>
        </a:p>
      </dgm:t>
    </dgm:pt>
    <dgm:pt modelId="{749A5EA2-F03F-44B6-A601-AF2AD4BB6BF3}">
      <dgm:prSet phldrT="[Текст]"/>
      <dgm:spPr/>
      <dgm:t>
        <a:bodyPr/>
        <a:lstStyle/>
        <a:p>
          <a:r>
            <a:rPr lang="ru-RU" dirty="0" smtClean="0"/>
            <a:t>2</a:t>
          </a:r>
          <a:endParaRPr lang="ru-RU" dirty="0"/>
        </a:p>
      </dgm:t>
    </dgm:pt>
    <dgm:pt modelId="{FA36C8C9-E860-4909-9245-C5128BBDB53F}" type="parTrans" cxnId="{39FE96A3-F19D-4C50-A8AC-EA7D67440A83}">
      <dgm:prSet/>
      <dgm:spPr/>
      <dgm:t>
        <a:bodyPr/>
        <a:lstStyle/>
        <a:p>
          <a:endParaRPr lang="ru-RU"/>
        </a:p>
      </dgm:t>
    </dgm:pt>
    <dgm:pt modelId="{5DFF2178-F0F7-46D9-8CD8-D76BBB280FF0}" type="sibTrans" cxnId="{39FE96A3-F19D-4C50-A8AC-EA7D67440A83}">
      <dgm:prSet/>
      <dgm:spPr/>
      <dgm:t>
        <a:bodyPr/>
        <a:lstStyle/>
        <a:p>
          <a:endParaRPr lang="ru-RU"/>
        </a:p>
      </dgm:t>
    </dgm:pt>
    <dgm:pt modelId="{A659A5F1-13AE-4902-9168-B61299C001FD}">
      <dgm:prSet phldrT="[Текст]"/>
      <dgm:spPr/>
      <dgm:t>
        <a:bodyPr/>
        <a:lstStyle/>
        <a:p>
          <a:r>
            <a:rPr lang="ru-RU" dirty="0" smtClean="0"/>
            <a:t>Модели, получаемые с помощью аналоговых ЭВМ</a:t>
          </a:r>
          <a:endParaRPr lang="ru-RU" dirty="0"/>
        </a:p>
      </dgm:t>
    </dgm:pt>
    <dgm:pt modelId="{620EB25C-DB47-48DF-B0AF-530245658FB7}" type="parTrans" cxnId="{7782FF6F-A4AA-496B-BC9F-E65E9AD2865C}">
      <dgm:prSet/>
      <dgm:spPr/>
      <dgm:t>
        <a:bodyPr/>
        <a:lstStyle/>
        <a:p>
          <a:endParaRPr lang="ru-RU"/>
        </a:p>
      </dgm:t>
    </dgm:pt>
    <dgm:pt modelId="{97D0DE5E-3D32-4863-B46A-EFE31E190E23}" type="sibTrans" cxnId="{7782FF6F-A4AA-496B-BC9F-E65E9AD2865C}">
      <dgm:prSet/>
      <dgm:spPr/>
      <dgm:t>
        <a:bodyPr/>
        <a:lstStyle/>
        <a:p>
          <a:endParaRPr lang="ru-RU"/>
        </a:p>
      </dgm:t>
    </dgm:pt>
    <dgm:pt modelId="{6EA79F00-C420-457D-B832-CD38029BCA68}">
      <dgm:prSet phldrT="[Текст]"/>
      <dgm:spPr/>
      <dgm:t>
        <a:bodyPr/>
        <a:lstStyle/>
        <a:p>
          <a:r>
            <a:rPr lang="ru-RU" dirty="0" smtClean="0"/>
            <a:t>3</a:t>
          </a:r>
          <a:endParaRPr lang="ru-RU" dirty="0"/>
        </a:p>
      </dgm:t>
    </dgm:pt>
    <dgm:pt modelId="{8229B0C6-2E03-484A-9F3C-A0048AE9C26F}" type="parTrans" cxnId="{5A4BAC69-945A-4886-AE87-1EEC016EEE6B}">
      <dgm:prSet/>
      <dgm:spPr/>
      <dgm:t>
        <a:bodyPr/>
        <a:lstStyle/>
        <a:p>
          <a:endParaRPr lang="ru-RU"/>
        </a:p>
      </dgm:t>
    </dgm:pt>
    <dgm:pt modelId="{ADCB3E16-882A-4E8E-8ADF-1C80D4167137}" type="sibTrans" cxnId="{5A4BAC69-945A-4886-AE87-1EEC016EEE6B}">
      <dgm:prSet/>
      <dgm:spPr/>
      <dgm:t>
        <a:bodyPr/>
        <a:lstStyle/>
        <a:p>
          <a:endParaRPr lang="ru-RU"/>
        </a:p>
      </dgm:t>
    </dgm:pt>
    <dgm:pt modelId="{38799803-1979-4609-8BAC-E61B1C9E8BC1}">
      <dgm:prSet phldrT="[Текст]"/>
      <dgm:spPr/>
      <dgm:t>
        <a:bodyPr/>
        <a:lstStyle/>
        <a:p>
          <a:r>
            <a:rPr lang="ru-RU" dirty="0" smtClean="0"/>
            <a:t>Модели, получаемые с помощью регрессионного и корреляционного анализа</a:t>
          </a:r>
          <a:endParaRPr lang="ru-RU" dirty="0"/>
        </a:p>
      </dgm:t>
    </dgm:pt>
    <dgm:pt modelId="{29AADA6B-65AD-4E1B-863D-0BE3A998EF16}" type="parTrans" cxnId="{12B7050B-5A47-41DC-A091-19275AF4AC62}">
      <dgm:prSet/>
      <dgm:spPr/>
      <dgm:t>
        <a:bodyPr/>
        <a:lstStyle/>
        <a:p>
          <a:endParaRPr lang="ru-RU"/>
        </a:p>
      </dgm:t>
    </dgm:pt>
    <dgm:pt modelId="{08A85101-C472-4280-BD44-A8CB9827B3C5}" type="sibTrans" cxnId="{12B7050B-5A47-41DC-A091-19275AF4AC62}">
      <dgm:prSet/>
      <dgm:spPr/>
      <dgm:t>
        <a:bodyPr/>
        <a:lstStyle/>
        <a:p>
          <a:endParaRPr lang="ru-RU"/>
        </a:p>
      </dgm:t>
    </dgm:pt>
    <dgm:pt modelId="{D8E26EC8-3084-48D3-80AA-994D58810CDC}">
      <dgm:prSet/>
      <dgm:spPr/>
      <dgm:t>
        <a:bodyPr/>
        <a:lstStyle/>
        <a:p>
          <a:r>
            <a:rPr lang="ru-RU" dirty="0" smtClean="0"/>
            <a:t>4</a:t>
          </a:r>
          <a:endParaRPr lang="ru-RU" dirty="0"/>
        </a:p>
      </dgm:t>
    </dgm:pt>
    <dgm:pt modelId="{EBADE6B8-3A26-4603-806F-2D733775637D}" type="parTrans" cxnId="{53DE5214-C3B0-4311-A6B9-CDDFB899FC6E}">
      <dgm:prSet/>
      <dgm:spPr/>
      <dgm:t>
        <a:bodyPr/>
        <a:lstStyle/>
        <a:p>
          <a:endParaRPr lang="ru-RU"/>
        </a:p>
      </dgm:t>
    </dgm:pt>
    <dgm:pt modelId="{8CFFDB7A-54B4-4526-A770-2D9027571149}" type="sibTrans" cxnId="{53DE5214-C3B0-4311-A6B9-CDDFB899FC6E}">
      <dgm:prSet/>
      <dgm:spPr/>
      <dgm:t>
        <a:bodyPr/>
        <a:lstStyle/>
        <a:p>
          <a:endParaRPr lang="ru-RU"/>
        </a:p>
      </dgm:t>
    </dgm:pt>
    <dgm:pt modelId="{0C4983CE-0E5E-48DA-8F8B-EA86B55A2731}">
      <dgm:prSet/>
      <dgm:spPr/>
      <dgm:t>
        <a:bodyPr/>
        <a:lstStyle/>
        <a:p>
          <a:r>
            <a:rPr lang="ru-RU" dirty="0" smtClean="0"/>
            <a:t>5</a:t>
          </a:r>
          <a:endParaRPr lang="ru-RU" dirty="0"/>
        </a:p>
      </dgm:t>
    </dgm:pt>
    <dgm:pt modelId="{C287C026-D83F-4C02-A489-640570625A4F}" type="parTrans" cxnId="{3672F6C6-2834-4E40-8B1B-9DD703451BD5}">
      <dgm:prSet/>
      <dgm:spPr/>
      <dgm:t>
        <a:bodyPr/>
        <a:lstStyle/>
        <a:p>
          <a:endParaRPr lang="ru-RU"/>
        </a:p>
      </dgm:t>
    </dgm:pt>
    <dgm:pt modelId="{AF201417-CB10-4D46-834E-6120AA573221}" type="sibTrans" cxnId="{3672F6C6-2834-4E40-8B1B-9DD703451BD5}">
      <dgm:prSet/>
      <dgm:spPr/>
      <dgm:t>
        <a:bodyPr/>
        <a:lstStyle/>
        <a:p>
          <a:endParaRPr lang="ru-RU"/>
        </a:p>
      </dgm:t>
    </dgm:pt>
    <dgm:pt modelId="{788E4CF7-F2E7-48DB-8FE4-09B55D7AE954}">
      <dgm:prSet/>
      <dgm:spPr/>
      <dgm:t>
        <a:bodyPr/>
        <a:lstStyle/>
        <a:p>
          <a:r>
            <a:rPr lang="ru-RU" dirty="0" smtClean="0"/>
            <a:t>6</a:t>
          </a:r>
          <a:endParaRPr lang="ru-RU" dirty="0"/>
        </a:p>
      </dgm:t>
    </dgm:pt>
    <dgm:pt modelId="{BF52642B-783B-43FF-83AD-48C3FD739D57}" type="parTrans" cxnId="{7E935FBF-860E-44A2-890B-BD96B9FC3126}">
      <dgm:prSet/>
      <dgm:spPr/>
      <dgm:t>
        <a:bodyPr/>
        <a:lstStyle/>
        <a:p>
          <a:endParaRPr lang="ru-RU"/>
        </a:p>
      </dgm:t>
    </dgm:pt>
    <dgm:pt modelId="{B5A50B68-116A-4517-8C67-DF86766885F9}" type="sibTrans" cxnId="{7E935FBF-860E-44A2-890B-BD96B9FC3126}">
      <dgm:prSet/>
      <dgm:spPr/>
      <dgm:t>
        <a:bodyPr/>
        <a:lstStyle/>
        <a:p>
          <a:endParaRPr lang="ru-RU"/>
        </a:p>
      </dgm:t>
    </dgm:pt>
    <dgm:pt modelId="{937E17E9-5CB7-4D59-BF1B-8CFEE51F4A4B}">
      <dgm:prSet/>
      <dgm:spPr/>
      <dgm:t>
        <a:bodyPr/>
        <a:lstStyle/>
        <a:p>
          <a:r>
            <a:rPr lang="ru-RU" dirty="0" smtClean="0"/>
            <a:t>7</a:t>
          </a:r>
          <a:endParaRPr lang="ru-RU" dirty="0"/>
        </a:p>
      </dgm:t>
    </dgm:pt>
    <dgm:pt modelId="{9367452F-AB69-42B1-ABEC-7011190C3B69}" type="parTrans" cxnId="{58D08B84-5FF4-4BBF-BFF6-B0FDB1B13DAE}">
      <dgm:prSet/>
      <dgm:spPr/>
      <dgm:t>
        <a:bodyPr/>
        <a:lstStyle/>
        <a:p>
          <a:endParaRPr lang="ru-RU"/>
        </a:p>
      </dgm:t>
    </dgm:pt>
    <dgm:pt modelId="{E282F625-A0E4-4C7A-8249-9FED568F6219}" type="sibTrans" cxnId="{58D08B84-5FF4-4BBF-BFF6-B0FDB1B13DAE}">
      <dgm:prSet/>
      <dgm:spPr/>
      <dgm:t>
        <a:bodyPr/>
        <a:lstStyle/>
        <a:p>
          <a:endParaRPr lang="ru-RU"/>
        </a:p>
      </dgm:t>
    </dgm:pt>
    <dgm:pt modelId="{13D5C4F4-6F09-40FA-8870-86BB11E7A951}">
      <dgm:prSet/>
      <dgm:spPr/>
      <dgm:t>
        <a:bodyPr/>
        <a:lstStyle/>
        <a:p>
          <a:r>
            <a:rPr lang="ru-RU" dirty="0" smtClean="0"/>
            <a:t>8</a:t>
          </a:r>
          <a:endParaRPr lang="ru-RU" dirty="0"/>
        </a:p>
      </dgm:t>
    </dgm:pt>
    <dgm:pt modelId="{E203D870-7E78-48FF-BAFF-D50A2655053E}" type="parTrans" cxnId="{AC7BD671-D84E-4108-A6BC-D039DDA51C4B}">
      <dgm:prSet/>
      <dgm:spPr/>
      <dgm:t>
        <a:bodyPr/>
        <a:lstStyle/>
        <a:p>
          <a:endParaRPr lang="ru-RU"/>
        </a:p>
      </dgm:t>
    </dgm:pt>
    <dgm:pt modelId="{F2D46A99-E1A3-41B8-9DE2-2FAE98128512}" type="sibTrans" cxnId="{AC7BD671-D84E-4108-A6BC-D039DDA51C4B}">
      <dgm:prSet/>
      <dgm:spPr/>
      <dgm:t>
        <a:bodyPr/>
        <a:lstStyle/>
        <a:p>
          <a:endParaRPr lang="ru-RU"/>
        </a:p>
      </dgm:t>
    </dgm:pt>
    <dgm:pt modelId="{5C63A1CD-0E8A-4887-B0EA-52E1009A5152}">
      <dgm:prSet/>
      <dgm:spPr/>
      <dgm:t>
        <a:bodyPr/>
        <a:lstStyle/>
        <a:p>
          <a:r>
            <a:rPr lang="ru-RU" dirty="0" smtClean="0"/>
            <a:t>9</a:t>
          </a:r>
          <a:endParaRPr lang="ru-RU" dirty="0"/>
        </a:p>
      </dgm:t>
    </dgm:pt>
    <dgm:pt modelId="{6F46AA57-750A-4985-AC61-25AC5D1B3F33}" type="parTrans" cxnId="{64669D3D-9187-485C-915B-5B477AFA3F70}">
      <dgm:prSet/>
      <dgm:spPr/>
      <dgm:t>
        <a:bodyPr/>
        <a:lstStyle/>
        <a:p>
          <a:endParaRPr lang="ru-RU"/>
        </a:p>
      </dgm:t>
    </dgm:pt>
    <dgm:pt modelId="{9B9B9B40-54E8-4FA1-B36C-467F17A0FA8C}" type="sibTrans" cxnId="{64669D3D-9187-485C-915B-5B477AFA3F70}">
      <dgm:prSet/>
      <dgm:spPr/>
      <dgm:t>
        <a:bodyPr/>
        <a:lstStyle/>
        <a:p>
          <a:endParaRPr lang="ru-RU"/>
        </a:p>
      </dgm:t>
    </dgm:pt>
    <dgm:pt modelId="{E7D3A6F8-2F1B-4101-B581-0B7B9126D626}">
      <dgm:prSet/>
      <dgm:spPr/>
      <dgm:t>
        <a:bodyPr/>
        <a:lstStyle/>
        <a:p>
          <a:r>
            <a:rPr lang="ru-RU" dirty="0" smtClean="0"/>
            <a:t>10</a:t>
          </a:r>
          <a:endParaRPr lang="ru-RU" dirty="0"/>
        </a:p>
      </dgm:t>
    </dgm:pt>
    <dgm:pt modelId="{4D0BC7D0-0AB9-4C93-8708-EF69879985C0}" type="parTrans" cxnId="{595CE8E3-36E4-461E-A062-3CF0594A335F}">
      <dgm:prSet/>
      <dgm:spPr/>
      <dgm:t>
        <a:bodyPr/>
        <a:lstStyle/>
        <a:p>
          <a:endParaRPr lang="ru-RU"/>
        </a:p>
      </dgm:t>
    </dgm:pt>
    <dgm:pt modelId="{5DD9B315-AA98-4C97-AFE7-BAF79D2DAA3E}" type="sibTrans" cxnId="{595CE8E3-36E4-461E-A062-3CF0594A335F}">
      <dgm:prSet/>
      <dgm:spPr/>
      <dgm:t>
        <a:bodyPr/>
        <a:lstStyle/>
        <a:p>
          <a:endParaRPr lang="ru-RU"/>
        </a:p>
      </dgm:t>
    </dgm:pt>
    <dgm:pt modelId="{7A53E819-B031-417B-A819-272AFAD0AB30}">
      <dgm:prSet/>
      <dgm:spPr/>
      <dgm:t>
        <a:bodyPr/>
        <a:lstStyle/>
        <a:p>
          <a:r>
            <a:rPr lang="ru-RU" dirty="0" smtClean="0"/>
            <a:t>Модели, задаваемые с помощью таблиц - матриц</a:t>
          </a:r>
          <a:endParaRPr lang="ru-RU" dirty="0"/>
        </a:p>
      </dgm:t>
    </dgm:pt>
    <dgm:pt modelId="{3320653A-A548-4322-916F-BF4A15855430}" type="parTrans" cxnId="{59B14572-2AEF-4073-AF52-4F54204E1A19}">
      <dgm:prSet/>
      <dgm:spPr/>
      <dgm:t>
        <a:bodyPr/>
        <a:lstStyle/>
        <a:p>
          <a:endParaRPr lang="ru-RU"/>
        </a:p>
      </dgm:t>
    </dgm:pt>
    <dgm:pt modelId="{6C2E66F0-B49C-411D-BB59-97518F2BA0DE}" type="sibTrans" cxnId="{59B14572-2AEF-4073-AF52-4F54204E1A19}">
      <dgm:prSet/>
      <dgm:spPr/>
      <dgm:t>
        <a:bodyPr/>
        <a:lstStyle/>
        <a:p>
          <a:endParaRPr lang="ru-RU"/>
        </a:p>
      </dgm:t>
    </dgm:pt>
    <dgm:pt modelId="{FF3895D2-E608-407B-8F5E-6EDA3826CA97}">
      <dgm:prSet/>
      <dgm:spPr/>
      <dgm:t>
        <a:bodyPr/>
        <a:lstStyle/>
        <a:p>
          <a:r>
            <a:rPr lang="ru-RU" dirty="0" smtClean="0"/>
            <a:t>Модели, задаваемые с помощью дифференциальных уравнений</a:t>
          </a:r>
          <a:endParaRPr lang="ru-RU" dirty="0"/>
        </a:p>
      </dgm:t>
    </dgm:pt>
    <dgm:pt modelId="{96291BF2-6FC5-46B9-87E5-F0E4E42637BD}" type="parTrans" cxnId="{D97DBD01-458B-48A4-BF59-7CD47BFC0866}">
      <dgm:prSet/>
      <dgm:spPr/>
      <dgm:t>
        <a:bodyPr/>
        <a:lstStyle/>
        <a:p>
          <a:endParaRPr lang="ru-RU"/>
        </a:p>
      </dgm:t>
    </dgm:pt>
    <dgm:pt modelId="{D05CD671-95C0-4015-8284-BB9EFC2DCEF2}" type="sibTrans" cxnId="{D97DBD01-458B-48A4-BF59-7CD47BFC0866}">
      <dgm:prSet/>
      <dgm:spPr/>
      <dgm:t>
        <a:bodyPr/>
        <a:lstStyle/>
        <a:p>
          <a:endParaRPr lang="ru-RU"/>
        </a:p>
      </dgm:t>
    </dgm:pt>
    <dgm:pt modelId="{3FDBCDE1-4148-4F9C-8787-6F37CD2123BB}">
      <dgm:prSet/>
      <dgm:spPr/>
      <dgm:t>
        <a:bodyPr/>
        <a:lstStyle/>
        <a:p>
          <a:r>
            <a:rPr lang="ru-RU" dirty="0" smtClean="0"/>
            <a:t>Модели, получаемые на основе линейного, динамического и других видов программирования</a:t>
          </a:r>
          <a:endParaRPr lang="ru-RU" dirty="0"/>
        </a:p>
      </dgm:t>
    </dgm:pt>
    <dgm:pt modelId="{7D3433A1-46C1-4B36-948C-56362C58A13B}" type="parTrans" cxnId="{080958ED-EF48-4A73-AB0D-F1B99686A021}">
      <dgm:prSet/>
      <dgm:spPr/>
      <dgm:t>
        <a:bodyPr/>
        <a:lstStyle/>
        <a:p>
          <a:endParaRPr lang="ru-RU"/>
        </a:p>
      </dgm:t>
    </dgm:pt>
    <dgm:pt modelId="{06FAFF6B-FF32-43B1-8D47-A22DC34FFD87}" type="sibTrans" cxnId="{080958ED-EF48-4A73-AB0D-F1B99686A021}">
      <dgm:prSet/>
      <dgm:spPr/>
      <dgm:t>
        <a:bodyPr/>
        <a:lstStyle/>
        <a:p>
          <a:endParaRPr lang="ru-RU"/>
        </a:p>
      </dgm:t>
    </dgm:pt>
    <dgm:pt modelId="{46996CDF-591F-4504-85C1-83119F1943BD}">
      <dgm:prSet/>
      <dgm:spPr/>
      <dgm:t>
        <a:bodyPr/>
        <a:lstStyle/>
        <a:p>
          <a:r>
            <a:rPr lang="ru-RU" dirty="0" smtClean="0"/>
            <a:t>Модели, получаемые на основе применения основных положений теории случайных</a:t>
          </a:r>
          <a:endParaRPr lang="ru-RU" dirty="0"/>
        </a:p>
      </dgm:t>
    </dgm:pt>
    <dgm:pt modelId="{A7228B87-DA95-4391-83A1-B73BB795C204}" type="parTrans" cxnId="{7F00C670-6FC2-491C-8C37-3070A87C2B28}">
      <dgm:prSet/>
      <dgm:spPr/>
      <dgm:t>
        <a:bodyPr/>
        <a:lstStyle/>
        <a:p>
          <a:endParaRPr lang="ru-RU"/>
        </a:p>
      </dgm:t>
    </dgm:pt>
    <dgm:pt modelId="{ECEE98E2-645A-440E-9D51-AA99A8E646B3}" type="sibTrans" cxnId="{7F00C670-6FC2-491C-8C37-3070A87C2B28}">
      <dgm:prSet/>
      <dgm:spPr/>
      <dgm:t>
        <a:bodyPr/>
        <a:lstStyle/>
        <a:p>
          <a:endParaRPr lang="ru-RU"/>
        </a:p>
      </dgm:t>
    </dgm:pt>
    <dgm:pt modelId="{1FF4E451-2C65-4530-93BB-36C23AC19DCB}">
      <dgm:prSet/>
      <dgm:spPr/>
      <dgm:t>
        <a:bodyPr/>
        <a:lstStyle/>
        <a:p>
          <a:r>
            <a:rPr lang="ru-RU" dirty="0" smtClean="0"/>
            <a:t>Модели, получаемые на основе теории массового обслуживания</a:t>
          </a:r>
          <a:endParaRPr lang="ru-RU" dirty="0"/>
        </a:p>
      </dgm:t>
    </dgm:pt>
    <dgm:pt modelId="{F5BC5147-FCE9-43E6-BE3E-491256480027}" type="parTrans" cxnId="{72716D83-B53F-45F9-BBCC-2FF394918DA2}">
      <dgm:prSet/>
      <dgm:spPr/>
      <dgm:t>
        <a:bodyPr/>
        <a:lstStyle/>
        <a:p>
          <a:endParaRPr lang="ru-RU"/>
        </a:p>
      </dgm:t>
    </dgm:pt>
    <dgm:pt modelId="{7ED96E6D-9146-4C70-A5BE-605E7A5F40F8}" type="sibTrans" cxnId="{72716D83-B53F-45F9-BBCC-2FF394918DA2}">
      <dgm:prSet/>
      <dgm:spPr/>
      <dgm:t>
        <a:bodyPr/>
        <a:lstStyle/>
        <a:p>
          <a:endParaRPr lang="ru-RU"/>
        </a:p>
      </dgm:t>
    </dgm:pt>
    <dgm:pt modelId="{B8A6C505-EA5E-455F-864A-ED2EEDCD73C2}">
      <dgm:prSet/>
      <dgm:spPr/>
      <dgm:t>
        <a:bodyPr/>
        <a:lstStyle/>
        <a:p>
          <a:r>
            <a:rPr lang="ru-RU" dirty="0" smtClean="0"/>
            <a:t>Модели имитационного моделирования</a:t>
          </a:r>
          <a:endParaRPr lang="ru-RU" dirty="0"/>
        </a:p>
      </dgm:t>
    </dgm:pt>
    <dgm:pt modelId="{4664775E-A688-4D92-8016-BA33D6B2FF59}" type="parTrans" cxnId="{90BD641D-E35D-418D-94CE-CE78BD56CF74}">
      <dgm:prSet/>
      <dgm:spPr/>
      <dgm:t>
        <a:bodyPr/>
        <a:lstStyle/>
        <a:p>
          <a:endParaRPr lang="ru-RU"/>
        </a:p>
      </dgm:t>
    </dgm:pt>
    <dgm:pt modelId="{D687FC41-1A1F-4EFB-94DB-E1E4AEB39583}" type="sibTrans" cxnId="{90BD641D-E35D-418D-94CE-CE78BD56CF74}">
      <dgm:prSet/>
      <dgm:spPr/>
      <dgm:t>
        <a:bodyPr/>
        <a:lstStyle/>
        <a:p>
          <a:endParaRPr lang="ru-RU"/>
        </a:p>
      </dgm:t>
    </dgm:pt>
    <dgm:pt modelId="{CC899A1D-E3E9-4B7E-8396-C35A62E04513}">
      <dgm:prSet/>
      <dgm:spPr/>
      <dgm:t>
        <a:bodyPr/>
        <a:lstStyle/>
        <a:p>
          <a:r>
            <a:rPr lang="ru-RU" dirty="0" smtClean="0"/>
            <a:t>Модели, получаемые на основе экспертных оценок и другие</a:t>
          </a:r>
          <a:endParaRPr lang="ru-RU" dirty="0"/>
        </a:p>
      </dgm:t>
    </dgm:pt>
    <dgm:pt modelId="{C036E2C9-392B-46C2-AEFC-9B2F45B4AFFB}" type="parTrans" cxnId="{FB9F25BE-1EA3-4659-9337-52BEAA2AAFAC}">
      <dgm:prSet/>
      <dgm:spPr/>
      <dgm:t>
        <a:bodyPr/>
        <a:lstStyle/>
        <a:p>
          <a:endParaRPr lang="ru-RU"/>
        </a:p>
      </dgm:t>
    </dgm:pt>
    <dgm:pt modelId="{8DB02CDF-13B6-4204-B811-D60C071C17E5}" type="sibTrans" cxnId="{FB9F25BE-1EA3-4659-9337-52BEAA2AAFAC}">
      <dgm:prSet/>
      <dgm:spPr/>
      <dgm:t>
        <a:bodyPr/>
        <a:lstStyle/>
        <a:p>
          <a:endParaRPr lang="ru-RU"/>
        </a:p>
      </dgm:t>
    </dgm:pt>
    <dgm:pt modelId="{A74D93C6-2CF5-4D3E-AC54-907385679E7C}" type="pres">
      <dgm:prSet presAssocID="{78DEC78E-EF42-4DFD-B586-534723CE2A3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A5BF98A-FE01-4EA8-8D3C-35BC7CFC085B}" type="pres">
      <dgm:prSet presAssocID="{E0D8F391-3579-48E9-8811-80AC2519A772}" presName="composite" presStyleCnt="0"/>
      <dgm:spPr/>
    </dgm:pt>
    <dgm:pt modelId="{A8AF8889-76E8-45A2-80E8-32BC1C45CECF}" type="pres">
      <dgm:prSet presAssocID="{E0D8F391-3579-48E9-8811-80AC2519A772}" presName="parentText" presStyleLbl="align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4AC747-C439-45A7-A203-4196F826963B}" type="pres">
      <dgm:prSet presAssocID="{E0D8F391-3579-48E9-8811-80AC2519A772}" presName="descendantText" presStyleLbl="alignAcc1" presStyleIdx="0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804861-9568-4D4A-8218-6156E2C470FE}" type="pres">
      <dgm:prSet presAssocID="{5317CE13-F745-464D-9945-255F602BA8A5}" presName="sp" presStyleCnt="0"/>
      <dgm:spPr/>
    </dgm:pt>
    <dgm:pt modelId="{08094EB8-D6ED-4057-B482-CAB3077B6312}" type="pres">
      <dgm:prSet presAssocID="{749A5EA2-F03F-44B6-A601-AF2AD4BB6BF3}" presName="composite" presStyleCnt="0"/>
      <dgm:spPr/>
    </dgm:pt>
    <dgm:pt modelId="{81E93912-1E6E-4DD7-92E2-B7CEEAC06A2B}" type="pres">
      <dgm:prSet presAssocID="{749A5EA2-F03F-44B6-A601-AF2AD4BB6BF3}" presName="parentText" presStyleLbl="align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098C2A-5192-484F-9550-EC541814E0A0}" type="pres">
      <dgm:prSet presAssocID="{749A5EA2-F03F-44B6-A601-AF2AD4BB6BF3}" presName="descendantText" presStyleLbl="alignAcc1" presStyleIdx="1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D59B9E-D664-4807-B23B-51CDF337FBD1}" type="pres">
      <dgm:prSet presAssocID="{5DFF2178-F0F7-46D9-8CD8-D76BBB280FF0}" presName="sp" presStyleCnt="0"/>
      <dgm:spPr/>
    </dgm:pt>
    <dgm:pt modelId="{42DB2E6F-8330-4A6B-9A8F-4887A51B637F}" type="pres">
      <dgm:prSet presAssocID="{6EA79F00-C420-457D-B832-CD38029BCA68}" presName="composite" presStyleCnt="0"/>
      <dgm:spPr/>
    </dgm:pt>
    <dgm:pt modelId="{F05899A1-AA2A-469C-A4AB-E06CC1D4088F}" type="pres">
      <dgm:prSet presAssocID="{6EA79F00-C420-457D-B832-CD38029BCA68}" presName="parentText" presStyleLbl="align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7469AE-C22E-46F6-A756-CCE6DC8DE687}" type="pres">
      <dgm:prSet presAssocID="{6EA79F00-C420-457D-B832-CD38029BCA68}" presName="descendantText" presStyleLbl="alignAcc1" presStyleIdx="2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63543D-6E39-428A-85D5-9410CE9484A1}" type="pres">
      <dgm:prSet presAssocID="{ADCB3E16-882A-4E8E-8ADF-1C80D4167137}" presName="sp" presStyleCnt="0"/>
      <dgm:spPr/>
    </dgm:pt>
    <dgm:pt modelId="{AACDA35A-EC32-4222-9687-F5D3D43CC748}" type="pres">
      <dgm:prSet presAssocID="{D8E26EC8-3084-48D3-80AA-994D58810CDC}" presName="composite" presStyleCnt="0"/>
      <dgm:spPr/>
    </dgm:pt>
    <dgm:pt modelId="{CB085853-2132-48FD-880C-DA957DDE7D01}" type="pres">
      <dgm:prSet presAssocID="{D8E26EC8-3084-48D3-80AA-994D58810CDC}" presName="parentText" presStyleLbl="align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D3373A-D284-41B7-A3B8-DBB7226B4B85}" type="pres">
      <dgm:prSet presAssocID="{D8E26EC8-3084-48D3-80AA-994D58810CDC}" presName="descendantText" presStyleLbl="alignAcc1" presStyleIdx="3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A12821-8B31-4479-97BB-12AE5A665EBE}" type="pres">
      <dgm:prSet presAssocID="{8CFFDB7A-54B4-4526-A770-2D9027571149}" presName="sp" presStyleCnt="0"/>
      <dgm:spPr/>
    </dgm:pt>
    <dgm:pt modelId="{45CF7AA5-21B0-46B0-921A-63AC41B94902}" type="pres">
      <dgm:prSet presAssocID="{0C4983CE-0E5E-48DA-8F8B-EA86B55A2731}" presName="composite" presStyleCnt="0"/>
      <dgm:spPr/>
    </dgm:pt>
    <dgm:pt modelId="{1E5E9AA1-726D-4C66-B01F-ACD8AA4F68E4}" type="pres">
      <dgm:prSet presAssocID="{0C4983CE-0E5E-48DA-8F8B-EA86B55A2731}" presName="parentText" presStyleLbl="align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A05068-CC77-4A26-888C-6F431618EAFC}" type="pres">
      <dgm:prSet presAssocID="{0C4983CE-0E5E-48DA-8F8B-EA86B55A2731}" presName="descendantText" presStyleLbl="alignAcc1" presStyleIdx="4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963713-AD3F-4BD6-987B-C03A65646C9A}" type="pres">
      <dgm:prSet presAssocID="{AF201417-CB10-4D46-834E-6120AA573221}" presName="sp" presStyleCnt="0"/>
      <dgm:spPr/>
    </dgm:pt>
    <dgm:pt modelId="{C79F496E-3F35-4EBB-8C64-3777C03585AE}" type="pres">
      <dgm:prSet presAssocID="{788E4CF7-F2E7-48DB-8FE4-09B55D7AE954}" presName="composite" presStyleCnt="0"/>
      <dgm:spPr/>
    </dgm:pt>
    <dgm:pt modelId="{1AB49472-6BE0-473F-989E-E7649B3C2EF4}" type="pres">
      <dgm:prSet presAssocID="{788E4CF7-F2E7-48DB-8FE4-09B55D7AE954}" presName="parentText" presStyleLbl="align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651732-28C9-4BDC-80D7-64EEA1884AC6}" type="pres">
      <dgm:prSet presAssocID="{788E4CF7-F2E7-48DB-8FE4-09B55D7AE954}" presName="descendantText" presStyleLbl="alignAcc1" presStyleIdx="5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D23E1B-6AE1-4883-891D-0942B21871AC}" type="pres">
      <dgm:prSet presAssocID="{B5A50B68-116A-4517-8C67-DF86766885F9}" presName="sp" presStyleCnt="0"/>
      <dgm:spPr/>
    </dgm:pt>
    <dgm:pt modelId="{CB434E6E-0726-4F1F-AE8D-6BDCDE5B1D5A}" type="pres">
      <dgm:prSet presAssocID="{937E17E9-5CB7-4D59-BF1B-8CFEE51F4A4B}" presName="composite" presStyleCnt="0"/>
      <dgm:spPr/>
    </dgm:pt>
    <dgm:pt modelId="{535242AD-A56C-48BD-8A62-B0C6A1DDF40C}" type="pres">
      <dgm:prSet presAssocID="{937E17E9-5CB7-4D59-BF1B-8CFEE51F4A4B}" presName="parentText" presStyleLbl="align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68350-9B2B-4002-83C8-C5175D46F971}" type="pres">
      <dgm:prSet presAssocID="{937E17E9-5CB7-4D59-BF1B-8CFEE51F4A4B}" presName="descendantText" presStyleLbl="alignAcc1" presStyleIdx="6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F03E9-087B-442F-A3F3-AC1808B8F8F7}" type="pres">
      <dgm:prSet presAssocID="{E282F625-A0E4-4C7A-8249-9FED568F6219}" presName="sp" presStyleCnt="0"/>
      <dgm:spPr/>
    </dgm:pt>
    <dgm:pt modelId="{FAF43CDE-7A35-42CD-82C1-BFAA224FC652}" type="pres">
      <dgm:prSet presAssocID="{13D5C4F4-6F09-40FA-8870-86BB11E7A951}" presName="composite" presStyleCnt="0"/>
      <dgm:spPr/>
    </dgm:pt>
    <dgm:pt modelId="{98A48FD3-B716-4192-8B0C-056A9AAACF29}" type="pres">
      <dgm:prSet presAssocID="{13D5C4F4-6F09-40FA-8870-86BB11E7A951}" presName="parentText" presStyleLbl="align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8EBB7D-33F4-428C-A66D-A7F68EFA200C}" type="pres">
      <dgm:prSet presAssocID="{13D5C4F4-6F09-40FA-8870-86BB11E7A951}" presName="descendantText" presStyleLbl="alignAcc1" presStyleIdx="7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F18D47-3D73-4E0E-9A7D-9132763CF06C}" type="pres">
      <dgm:prSet presAssocID="{F2D46A99-E1A3-41B8-9DE2-2FAE98128512}" presName="sp" presStyleCnt="0"/>
      <dgm:spPr/>
    </dgm:pt>
    <dgm:pt modelId="{E7C30111-0786-4982-932E-48ACA8E55EF0}" type="pres">
      <dgm:prSet presAssocID="{5C63A1CD-0E8A-4887-B0EA-52E1009A5152}" presName="composite" presStyleCnt="0"/>
      <dgm:spPr/>
    </dgm:pt>
    <dgm:pt modelId="{221850A1-07EC-42D2-A3EF-D1FD04307A26}" type="pres">
      <dgm:prSet presAssocID="{5C63A1CD-0E8A-4887-B0EA-52E1009A5152}" presName="parentText" presStyleLbl="align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2BFF9B-7F8F-4185-B7FD-B337F5BB166D}" type="pres">
      <dgm:prSet presAssocID="{5C63A1CD-0E8A-4887-B0EA-52E1009A5152}" presName="descendantText" presStyleLbl="alignAcc1" presStyleIdx="8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6D5590-AA89-4E4B-BC15-BC5EE51DE4F1}" type="pres">
      <dgm:prSet presAssocID="{9B9B9B40-54E8-4FA1-B36C-467F17A0FA8C}" presName="sp" presStyleCnt="0"/>
      <dgm:spPr/>
    </dgm:pt>
    <dgm:pt modelId="{7C749E07-E46C-47A6-B30C-C7B4AF77B79C}" type="pres">
      <dgm:prSet presAssocID="{E7D3A6F8-2F1B-4101-B581-0B7B9126D626}" presName="composite" presStyleCnt="0"/>
      <dgm:spPr/>
    </dgm:pt>
    <dgm:pt modelId="{6CE10F3A-882D-4C7D-9421-7E28B77569EF}" type="pres">
      <dgm:prSet presAssocID="{E7D3A6F8-2F1B-4101-B581-0B7B9126D626}" presName="parentText" presStyleLbl="align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4E4A14-7533-4BD3-8B2F-BEC69250DB4D}" type="pres">
      <dgm:prSet presAssocID="{E7D3A6F8-2F1B-4101-B581-0B7B9126D626}" presName="descendantText" presStyleLbl="alignAcc1" presStyleIdx="9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672F6C6-2834-4E40-8B1B-9DD703451BD5}" srcId="{78DEC78E-EF42-4DFD-B586-534723CE2A34}" destId="{0C4983CE-0E5E-48DA-8F8B-EA86B55A2731}" srcOrd="4" destOrd="0" parTransId="{C287C026-D83F-4C02-A489-640570625A4F}" sibTransId="{AF201417-CB10-4D46-834E-6120AA573221}"/>
    <dgm:cxn modelId="{D82FC8C8-401C-4BA5-A0C7-734B00702C19}" type="presOf" srcId="{D8E26EC8-3084-48D3-80AA-994D58810CDC}" destId="{CB085853-2132-48FD-880C-DA957DDE7D01}" srcOrd="0" destOrd="0" presId="urn:microsoft.com/office/officeart/2005/8/layout/chevron2"/>
    <dgm:cxn modelId="{58D08B84-5FF4-4BBF-BFF6-B0FDB1B13DAE}" srcId="{78DEC78E-EF42-4DFD-B586-534723CE2A34}" destId="{937E17E9-5CB7-4D59-BF1B-8CFEE51F4A4B}" srcOrd="6" destOrd="0" parTransId="{9367452F-AB69-42B1-ABEC-7011190C3B69}" sibTransId="{E282F625-A0E4-4C7A-8249-9FED568F6219}"/>
    <dgm:cxn modelId="{3DDE631A-2AC7-435B-96B9-2D519C045A9A}" type="presOf" srcId="{A659A5F1-13AE-4902-9168-B61299C001FD}" destId="{20098C2A-5192-484F-9550-EC541814E0A0}" srcOrd="0" destOrd="0" presId="urn:microsoft.com/office/officeart/2005/8/layout/chevron2"/>
    <dgm:cxn modelId="{685A75B1-A67D-4BB8-8D7E-013B177D223E}" type="presOf" srcId="{78DEC78E-EF42-4DFD-B586-534723CE2A34}" destId="{A74D93C6-2CF5-4D3E-AC54-907385679E7C}" srcOrd="0" destOrd="0" presId="urn:microsoft.com/office/officeart/2005/8/layout/chevron2"/>
    <dgm:cxn modelId="{058F7830-11C4-4DF7-B76C-1CBF3E16B8D2}" srcId="{78DEC78E-EF42-4DFD-B586-534723CE2A34}" destId="{E0D8F391-3579-48E9-8811-80AC2519A772}" srcOrd="0" destOrd="0" parTransId="{4997863F-BE6E-48CD-A5B2-FBCEDCFAC1AB}" sibTransId="{5317CE13-F745-464D-9945-255F602BA8A5}"/>
    <dgm:cxn modelId="{CA232B80-5298-4383-A7BF-FEFC5BFAE54A}" type="presOf" srcId="{CC899A1D-E3E9-4B7E-8396-C35A62E04513}" destId="{BC4E4A14-7533-4BD3-8B2F-BEC69250DB4D}" srcOrd="0" destOrd="0" presId="urn:microsoft.com/office/officeart/2005/8/layout/chevron2"/>
    <dgm:cxn modelId="{D97DBD01-458B-48A4-BF59-7CD47BFC0866}" srcId="{0C4983CE-0E5E-48DA-8F8B-EA86B55A2731}" destId="{FF3895D2-E608-407B-8F5E-6EDA3826CA97}" srcOrd="0" destOrd="0" parTransId="{96291BF2-6FC5-46B9-87E5-F0E4E42637BD}" sibTransId="{D05CD671-95C0-4015-8284-BB9EFC2DCEF2}"/>
    <dgm:cxn modelId="{7782FF6F-A4AA-496B-BC9F-E65E9AD2865C}" srcId="{749A5EA2-F03F-44B6-A601-AF2AD4BB6BF3}" destId="{A659A5F1-13AE-4902-9168-B61299C001FD}" srcOrd="0" destOrd="0" parTransId="{620EB25C-DB47-48DF-B0AF-530245658FB7}" sibTransId="{97D0DE5E-3D32-4863-B46A-EFE31E190E23}"/>
    <dgm:cxn modelId="{39FE96A3-F19D-4C50-A8AC-EA7D67440A83}" srcId="{78DEC78E-EF42-4DFD-B586-534723CE2A34}" destId="{749A5EA2-F03F-44B6-A601-AF2AD4BB6BF3}" srcOrd="1" destOrd="0" parTransId="{FA36C8C9-E860-4909-9245-C5128BBDB53F}" sibTransId="{5DFF2178-F0F7-46D9-8CD8-D76BBB280FF0}"/>
    <dgm:cxn modelId="{D26853C1-8299-4F8A-B15D-F11A95DF7E6E}" type="presOf" srcId="{3FDBCDE1-4148-4F9C-8787-6F37CD2123BB}" destId="{39651732-28C9-4BDC-80D7-64EEA1884AC6}" srcOrd="0" destOrd="0" presId="urn:microsoft.com/office/officeart/2005/8/layout/chevron2"/>
    <dgm:cxn modelId="{7E935FBF-860E-44A2-890B-BD96B9FC3126}" srcId="{78DEC78E-EF42-4DFD-B586-534723CE2A34}" destId="{788E4CF7-F2E7-48DB-8FE4-09B55D7AE954}" srcOrd="5" destOrd="0" parTransId="{BF52642B-783B-43FF-83AD-48C3FD739D57}" sibTransId="{B5A50B68-116A-4517-8C67-DF86766885F9}"/>
    <dgm:cxn modelId="{B96AFB83-570E-4DC8-8693-F62F9BDDC215}" type="presOf" srcId="{46996CDF-591F-4504-85C1-83119F1943BD}" destId="{A7268350-9B2B-4002-83C8-C5175D46F971}" srcOrd="0" destOrd="0" presId="urn:microsoft.com/office/officeart/2005/8/layout/chevron2"/>
    <dgm:cxn modelId="{53DE5214-C3B0-4311-A6B9-CDDFB899FC6E}" srcId="{78DEC78E-EF42-4DFD-B586-534723CE2A34}" destId="{D8E26EC8-3084-48D3-80AA-994D58810CDC}" srcOrd="3" destOrd="0" parTransId="{EBADE6B8-3A26-4603-806F-2D733775637D}" sibTransId="{8CFFDB7A-54B4-4526-A770-2D9027571149}"/>
    <dgm:cxn modelId="{2F663046-D98B-4078-8324-3494B91E31DE}" type="presOf" srcId="{6EA79F00-C420-457D-B832-CD38029BCA68}" destId="{F05899A1-AA2A-469C-A4AB-E06CC1D4088F}" srcOrd="0" destOrd="0" presId="urn:microsoft.com/office/officeart/2005/8/layout/chevron2"/>
    <dgm:cxn modelId="{12B7050B-5A47-41DC-A091-19275AF4AC62}" srcId="{6EA79F00-C420-457D-B832-CD38029BCA68}" destId="{38799803-1979-4609-8BAC-E61B1C9E8BC1}" srcOrd="0" destOrd="0" parTransId="{29AADA6B-65AD-4E1B-863D-0BE3A998EF16}" sibTransId="{08A85101-C472-4280-BD44-A8CB9827B3C5}"/>
    <dgm:cxn modelId="{080958ED-EF48-4A73-AB0D-F1B99686A021}" srcId="{788E4CF7-F2E7-48DB-8FE4-09B55D7AE954}" destId="{3FDBCDE1-4148-4F9C-8787-6F37CD2123BB}" srcOrd="0" destOrd="0" parTransId="{7D3433A1-46C1-4B36-948C-56362C58A13B}" sibTransId="{06FAFF6B-FF32-43B1-8D47-A22DC34FFD87}"/>
    <dgm:cxn modelId="{7CE10077-C003-4869-B532-06F81F4DA347}" type="presOf" srcId="{E7D3A6F8-2F1B-4101-B581-0B7B9126D626}" destId="{6CE10F3A-882D-4C7D-9421-7E28B77569EF}" srcOrd="0" destOrd="0" presId="urn:microsoft.com/office/officeart/2005/8/layout/chevron2"/>
    <dgm:cxn modelId="{595CE8E3-36E4-461E-A062-3CF0594A335F}" srcId="{78DEC78E-EF42-4DFD-B586-534723CE2A34}" destId="{E7D3A6F8-2F1B-4101-B581-0B7B9126D626}" srcOrd="9" destOrd="0" parTransId="{4D0BC7D0-0AB9-4C93-8708-EF69879985C0}" sibTransId="{5DD9B315-AA98-4C97-AFE7-BAF79D2DAA3E}"/>
    <dgm:cxn modelId="{200AC6C2-A876-480F-A5AC-F44E5E6B9B3C}" type="presOf" srcId="{1FF4E451-2C65-4530-93BB-36C23AC19DCB}" destId="{B38EBB7D-33F4-428C-A66D-A7F68EFA200C}" srcOrd="0" destOrd="0" presId="urn:microsoft.com/office/officeart/2005/8/layout/chevron2"/>
    <dgm:cxn modelId="{3FC90FDF-4944-4F07-9AFA-7889EE7DA11E}" type="presOf" srcId="{0C4983CE-0E5E-48DA-8F8B-EA86B55A2731}" destId="{1E5E9AA1-726D-4C66-B01F-ACD8AA4F68E4}" srcOrd="0" destOrd="0" presId="urn:microsoft.com/office/officeart/2005/8/layout/chevron2"/>
    <dgm:cxn modelId="{AC7BD671-D84E-4108-A6BC-D039DDA51C4B}" srcId="{78DEC78E-EF42-4DFD-B586-534723CE2A34}" destId="{13D5C4F4-6F09-40FA-8870-86BB11E7A951}" srcOrd="7" destOrd="0" parTransId="{E203D870-7E78-48FF-BAFF-D50A2655053E}" sibTransId="{F2D46A99-E1A3-41B8-9DE2-2FAE98128512}"/>
    <dgm:cxn modelId="{F3D2BA3F-E389-467F-968E-D2D453FF989A}" type="presOf" srcId="{FF3895D2-E608-407B-8F5E-6EDA3826CA97}" destId="{37A05068-CC77-4A26-888C-6F431618EAFC}" srcOrd="0" destOrd="0" presId="urn:microsoft.com/office/officeart/2005/8/layout/chevron2"/>
    <dgm:cxn modelId="{90BD641D-E35D-418D-94CE-CE78BD56CF74}" srcId="{5C63A1CD-0E8A-4887-B0EA-52E1009A5152}" destId="{B8A6C505-EA5E-455F-864A-ED2EEDCD73C2}" srcOrd="0" destOrd="0" parTransId="{4664775E-A688-4D92-8016-BA33D6B2FF59}" sibTransId="{D687FC41-1A1F-4EFB-94DB-E1E4AEB39583}"/>
    <dgm:cxn modelId="{EB4F3C74-3976-4345-8611-5C255F14091F}" type="presOf" srcId="{F6CE44FA-02C7-47D1-8499-B37696927815}" destId="{334AC747-C439-45A7-A203-4196F826963B}" srcOrd="0" destOrd="0" presId="urn:microsoft.com/office/officeart/2005/8/layout/chevron2"/>
    <dgm:cxn modelId="{8583ED89-6736-455A-8602-436B37F3C82C}" type="presOf" srcId="{B8A6C505-EA5E-455F-864A-ED2EEDCD73C2}" destId="{652BFF9B-7F8F-4185-B7FD-B337F5BB166D}" srcOrd="0" destOrd="0" presId="urn:microsoft.com/office/officeart/2005/8/layout/chevron2"/>
    <dgm:cxn modelId="{7BA9295E-496E-471B-BC6C-8FF96E6FF2B5}" type="presOf" srcId="{7A53E819-B031-417B-A819-272AFAD0AB30}" destId="{C9D3373A-D284-41B7-A3B8-DBB7226B4B85}" srcOrd="0" destOrd="0" presId="urn:microsoft.com/office/officeart/2005/8/layout/chevron2"/>
    <dgm:cxn modelId="{59B14572-2AEF-4073-AF52-4F54204E1A19}" srcId="{D8E26EC8-3084-48D3-80AA-994D58810CDC}" destId="{7A53E819-B031-417B-A819-272AFAD0AB30}" srcOrd="0" destOrd="0" parTransId="{3320653A-A548-4322-916F-BF4A15855430}" sibTransId="{6C2E66F0-B49C-411D-BB59-97518F2BA0DE}"/>
    <dgm:cxn modelId="{7545D6E5-D60D-4C30-9004-46A02A386C19}" srcId="{E0D8F391-3579-48E9-8811-80AC2519A772}" destId="{F6CE44FA-02C7-47D1-8499-B37696927815}" srcOrd="0" destOrd="0" parTransId="{81CE936B-6813-4F85-94DA-0173A8FDCD31}" sibTransId="{094A618F-37F2-4D1F-B211-8AD866AC7446}"/>
    <dgm:cxn modelId="{FB9F25BE-1EA3-4659-9337-52BEAA2AAFAC}" srcId="{E7D3A6F8-2F1B-4101-B581-0B7B9126D626}" destId="{CC899A1D-E3E9-4B7E-8396-C35A62E04513}" srcOrd="0" destOrd="0" parTransId="{C036E2C9-392B-46C2-AEFC-9B2F45B4AFFB}" sibTransId="{8DB02CDF-13B6-4204-B811-D60C071C17E5}"/>
    <dgm:cxn modelId="{72716D83-B53F-45F9-BBCC-2FF394918DA2}" srcId="{13D5C4F4-6F09-40FA-8870-86BB11E7A951}" destId="{1FF4E451-2C65-4530-93BB-36C23AC19DCB}" srcOrd="0" destOrd="0" parTransId="{F5BC5147-FCE9-43E6-BE3E-491256480027}" sibTransId="{7ED96E6D-9146-4C70-A5BE-605E7A5F40F8}"/>
    <dgm:cxn modelId="{AC7A98E7-F57B-49D5-B977-99B180838B7F}" type="presOf" srcId="{937E17E9-5CB7-4D59-BF1B-8CFEE51F4A4B}" destId="{535242AD-A56C-48BD-8A62-B0C6A1DDF40C}" srcOrd="0" destOrd="0" presId="urn:microsoft.com/office/officeart/2005/8/layout/chevron2"/>
    <dgm:cxn modelId="{F4BFAD57-56C8-4A54-A6F9-9D5F6ABFB70F}" type="presOf" srcId="{788E4CF7-F2E7-48DB-8FE4-09B55D7AE954}" destId="{1AB49472-6BE0-473F-989E-E7649B3C2EF4}" srcOrd="0" destOrd="0" presId="urn:microsoft.com/office/officeart/2005/8/layout/chevron2"/>
    <dgm:cxn modelId="{64669D3D-9187-485C-915B-5B477AFA3F70}" srcId="{78DEC78E-EF42-4DFD-B586-534723CE2A34}" destId="{5C63A1CD-0E8A-4887-B0EA-52E1009A5152}" srcOrd="8" destOrd="0" parTransId="{6F46AA57-750A-4985-AC61-25AC5D1B3F33}" sibTransId="{9B9B9B40-54E8-4FA1-B36C-467F17A0FA8C}"/>
    <dgm:cxn modelId="{4730AD9E-09B5-4FB8-8D43-845BD9AB70E2}" type="presOf" srcId="{E0D8F391-3579-48E9-8811-80AC2519A772}" destId="{A8AF8889-76E8-45A2-80E8-32BC1C45CECF}" srcOrd="0" destOrd="0" presId="urn:microsoft.com/office/officeart/2005/8/layout/chevron2"/>
    <dgm:cxn modelId="{7F70B301-6A2F-4589-B457-2B12487F8A42}" type="presOf" srcId="{38799803-1979-4609-8BAC-E61B1C9E8BC1}" destId="{D67469AE-C22E-46F6-A756-CCE6DC8DE687}" srcOrd="0" destOrd="0" presId="urn:microsoft.com/office/officeart/2005/8/layout/chevron2"/>
    <dgm:cxn modelId="{2738EB30-10A1-4128-8BBD-688FB1589E5D}" type="presOf" srcId="{749A5EA2-F03F-44B6-A601-AF2AD4BB6BF3}" destId="{81E93912-1E6E-4DD7-92E2-B7CEEAC06A2B}" srcOrd="0" destOrd="0" presId="urn:microsoft.com/office/officeart/2005/8/layout/chevron2"/>
    <dgm:cxn modelId="{5A4BAC69-945A-4886-AE87-1EEC016EEE6B}" srcId="{78DEC78E-EF42-4DFD-B586-534723CE2A34}" destId="{6EA79F00-C420-457D-B832-CD38029BCA68}" srcOrd="2" destOrd="0" parTransId="{8229B0C6-2E03-484A-9F3C-A0048AE9C26F}" sibTransId="{ADCB3E16-882A-4E8E-8ADF-1C80D4167137}"/>
    <dgm:cxn modelId="{B79B697C-7631-4B10-B094-3C2FD98B2A28}" type="presOf" srcId="{5C63A1CD-0E8A-4887-B0EA-52E1009A5152}" destId="{221850A1-07EC-42D2-A3EF-D1FD04307A26}" srcOrd="0" destOrd="0" presId="urn:microsoft.com/office/officeart/2005/8/layout/chevron2"/>
    <dgm:cxn modelId="{4679556E-30AC-45E6-971F-926549C183DB}" type="presOf" srcId="{13D5C4F4-6F09-40FA-8870-86BB11E7A951}" destId="{98A48FD3-B716-4192-8B0C-056A9AAACF29}" srcOrd="0" destOrd="0" presId="urn:microsoft.com/office/officeart/2005/8/layout/chevron2"/>
    <dgm:cxn modelId="{7F00C670-6FC2-491C-8C37-3070A87C2B28}" srcId="{937E17E9-5CB7-4D59-BF1B-8CFEE51F4A4B}" destId="{46996CDF-591F-4504-85C1-83119F1943BD}" srcOrd="0" destOrd="0" parTransId="{A7228B87-DA95-4391-83A1-B73BB795C204}" sibTransId="{ECEE98E2-645A-440E-9D51-AA99A8E646B3}"/>
    <dgm:cxn modelId="{FB1A559E-906C-45C8-90C9-537948A5AB99}" type="presParOf" srcId="{A74D93C6-2CF5-4D3E-AC54-907385679E7C}" destId="{6A5BF98A-FE01-4EA8-8D3C-35BC7CFC085B}" srcOrd="0" destOrd="0" presId="urn:microsoft.com/office/officeart/2005/8/layout/chevron2"/>
    <dgm:cxn modelId="{677AFC4E-0970-43DE-9B8C-B8A2C1BD3E52}" type="presParOf" srcId="{6A5BF98A-FE01-4EA8-8D3C-35BC7CFC085B}" destId="{A8AF8889-76E8-45A2-80E8-32BC1C45CECF}" srcOrd="0" destOrd="0" presId="urn:microsoft.com/office/officeart/2005/8/layout/chevron2"/>
    <dgm:cxn modelId="{DDD1B5BB-A650-484B-8190-112A3FE7BDEC}" type="presParOf" srcId="{6A5BF98A-FE01-4EA8-8D3C-35BC7CFC085B}" destId="{334AC747-C439-45A7-A203-4196F826963B}" srcOrd="1" destOrd="0" presId="urn:microsoft.com/office/officeart/2005/8/layout/chevron2"/>
    <dgm:cxn modelId="{D0123D66-3A49-4825-96E4-84152D514C81}" type="presParOf" srcId="{A74D93C6-2CF5-4D3E-AC54-907385679E7C}" destId="{B9804861-9568-4D4A-8218-6156E2C470FE}" srcOrd="1" destOrd="0" presId="urn:microsoft.com/office/officeart/2005/8/layout/chevron2"/>
    <dgm:cxn modelId="{750DA535-B8EF-48A3-8C2D-B0199E9E8BEF}" type="presParOf" srcId="{A74D93C6-2CF5-4D3E-AC54-907385679E7C}" destId="{08094EB8-D6ED-4057-B482-CAB3077B6312}" srcOrd="2" destOrd="0" presId="urn:microsoft.com/office/officeart/2005/8/layout/chevron2"/>
    <dgm:cxn modelId="{80B97E61-B467-4F34-8354-F35F24347677}" type="presParOf" srcId="{08094EB8-D6ED-4057-B482-CAB3077B6312}" destId="{81E93912-1E6E-4DD7-92E2-B7CEEAC06A2B}" srcOrd="0" destOrd="0" presId="urn:microsoft.com/office/officeart/2005/8/layout/chevron2"/>
    <dgm:cxn modelId="{39CB205A-B22D-4E61-9C4B-073EBC822BF2}" type="presParOf" srcId="{08094EB8-D6ED-4057-B482-CAB3077B6312}" destId="{20098C2A-5192-484F-9550-EC541814E0A0}" srcOrd="1" destOrd="0" presId="urn:microsoft.com/office/officeart/2005/8/layout/chevron2"/>
    <dgm:cxn modelId="{3990DA8C-62AE-41EC-A651-6235FA61A4F2}" type="presParOf" srcId="{A74D93C6-2CF5-4D3E-AC54-907385679E7C}" destId="{E4D59B9E-D664-4807-B23B-51CDF337FBD1}" srcOrd="3" destOrd="0" presId="urn:microsoft.com/office/officeart/2005/8/layout/chevron2"/>
    <dgm:cxn modelId="{D1D32BA8-80B5-4277-A7AF-764222217495}" type="presParOf" srcId="{A74D93C6-2CF5-4D3E-AC54-907385679E7C}" destId="{42DB2E6F-8330-4A6B-9A8F-4887A51B637F}" srcOrd="4" destOrd="0" presId="urn:microsoft.com/office/officeart/2005/8/layout/chevron2"/>
    <dgm:cxn modelId="{D2E4DE2A-D400-4EDB-AEBE-BFD5507B7DC5}" type="presParOf" srcId="{42DB2E6F-8330-4A6B-9A8F-4887A51B637F}" destId="{F05899A1-AA2A-469C-A4AB-E06CC1D4088F}" srcOrd="0" destOrd="0" presId="urn:microsoft.com/office/officeart/2005/8/layout/chevron2"/>
    <dgm:cxn modelId="{3BA25162-065B-4CEE-9A72-257D6E909870}" type="presParOf" srcId="{42DB2E6F-8330-4A6B-9A8F-4887A51B637F}" destId="{D67469AE-C22E-46F6-A756-CCE6DC8DE687}" srcOrd="1" destOrd="0" presId="urn:microsoft.com/office/officeart/2005/8/layout/chevron2"/>
    <dgm:cxn modelId="{18262F9B-5A08-4A92-AA45-B8DAF7EF6D99}" type="presParOf" srcId="{A74D93C6-2CF5-4D3E-AC54-907385679E7C}" destId="{0D63543D-6E39-428A-85D5-9410CE9484A1}" srcOrd="5" destOrd="0" presId="urn:microsoft.com/office/officeart/2005/8/layout/chevron2"/>
    <dgm:cxn modelId="{355A3F55-9F7C-4279-A031-B3F234352DBC}" type="presParOf" srcId="{A74D93C6-2CF5-4D3E-AC54-907385679E7C}" destId="{AACDA35A-EC32-4222-9687-F5D3D43CC748}" srcOrd="6" destOrd="0" presId="urn:microsoft.com/office/officeart/2005/8/layout/chevron2"/>
    <dgm:cxn modelId="{B46C9166-1E09-405B-86AA-E32FA1ED5D2C}" type="presParOf" srcId="{AACDA35A-EC32-4222-9687-F5D3D43CC748}" destId="{CB085853-2132-48FD-880C-DA957DDE7D01}" srcOrd="0" destOrd="0" presId="urn:microsoft.com/office/officeart/2005/8/layout/chevron2"/>
    <dgm:cxn modelId="{E1FB39A6-8578-4F9A-BC7B-A3E9211EDE4A}" type="presParOf" srcId="{AACDA35A-EC32-4222-9687-F5D3D43CC748}" destId="{C9D3373A-D284-41B7-A3B8-DBB7226B4B85}" srcOrd="1" destOrd="0" presId="urn:microsoft.com/office/officeart/2005/8/layout/chevron2"/>
    <dgm:cxn modelId="{6EBBB078-63D6-4E6C-A801-23368455C89F}" type="presParOf" srcId="{A74D93C6-2CF5-4D3E-AC54-907385679E7C}" destId="{1BA12821-8B31-4479-97BB-12AE5A665EBE}" srcOrd="7" destOrd="0" presId="urn:microsoft.com/office/officeart/2005/8/layout/chevron2"/>
    <dgm:cxn modelId="{904F2AE9-E975-40BB-94CB-6B804EFF249B}" type="presParOf" srcId="{A74D93C6-2CF5-4D3E-AC54-907385679E7C}" destId="{45CF7AA5-21B0-46B0-921A-63AC41B94902}" srcOrd="8" destOrd="0" presId="urn:microsoft.com/office/officeart/2005/8/layout/chevron2"/>
    <dgm:cxn modelId="{076C6406-0E82-4F51-BAD0-14CE981A7EE8}" type="presParOf" srcId="{45CF7AA5-21B0-46B0-921A-63AC41B94902}" destId="{1E5E9AA1-726D-4C66-B01F-ACD8AA4F68E4}" srcOrd="0" destOrd="0" presId="urn:microsoft.com/office/officeart/2005/8/layout/chevron2"/>
    <dgm:cxn modelId="{521CC77E-6F75-48EE-AE62-22B1F54EC9DE}" type="presParOf" srcId="{45CF7AA5-21B0-46B0-921A-63AC41B94902}" destId="{37A05068-CC77-4A26-888C-6F431618EAFC}" srcOrd="1" destOrd="0" presId="urn:microsoft.com/office/officeart/2005/8/layout/chevron2"/>
    <dgm:cxn modelId="{D36FD304-04CC-4DB5-9EE6-10FC3026BB84}" type="presParOf" srcId="{A74D93C6-2CF5-4D3E-AC54-907385679E7C}" destId="{AD963713-AD3F-4BD6-987B-C03A65646C9A}" srcOrd="9" destOrd="0" presId="urn:microsoft.com/office/officeart/2005/8/layout/chevron2"/>
    <dgm:cxn modelId="{A35155E8-C9F1-458B-A306-D5AE4ED7850A}" type="presParOf" srcId="{A74D93C6-2CF5-4D3E-AC54-907385679E7C}" destId="{C79F496E-3F35-4EBB-8C64-3777C03585AE}" srcOrd="10" destOrd="0" presId="urn:microsoft.com/office/officeart/2005/8/layout/chevron2"/>
    <dgm:cxn modelId="{192C9A53-9D0E-4AE0-8C35-C1D38DECD3C5}" type="presParOf" srcId="{C79F496E-3F35-4EBB-8C64-3777C03585AE}" destId="{1AB49472-6BE0-473F-989E-E7649B3C2EF4}" srcOrd="0" destOrd="0" presId="urn:microsoft.com/office/officeart/2005/8/layout/chevron2"/>
    <dgm:cxn modelId="{1EDD6667-016B-429A-B743-75A6D3057332}" type="presParOf" srcId="{C79F496E-3F35-4EBB-8C64-3777C03585AE}" destId="{39651732-28C9-4BDC-80D7-64EEA1884AC6}" srcOrd="1" destOrd="0" presId="urn:microsoft.com/office/officeart/2005/8/layout/chevron2"/>
    <dgm:cxn modelId="{5BE58CBC-1965-4A80-8FA8-A343D7792B25}" type="presParOf" srcId="{A74D93C6-2CF5-4D3E-AC54-907385679E7C}" destId="{31D23E1B-6AE1-4883-891D-0942B21871AC}" srcOrd="11" destOrd="0" presId="urn:microsoft.com/office/officeart/2005/8/layout/chevron2"/>
    <dgm:cxn modelId="{BF5B8384-97C9-4CFB-9635-4E97939983EB}" type="presParOf" srcId="{A74D93C6-2CF5-4D3E-AC54-907385679E7C}" destId="{CB434E6E-0726-4F1F-AE8D-6BDCDE5B1D5A}" srcOrd="12" destOrd="0" presId="urn:microsoft.com/office/officeart/2005/8/layout/chevron2"/>
    <dgm:cxn modelId="{F7C061A6-7C49-4AEF-B095-FEDE0E217497}" type="presParOf" srcId="{CB434E6E-0726-4F1F-AE8D-6BDCDE5B1D5A}" destId="{535242AD-A56C-48BD-8A62-B0C6A1DDF40C}" srcOrd="0" destOrd="0" presId="urn:microsoft.com/office/officeart/2005/8/layout/chevron2"/>
    <dgm:cxn modelId="{702CE895-5558-4CBF-8673-783120179F6B}" type="presParOf" srcId="{CB434E6E-0726-4F1F-AE8D-6BDCDE5B1D5A}" destId="{A7268350-9B2B-4002-83C8-C5175D46F971}" srcOrd="1" destOrd="0" presId="urn:microsoft.com/office/officeart/2005/8/layout/chevron2"/>
    <dgm:cxn modelId="{E47432B2-B785-4EC0-AA5E-521835BBC9AF}" type="presParOf" srcId="{A74D93C6-2CF5-4D3E-AC54-907385679E7C}" destId="{C4CF03E9-087B-442F-A3F3-AC1808B8F8F7}" srcOrd="13" destOrd="0" presId="urn:microsoft.com/office/officeart/2005/8/layout/chevron2"/>
    <dgm:cxn modelId="{FB665255-D9CF-4215-B0E2-6F4D4E66FDEE}" type="presParOf" srcId="{A74D93C6-2CF5-4D3E-AC54-907385679E7C}" destId="{FAF43CDE-7A35-42CD-82C1-BFAA224FC652}" srcOrd="14" destOrd="0" presId="urn:microsoft.com/office/officeart/2005/8/layout/chevron2"/>
    <dgm:cxn modelId="{088D26CA-F2EA-4AE4-AEB7-AAA08A78943B}" type="presParOf" srcId="{FAF43CDE-7A35-42CD-82C1-BFAA224FC652}" destId="{98A48FD3-B716-4192-8B0C-056A9AAACF29}" srcOrd="0" destOrd="0" presId="urn:microsoft.com/office/officeart/2005/8/layout/chevron2"/>
    <dgm:cxn modelId="{CB79495A-6ACB-4BCA-B510-7C7254093E61}" type="presParOf" srcId="{FAF43CDE-7A35-42CD-82C1-BFAA224FC652}" destId="{B38EBB7D-33F4-428C-A66D-A7F68EFA200C}" srcOrd="1" destOrd="0" presId="urn:microsoft.com/office/officeart/2005/8/layout/chevron2"/>
    <dgm:cxn modelId="{48BE36FA-B840-445B-A80E-4D0D7E177308}" type="presParOf" srcId="{A74D93C6-2CF5-4D3E-AC54-907385679E7C}" destId="{F5F18D47-3D73-4E0E-9A7D-9132763CF06C}" srcOrd="15" destOrd="0" presId="urn:microsoft.com/office/officeart/2005/8/layout/chevron2"/>
    <dgm:cxn modelId="{CCEFE19A-F550-4CDD-9431-F86959DA5691}" type="presParOf" srcId="{A74D93C6-2CF5-4D3E-AC54-907385679E7C}" destId="{E7C30111-0786-4982-932E-48ACA8E55EF0}" srcOrd="16" destOrd="0" presId="urn:microsoft.com/office/officeart/2005/8/layout/chevron2"/>
    <dgm:cxn modelId="{11764FBF-5B65-4794-A629-6D2E35BA686C}" type="presParOf" srcId="{E7C30111-0786-4982-932E-48ACA8E55EF0}" destId="{221850A1-07EC-42D2-A3EF-D1FD04307A26}" srcOrd="0" destOrd="0" presId="urn:microsoft.com/office/officeart/2005/8/layout/chevron2"/>
    <dgm:cxn modelId="{DB44A11E-4C88-4AA9-9EF6-DB0C30B9AA39}" type="presParOf" srcId="{E7C30111-0786-4982-932E-48ACA8E55EF0}" destId="{652BFF9B-7F8F-4185-B7FD-B337F5BB166D}" srcOrd="1" destOrd="0" presId="urn:microsoft.com/office/officeart/2005/8/layout/chevron2"/>
    <dgm:cxn modelId="{CE6319B5-103D-4563-A4A4-3AB299C1317D}" type="presParOf" srcId="{A74D93C6-2CF5-4D3E-AC54-907385679E7C}" destId="{396D5590-AA89-4E4B-BC15-BC5EE51DE4F1}" srcOrd="17" destOrd="0" presId="urn:microsoft.com/office/officeart/2005/8/layout/chevron2"/>
    <dgm:cxn modelId="{6EDDCFD8-DA98-419D-89CD-A85C807A1C5C}" type="presParOf" srcId="{A74D93C6-2CF5-4D3E-AC54-907385679E7C}" destId="{7C749E07-E46C-47A6-B30C-C7B4AF77B79C}" srcOrd="18" destOrd="0" presId="urn:microsoft.com/office/officeart/2005/8/layout/chevron2"/>
    <dgm:cxn modelId="{C012D4A4-2DF4-426A-BA33-898CA71CE43A}" type="presParOf" srcId="{7C749E07-E46C-47A6-B30C-C7B4AF77B79C}" destId="{6CE10F3A-882D-4C7D-9421-7E28B77569EF}" srcOrd="0" destOrd="0" presId="urn:microsoft.com/office/officeart/2005/8/layout/chevron2"/>
    <dgm:cxn modelId="{DCDB0610-D85E-4762-8A17-D2B440C2D982}" type="presParOf" srcId="{7C749E07-E46C-47A6-B30C-C7B4AF77B79C}" destId="{BC4E4A14-7533-4BD3-8B2F-BEC69250DB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00F3E-2B2E-4688-BECF-1485BD97B6F3}">
      <dsp:nvSpPr>
        <dsp:cNvPr id="0" name=""/>
        <dsp:cNvSpPr/>
      </dsp:nvSpPr>
      <dsp:spPr>
        <a:xfrm>
          <a:off x="71441" y="95360"/>
          <a:ext cx="7929610" cy="5667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u="sng" kern="1200" dirty="0" smtClean="0">
              <a:latin typeface="Times New Roman" pitchFamily="18" charset="0"/>
              <a:cs typeface="Times New Roman" pitchFamily="18" charset="0"/>
            </a:rPr>
            <a:t>1. Подготовительная стадия</a:t>
          </a:r>
          <a:endParaRPr lang="ru-RU" sz="2400" kern="1200" dirty="0"/>
        </a:p>
      </dsp:txBody>
      <dsp:txXfrm>
        <a:off x="99110" y="123029"/>
        <a:ext cx="7874272" cy="511458"/>
      </dsp:txXfrm>
    </dsp:sp>
    <dsp:sp modelId="{6D63031E-EF3F-48B0-9236-5A39EA3605AC}">
      <dsp:nvSpPr>
        <dsp:cNvPr id="0" name=""/>
        <dsp:cNvSpPr/>
      </dsp:nvSpPr>
      <dsp:spPr>
        <a:xfrm>
          <a:off x="0" y="929138"/>
          <a:ext cx="8072494" cy="1885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0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1" i="0" u="none" kern="1200" dirty="0" smtClean="0">
              <a:latin typeface="Times New Roman" pitchFamily="18" charset="0"/>
              <a:cs typeface="Times New Roman" pitchFamily="18" charset="0"/>
            </a:rPr>
            <a:t>Включает: </a:t>
          </a:r>
          <a:r>
            <a:rPr lang="ru-RU" sz="1600" b="0" i="0" u="none" kern="1200" dirty="0" smtClean="0">
              <a:latin typeface="Times New Roman" pitchFamily="18" charset="0"/>
              <a:cs typeface="Times New Roman" pitchFamily="18" charset="0"/>
            </a:rPr>
            <a:t>ТЭО, программу исследований, план, методику исследований и рабочий план.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1" i="0" u="none" kern="1200" dirty="0" smtClean="0">
              <a:latin typeface="Times New Roman" pitchFamily="18" charset="0"/>
              <a:cs typeface="Times New Roman" pitchFamily="18" charset="0"/>
            </a:rPr>
            <a:t>Программа - </a:t>
          </a:r>
          <a:r>
            <a:rPr lang="ru-RU" sz="1600" b="0" i="0" u="none" kern="1200" dirty="0" smtClean="0">
              <a:latin typeface="Times New Roman" pitchFamily="18" charset="0"/>
              <a:cs typeface="Times New Roman" pitchFamily="18" charset="0"/>
            </a:rPr>
            <a:t>указывается исполнитель, заказчик, задачи, содержание, методы, определенные результаты.</a:t>
          </a:r>
          <a:endParaRPr lang="ru-RU" sz="1600" b="1" i="0" u="none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1" i="0" u="none" kern="1200" smtClean="0">
              <a:latin typeface="Times New Roman" pitchFamily="18" charset="0"/>
              <a:cs typeface="Times New Roman" pitchFamily="18" charset="0"/>
            </a:rPr>
            <a:t>План исследований - </a:t>
          </a:r>
          <a:r>
            <a:rPr lang="ru-RU" sz="1600" b="0" i="0" u="none" kern="1200" smtClean="0">
              <a:latin typeface="Times New Roman" pitchFamily="18" charset="0"/>
              <a:cs typeface="Times New Roman" pitchFamily="18" charset="0"/>
            </a:rPr>
            <a:t>состоит из введения, разделов и глав, которые содержат содержательные заголовки, заключение.</a:t>
          </a:r>
          <a:endParaRPr lang="ru-RU" sz="1600" b="1" i="0" u="none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1" i="0" u="none" kern="1200" smtClean="0">
              <a:latin typeface="Times New Roman" pitchFamily="18" charset="0"/>
              <a:cs typeface="Times New Roman" pitchFamily="18" charset="0"/>
            </a:rPr>
            <a:t>Методика исследования – </a:t>
          </a:r>
          <a:r>
            <a:rPr lang="ru-RU" sz="1600" b="0" i="0" u="none" kern="1200" smtClean="0">
              <a:latin typeface="Times New Roman" pitchFamily="18" charset="0"/>
              <a:cs typeface="Times New Roman" pitchFamily="18" charset="0"/>
            </a:rPr>
            <a:t>различные методы и приемы, которые предполагается применить по данной теме.</a:t>
          </a:r>
          <a:endParaRPr lang="ru-RU" sz="1600" b="1" i="0" u="none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929138"/>
        <a:ext cx="8072494" cy="1885996"/>
      </dsp:txXfrm>
    </dsp:sp>
    <dsp:sp modelId="{938CED2D-2CFD-487F-BA9C-51817F2FF0BC}">
      <dsp:nvSpPr>
        <dsp:cNvPr id="0" name=""/>
        <dsp:cNvSpPr/>
      </dsp:nvSpPr>
      <dsp:spPr>
        <a:xfrm>
          <a:off x="0" y="2796645"/>
          <a:ext cx="8072494" cy="628186"/>
        </a:xfrm>
        <a:prstGeom prst="roundRect">
          <a:avLst/>
        </a:prstGeom>
        <a:gradFill rotWithShape="0">
          <a:gsLst>
            <a:gs pos="0">
              <a:schemeClr val="accent3">
                <a:hueOff val="2375370"/>
                <a:satOff val="12794"/>
                <a:lumOff val="17452"/>
                <a:alphaOff val="0"/>
                <a:shade val="63000"/>
                <a:satMod val="165000"/>
              </a:schemeClr>
            </a:gs>
            <a:gs pos="30000">
              <a:schemeClr val="accent3">
                <a:hueOff val="2375370"/>
                <a:satOff val="12794"/>
                <a:lumOff val="17452"/>
                <a:alphaOff val="0"/>
                <a:shade val="58000"/>
                <a:satMod val="165000"/>
              </a:schemeClr>
            </a:gs>
            <a:gs pos="75000">
              <a:schemeClr val="accent3">
                <a:hueOff val="2375370"/>
                <a:satOff val="12794"/>
                <a:lumOff val="17452"/>
                <a:alphaOff val="0"/>
                <a:shade val="30000"/>
                <a:satMod val="175000"/>
              </a:schemeClr>
            </a:gs>
            <a:gs pos="100000">
              <a:schemeClr val="accent3">
                <a:hueOff val="2375370"/>
                <a:satOff val="12794"/>
                <a:lumOff val="17452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u="sng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2. Стадия исследования</a:t>
          </a:r>
          <a:endParaRPr lang="ru-RU" sz="2400" kern="1200" dirty="0">
            <a:solidFill>
              <a:schemeClr val="bg1"/>
            </a:solidFill>
          </a:endParaRPr>
        </a:p>
      </dsp:txBody>
      <dsp:txXfrm>
        <a:off x="30666" y="2827311"/>
        <a:ext cx="8011162" cy="566854"/>
      </dsp:txXfrm>
    </dsp:sp>
    <dsp:sp modelId="{5D04867D-3FB8-4943-A825-14E0A7C033FB}">
      <dsp:nvSpPr>
        <dsp:cNvPr id="0" name=""/>
        <dsp:cNvSpPr/>
      </dsp:nvSpPr>
      <dsp:spPr>
        <a:xfrm>
          <a:off x="0" y="3443321"/>
          <a:ext cx="8072494" cy="176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02" tIns="20320" rIns="113792" bIns="2032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Включает: </a:t>
          </a:r>
          <a:r>
            <a:rPr lang="ru-RU" sz="1600" b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создание навой информации и преобразование ее с применением новейших средств вычислительной техники – ЭВМ, теоретических и специальных методов в процессе научного исследования.</a:t>
          </a:r>
          <a:endParaRPr lang="ru-RU" sz="16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Создание новой информации </a:t>
          </a:r>
          <a:r>
            <a:rPr lang="ru-RU" sz="1600" b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состоит в проведении наблюдений и выборе оценочных критериев исследуемых экономических процессов, а также сборе и группировке  информации. </a:t>
          </a:r>
          <a:endParaRPr lang="ru-RU" sz="16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Выполнение исследований </a:t>
          </a:r>
          <a:r>
            <a:rPr lang="ru-RU" sz="1600" b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 применением теоретических и эмпирических методов состоит из нескольких этапов (см. рисунок)</a:t>
          </a:r>
          <a:endParaRPr lang="ru-RU" sz="16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0" y="3443321"/>
        <a:ext cx="8072494" cy="1766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7401-261D-4FDF-BCFA-1A42160C0412}">
      <dsp:nvSpPr>
        <dsp:cNvPr id="0" name=""/>
        <dsp:cNvSpPr/>
      </dsp:nvSpPr>
      <dsp:spPr>
        <a:xfrm>
          <a:off x="0" y="3357568"/>
          <a:ext cx="8286750" cy="5854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u="sng" kern="1200" dirty="0" smtClean="0">
              <a:latin typeface="Times New Roman" pitchFamily="18" charset="0"/>
              <a:cs typeface="Times New Roman" pitchFamily="18" charset="0"/>
            </a:rPr>
            <a:t>3. Стадия внедрения</a:t>
          </a:r>
          <a:endParaRPr lang="ru-RU" sz="2400" b="1" i="1" u="sng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579" y="3386147"/>
        <a:ext cx="8229592" cy="528280"/>
      </dsp:txXfrm>
    </dsp:sp>
    <dsp:sp modelId="{3D7F48E0-7368-4673-9822-7DD2E57B7208}">
      <dsp:nvSpPr>
        <dsp:cNvPr id="0" name=""/>
        <dsp:cNvSpPr/>
      </dsp:nvSpPr>
      <dsp:spPr>
        <a:xfrm>
          <a:off x="0" y="3929067"/>
          <a:ext cx="8286750" cy="111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04" tIns="20320" rIns="113792" bIns="2032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0" i="0" u="none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Предусматривает апробацию и внедрение результатов научных исследований. Апробация состоит в коллективном обсуждении выполненного научного исследования на научных советах, публикаций на конференциях, семинарах. Результаты внедрения оцениваются актом внедрения, а также осуществлением авторского надзора за производственным внедрением результатов научно-технических исследований</a:t>
          </a:r>
          <a:endParaRPr lang="ru-RU" sz="1600" kern="1200" dirty="0"/>
        </a:p>
      </dsp:txBody>
      <dsp:txXfrm>
        <a:off x="0" y="3929067"/>
        <a:ext cx="8286750" cy="1110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F8889-76E8-45A2-80E8-32BC1C45CECF}">
      <dsp:nvSpPr>
        <dsp:cNvPr id="0" name=""/>
        <dsp:cNvSpPr/>
      </dsp:nvSpPr>
      <dsp:spPr>
        <a:xfrm rot="5400000">
          <a:off x="-87849" y="89784"/>
          <a:ext cx="585661" cy="40996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1</a:t>
          </a:r>
          <a:endParaRPr lang="ru-RU" sz="1100" kern="1200" dirty="0"/>
        </a:p>
      </dsp:txBody>
      <dsp:txXfrm rot="-5400000">
        <a:off x="1" y="206917"/>
        <a:ext cx="409963" cy="175698"/>
      </dsp:txXfrm>
    </dsp:sp>
    <dsp:sp modelId="{334AC747-C439-45A7-A203-4196F826963B}">
      <dsp:nvSpPr>
        <dsp:cNvPr id="0" name=""/>
        <dsp:cNvSpPr/>
      </dsp:nvSpPr>
      <dsp:spPr>
        <a:xfrm rot="5400000">
          <a:off x="4143729" y="-3731830"/>
          <a:ext cx="380680" cy="784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Модели, отвечающие физическому моделированию</a:t>
          </a:r>
          <a:endParaRPr lang="ru-RU" sz="1300" kern="1200" dirty="0"/>
        </a:p>
      </dsp:txBody>
      <dsp:txXfrm rot="-5400000">
        <a:off x="409964" y="20518"/>
        <a:ext cx="7829628" cy="343514"/>
      </dsp:txXfrm>
    </dsp:sp>
    <dsp:sp modelId="{81E93912-1E6E-4DD7-92E2-B7CEEAC06A2B}">
      <dsp:nvSpPr>
        <dsp:cNvPr id="0" name=""/>
        <dsp:cNvSpPr/>
      </dsp:nvSpPr>
      <dsp:spPr>
        <a:xfrm rot="5400000">
          <a:off x="-87849" y="616594"/>
          <a:ext cx="585661" cy="409963"/>
        </a:xfrm>
        <a:prstGeom prst="chevron">
          <a:avLst/>
        </a:prstGeom>
        <a:gradFill rotWithShape="0">
          <a:gsLst>
            <a:gs pos="0">
              <a:schemeClr val="accent3">
                <a:hueOff val="263930"/>
                <a:satOff val="1422"/>
                <a:lumOff val="1939"/>
                <a:alphaOff val="0"/>
                <a:shade val="63000"/>
                <a:satMod val="165000"/>
              </a:schemeClr>
            </a:gs>
            <a:gs pos="30000">
              <a:schemeClr val="accent3">
                <a:hueOff val="263930"/>
                <a:satOff val="1422"/>
                <a:lumOff val="1939"/>
                <a:alphaOff val="0"/>
                <a:shade val="58000"/>
                <a:satMod val="165000"/>
              </a:schemeClr>
            </a:gs>
            <a:gs pos="75000">
              <a:schemeClr val="accent3">
                <a:hueOff val="263930"/>
                <a:satOff val="1422"/>
                <a:lumOff val="1939"/>
                <a:alphaOff val="0"/>
                <a:shade val="30000"/>
                <a:satMod val="175000"/>
              </a:schemeClr>
            </a:gs>
            <a:gs pos="100000">
              <a:schemeClr val="accent3">
                <a:hueOff val="263930"/>
                <a:satOff val="1422"/>
                <a:lumOff val="1939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2</a:t>
          </a:r>
          <a:endParaRPr lang="ru-RU" sz="1100" kern="1200" dirty="0"/>
        </a:p>
      </dsp:txBody>
      <dsp:txXfrm rot="-5400000">
        <a:off x="1" y="733727"/>
        <a:ext cx="409963" cy="175698"/>
      </dsp:txXfrm>
    </dsp:sp>
    <dsp:sp modelId="{20098C2A-5192-484F-9550-EC541814E0A0}">
      <dsp:nvSpPr>
        <dsp:cNvPr id="0" name=""/>
        <dsp:cNvSpPr/>
      </dsp:nvSpPr>
      <dsp:spPr>
        <a:xfrm rot="5400000">
          <a:off x="4143729" y="-3205020"/>
          <a:ext cx="380680" cy="784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63930"/>
              <a:satOff val="1422"/>
              <a:lumOff val="1939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Модели, получаемые с помощью аналоговых ЭВМ</a:t>
          </a:r>
          <a:endParaRPr lang="ru-RU" sz="1300" kern="1200" dirty="0"/>
        </a:p>
      </dsp:txBody>
      <dsp:txXfrm rot="-5400000">
        <a:off x="409964" y="547328"/>
        <a:ext cx="7829628" cy="343514"/>
      </dsp:txXfrm>
    </dsp:sp>
    <dsp:sp modelId="{F05899A1-AA2A-469C-A4AB-E06CC1D4088F}">
      <dsp:nvSpPr>
        <dsp:cNvPr id="0" name=""/>
        <dsp:cNvSpPr/>
      </dsp:nvSpPr>
      <dsp:spPr>
        <a:xfrm rot="5400000">
          <a:off x="-87849" y="1143404"/>
          <a:ext cx="585661" cy="409963"/>
        </a:xfrm>
        <a:prstGeom prst="chevron">
          <a:avLst/>
        </a:prstGeom>
        <a:gradFill rotWithShape="0">
          <a:gsLst>
            <a:gs pos="0">
              <a:schemeClr val="accent3">
                <a:hueOff val="527860"/>
                <a:satOff val="2843"/>
                <a:lumOff val="3878"/>
                <a:alphaOff val="0"/>
                <a:shade val="63000"/>
                <a:satMod val="165000"/>
              </a:schemeClr>
            </a:gs>
            <a:gs pos="30000">
              <a:schemeClr val="accent3">
                <a:hueOff val="527860"/>
                <a:satOff val="2843"/>
                <a:lumOff val="3878"/>
                <a:alphaOff val="0"/>
                <a:shade val="58000"/>
                <a:satMod val="165000"/>
              </a:schemeClr>
            </a:gs>
            <a:gs pos="75000">
              <a:schemeClr val="accent3">
                <a:hueOff val="527860"/>
                <a:satOff val="2843"/>
                <a:lumOff val="3878"/>
                <a:alphaOff val="0"/>
                <a:shade val="30000"/>
                <a:satMod val="175000"/>
              </a:schemeClr>
            </a:gs>
            <a:gs pos="100000">
              <a:schemeClr val="accent3">
                <a:hueOff val="527860"/>
                <a:satOff val="2843"/>
                <a:lumOff val="3878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3</a:t>
          </a:r>
          <a:endParaRPr lang="ru-RU" sz="1100" kern="1200" dirty="0"/>
        </a:p>
      </dsp:txBody>
      <dsp:txXfrm rot="-5400000">
        <a:off x="1" y="1260537"/>
        <a:ext cx="409963" cy="175698"/>
      </dsp:txXfrm>
    </dsp:sp>
    <dsp:sp modelId="{D67469AE-C22E-46F6-A756-CCE6DC8DE687}">
      <dsp:nvSpPr>
        <dsp:cNvPr id="0" name=""/>
        <dsp:cNvSpPr/>
      </dsp:nvSpPr>
      <dsp:spPr>
        <a:xfrm rot="5400000">
          <a:off x="4143729" y="-2678210"/>
          <a:ext cx="380680" cy="784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27860"/>
              <a:satOff val="2843"/>
              <a:lumOff val="3878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Модели, получаемые с помощью регрессионного и корреляционного анализа</a:t>
          </a:r>
          <a:endParaRPr lang="ru-RU" sz="1300" kern="1200" dirty="0"/>
        </a:p>
      </dsp:txBody>
      <dsp:txXfrm rot="-5400000">
        <a:off x="409964" y="1074138"/>
        <a:ext cx="7829628" cy="343514"/>
      </dsp:txXfrm>
    </dsp:sp>
    <dsp:sp modelId="{CB085853-2132-48FD-880C-DA957DDE7D01}">
      <dsp:nvSpPr>
        <dsp:cNvPr id="0" name=""/>
        <dsp:cNvSpPr/>
      </dsp:nvSpPr>
      <dsp:spPr>
        <a:xfrm rot="5400000">
          <a:off x="-87849" y="1670215"/>
          <a:ext cx="585661" cy="409963"/>
        </a:xfrm>
        <a:prstGeom prst="chevron">
          <a:avLst/>
        </a:prstGeom>
        <a:gradFill rotWithShape="0">
          <a:gsLst>
            <a:gs pos="0">
              <a:schemeClr val="accent3">
                <a:hueOff val="791790"/>
                <a:satOff val="4265"/>
                <a:lumOff val="5817"/>
                <a:alphaOff val="0"/>
                <a:shade val="63000"/>
                <a:satMod val="165000"/>
              </a:schemeClr>
            </a:gs>
            <a:gs pos="30000">
              <a:schemeClr val="accent3">
                <a:hueOff val="791790"/>
                <a:satOff val="4265"/>
                <a:lumOff val="5817"/>
                <a:alphaOff val="0"/>
                <a:shade val="58000"/>
                <a:satMod val="165000"/>
              </a:schemeClr>
            </a:gs>
            <a:gs pos="75000">
              <a:schemeClr val="accent3">
                <a:hueOff val="791790"/>
                <a:satOff val="4265"/>
                <a:lumOff val="5817"/>
                <a:alphaOff val="0"/>
                <a:shade val="30000"/>
                <a:satMod val="175000"/>
              </a:schemeClr>
            </a:gs>
            <a:gs pos="100000">
              <a:schemeClr val="accent3">
                <a:hueOff val="791790"/>
                <a:satOff val="4265"/>
                <a:lumOff val="5817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4</a:t>
          </a:r>
          <a:endParaRPr lang="ru-RU" sz="1100" kern="1200" dirty="0"/>
        </a:p>
      </dsp:txBody>
      <dsp:txXfrm rot="-5400000">
        <a:off x="1" y="1787348"/>
        <a:ext cx="409963" cy="175698"/>
      </dsp:txXfrm>
    </dsp:sp>
    <dsp:sp modelId="{C9D3373A-D284-41B7-A3B8-DBB7226B4B85}">
      <dsp:nvSpPr>
        <dsp:cNvPr id="0" name=""/>
        <dsp:cNvSpPr/>
      </dsp:nvSpPr>
      <dsp:spPr>
        <a:xfrm rot="5400000">
          <a:off x="4143729" y="-2151399"/>
          <a:ext cx="380680" cy="784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91790"/>
              <a:satOff val="4265"/>
              <a:lumOff val="5817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Модели, задаваемые с помощью таблиц - матриц</a:t>
          </a:r>
          <a:endParaRPr lang="ru-RU" sz="1300" kern="1200" dirty="0"/>
        </a:p>
      </dsp:txBody>
      <dsp:txXfrm rot="-5400000">
        <a:off x="409964" y="1600949"/>
        <a:ext cx="7829628" cy="343514"/>
      </dsp:txXfrm>
    </dsp:sp>
    <dsp:sp modelId="{1E5E9AA1-726D-4C66-B01F-ACD8AA4F68E4}">
      <dsp:nvSpPr>
        <dsp:cNvPr id="0" name=""/>
        <dsp:cNvSpPr/>
      </dsp:nvSpPr>
      <dsp:spPr>
        <a:xfrm rot="5400000">
          <a:off x="-87849" y="2197025"/>
          <a:ext cx="585661" cy="409963"/>
        </a:xfrm>
        <a:prstGeom prst="chevron">
          <a:avLst/>
        </a:prstGeom>
        <a:gradFill rotWithShape="0">
          <a:gsLst>
            <a:gs pos="0">
              <a:schemeClr val="accent3">
                <a:hueOff val="1055720"/>
                <a:satOff val="5686"/>
                <a:lumOff val="7756"/>
                <a:alphaOff val="0"/>
                <a:shade val="63000"/>
                <a:satMod val="165000"/>
              </a:schemeClr>
            </a:gs>
            <a:gs pos="30000">
              <a:schemeClr val="accent3">
                <a:hueOff val="1055720"/>
                <a:satOff val="5686"/>
                <a:lumOff val="7756"/>
                <a:alphaOff val="0"/>
                <a:shade val="58000"/>
                <a:satMod val="165000"/>
              </a:schemeClr>
            </a:gs>
            <a:gs pos="75000">
              <a:schemeClr val="accent3">
                <a:hueOff val="1055720"/>
                <a:satOff val="5686"/>
                <a:lumOff val="7756"/>
                <a:alphaOff val="0"/>
                <a:shade val="30000"/>
                <a:satMod val="175000"/>
              </a:schemeClr>
            </a:gs>
            <a:gs pos="100000">
              <a:schemeClr val="accent3">
                <a:hueOff val="1055720"/>
                <a:satOff val="5686"/>
                <a:lumOff val="7756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5</a:t>
          </a:r>
          <a:endParaRPr lang="ru-RU" sz="1100" kern="1200" dirty="0"/>
        </a:p>
      </dsp:txBody>
      <dsp:txXfrm rot="-5400000">
        <a:off x="1" y="2314158"/>
        <a:ext cx="409963" cy="175698"/>
      </dsp:txXfrm>
    </dsp:sp>
    <dsp:sp modelId="{37A05068-CC77-4A26-888C-6F431618EAFC}">
      <dsp:nvSpPr>
        <dsp:cNvPr id="0" name=""/>
        <dsp:cNvSpPr/>
      </dsp:nvSpPr>
      <dsp:spPr>
        <a:xfrm rot="5400000">
          <a:off x="4143729" y="-1624589"/>
          <a:ext cx="380680" cy="784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55720"/>
              <a:satOff val="5686"/>
              <a:lumOff val="7756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Модели, задаваемые с помощью дифференциальных уравнений</a:t>
          </a:r>
          <a:endParaRPr lang="ru-RU" sz="1300" kern="1200" dirty="0"/>
        </a:p>
      </dsp:txBody>
      <dsp:txXfrm rot="-5400000">
        <a:off x="409964" y="2127759"/>
        <a:ext cx="7829628" cy="343514"/>
      </dsp:txXfrm>
    </dsp:sp>
    <dsp:sp modelId="{1AB49472-6BE0-473F-989E-E7649B3C2EF4}">
      <dsp:nvSpPr>
        <dsp:cNvPr id="0" name=""/>
        <dsp:cNvSpPr/>
      </dsp:nvSpPr>
      <dsp:spPr>
        <a:xfrm rot="5400000">
          <a:off x="-87849" y="2723836"/>
          <a:ext cx="585661" cy="409963"/>
        </a:xfrm>
        <a:prstGeom prst="chevron">
          <a:avLst/>
        </a:prstGeom>
        <a:gradFill rotWithShape="0">
          <a:gsLst>
            <a:gs pos="0">
              <a:schemeClr val="accent3">
                <a:hueOff val="1319650"/>
                <a:satOff val="7108"/>
                <a:lumOff val="9696"/>
                <a:alphaOff val="0"/>
                <a:shade val="63000"/>
                <a:satMod val="165000"/>
              </a:schemeClr>
            </a:gs>
            <a:gs pos="30000">
              <a:schemeClr val="accent3">
                <a:hueOff val="1319650"/>
                <a:satOff val="7108"/>
                <a:lumOff val="9696"/>
                <a:alphaOff val="0"/>
                <a:shade val="58000"/>
                <a:satMod val="165000"/>
              </a:schemeClr>
            </a:gs>
            <a:gs pos="75000">
              <a:schemeClr val="accent3">
                <a:hueOff val="1319650"/>
                <a:satOff val="7108"/>
                <a:lumOff val="9696"/>
                <a:alphaOff val="0"/>
                <a:shade val="30000"/>
                <a:satMod val="175000"/>
              </a:schemeClr>
            </a:gs>
            <a:gs pos="100000">
              <a:schemeClr val="accent3">
                <a:hueOff val="1319650"/>
                <a:satOff val="7108"/>
                <a:lumOff val="9696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6</a:t>
          </a:r>
          <a:endParaRPr lang="ru-RU" sz="1100" kern="1200" dirty="0"/>
        </a:p>
      </dsp:txBody>
      <dsp:txXfrm rot="-5400000">
        <a:off x="1" y="2840969"/>
        <a:ext cx="409963" cy="175698"/>
      </dsp:txXfrm>
    </dsp:sp>
    <dsp:sp modelId="{39651732-28C9-4BDC-80D7-64EEA1884AC6}">
      <dsp:nvSpPr>
        <dsp:cNvPr id="0" name=""/>
        <dsp:cNvSpPr/>
      </dsp:nvSpPr>
      <dsp:spPr>
        <a:xfrm rot="5400000">
          <a:off x="4143729" y="-1097778"/>
          <a:ext cx="380680" cy="784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"/>
              <a:satOff val="7108"/>
              <a:lumOff val="9696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Модели, получаемые на основе линейного, динамического и других видов программирования</a:t>
          </a:r>
          <a:endParaRPr lang="ru-RU" sz="1300" kern="1200" dirty="0"/>
        </a:p>
      </dsp:txBody>
      <dsp:txXfrm rot="-5400000">
        <a:off x="409964" y="2654570"/>
        <a:ext cx="7829628" cy="343514"/>
      </dsp:txXfrm>
    </dsp:sp>
    <dsp:sp modelId="{535242AD-A56C-48BD-8A62-B0C6A1DDF40C}">
      <dsp:nvSpPr>
        <dsp:cNvPr id="0" name=""/>
        <dsp:cNvSpPr/>
      </dsp:nvSpPr>
      <dsp:spPr>
        <a:xfrm rot="5400000">
          <a:off x="-87849" y="3250646"/>
          <a:ext cx="585661" cy="409963"/>
        </a:xfrm>
        <a:prstGeom prst="chevron">
          <a:avLst/>
        </a:prstGeom>
        <a:gradFill rotWithShape="0">
          <a:gsLst>
            <a:gs pos="0">
              <a:schemeClr val="accent3">
                <a:hueOff val="1583580"/>
                <a:satOff val="8529"/>
                <a:lumOff val="11635"/>
                <a:alphaOff val="0"/>
                <a:shade val="63000"/>
                <a:satMod val="165000"/>
              </a:schemeClr>
            </a:gs>
            <a:gs pos="30000">
              <a:schemeClr val="accent3">
                <a:hueOff val="1583580"/>
                <a:satOff val="8529"/>
                <a:lumOff val="11635"/>
                <a:alphaOff val="0"/>
                <a:shade val="58000"/>
                <a:satMod val="165000"/>
              </a:schemeClr>
            </a:gs>
            <a:gs pos="75000">
              <a:schemeClr val="accent3">
                <a:hueOff val="1583580"/>
                <a:satOff val="8529"/>
                <a:lumOff val="11635"/>
                <a:alphaOff val="0"/>
                <a:shade val="30000"/>
                <a:satMod val="175000"/>
              </a:schemeClr>
            </a:gs>
            <a:gs pos="100000">
              <a:schemeClr val="accent3">
                <a:hueOff val="1583580"/>
                <a:satOff val="8529"/>
                <a:lumOff val="11635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7</a:t>
          </a:r>
          <a:endParaRPr lang="ru-RU" sz="1100" kern="1200" dirty="0"/>
        </a:p>
      </dsp:txBody>
      <dsp:txXfrm rot="-5400000">
        <a:off x="1" y="3367779"/>
        <a:ext cx="409963" cy="175698"/>
      </dsp:txXfrm>
    </dsp:sp>
    <dsp:sp modelId="{A7268350-9B2B-4002-83C8-C5175D46F971}">
      <dsp:nvSpPr>
        <dsp:cNvPr id="0" name=""/>
        <dsp:cNvSpPr/>
      </dsp:nvSpPr>
      <dsp:spPr>
        <a:xfrm rot="5400000">
          <a:off x="4143729" y="-570968"/>
          <a:ext cx="380680" cy="784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83580"/>
              <a:satOff val="8529"/>
              <a:lumOff val="11635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Модели, получаемые на основе применения основных положений теории случайных</a:t>
          </a:r>
          <a:endParaRPr lang="ru-RU" sz="1300" kern="1200" dirty="0"/>
        </a:p>
      </dsp:txBody>
      <dsp:txXfrm rot="-5400000">
        <a:off x="409964" y="3181380"/>
        <a:ext cx="7829628" cy="343514"/>
      </dsp:txXfrm>
    </dsp:sp>
    <dsp:sp modelId="{98A48FD3-B716-4192-8B0C-056A9AAACF29}">
      <dsp:nvSpPr>
        <dsp:cNvPr id="0" name=""/>
        <dsp:cNvSpPr/>
      </dsp:nvSpPr>
      <dsp:spPr>
        <a:xfrm rot="5400000">
          <a:off x="-87849" y="3777456"/>
          <a:ext cx="585661" cy="409963"/>
        </a:xfrm>
        <a:prstGeom prst="chevron">
          <a:avLst/>
        </a:prstGeom>
        <a:gradFill rotWithShape="0">
          <a:gsLst>
            <a:gs pos="0">
              <a:schemeClr val="accent3">
                <a:hueOff val="1847510"/>
                <a:satOff val="9951"/>
                <a:lumOff val="13574"/>
                <a:alphaOff val="0"/>
                <a:shade val="63000"/>
                <a:satMod val="165000"/>
              </a:schemeClr>
            </a:gs>
            <a:gs pos="30000">
              <a:schemeClr val="accent3">
                <a:hueOff val="1847510"/>
                <a:satOff val="9951"/>
                <a:lumOff val="13574"/>
                <a:alphaOff val="0"/>
                <a:shade val="58000"/>
                <a:satMod val="165000"/>
              </a:schemeClr>
            </a:gs>
            <a:gs pos="75000">
              <a:schemeClr val="accent3">
                <a:hueOff val="1847510"/>
                <a:satOff val="9951"/>
                <a:lumOff val="13574"/>
                <a:alphaOff val="0"/>
                <a:shade val="30000"/>
                <a:satMod val="175000"/>
              </a:schemeClr>
            </a:gs>
            <a:gs pos="100000">
              <a:schemeClr val="accent3">
                <a:hueOff val="1847510"/>
                <a:satOff val="9951"/>
                <a:lumOff val="13574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8</a:t>
          </a:r>
          <a:endParaRPr lang="ru-RU" sz="1100" kern="1200" dirty="0"/>
        </a:p>
      </dsp:txBody>
      <dsp:txXfrm rot="-5400000">
        <a:off x="1" y="3894589"/>
        <a:ext cx="409963" cy="175698"/>
      </dsp:txXfrm>
    </dsp:sp>
    <dsp:sp modelId="{B38EBB7D-33F4-428C-A66D-A7F68EFA200C}">
      <dsp:nvSpPr>
        <dsp:cNvPr id="0" name=""/>
        <dsp:cNvSpPr/>
      </dsp:nvSpPr>
      <dsp:spPr>
        <a:xfrm rot="5400000">
          <a:off x="4143729" y="-44158"/>
          <a:ext cx="380680" cy="784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47510"/>
              <a:satOff val="9951"/>
              <a:lumOff val="13574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Модели, получаемые на основе теории массового обслуживания</a:t>
          </a:r>
          <a:endParaRPr lang="ru-RU" sz="1300" kern="1200" dirty="0"/>
        </a:p>
      </dsp:txBody>
      <dsp:txXfrm rot="-5400000">
        <a:off x="409964" y="3708190"/>
        <a:ext cx="7829628" cy="343514"/>
      </dsp:txXfrm>
    </dsp:sp>
    <dsp:sp modelId="{221850A1-07EC-42D2-A3EF-D1FD04307A26}">
      <dsp:nvSpPr>
        <dsp:cNvPr id="0" name=""/>
        <dsp:cNvSpPr/>
      </dsp:nvSpPr>
      <dsp:spPr>
        <a:xfrm rot="5400000">
          <a:off x="-87849" y="4304267"/>
          <a:ext cx="585661" cy="409963"/>
        </a:xfrm>
        <a:prstGeom prst="chevron">
          <a:avLst/>
        </a:prstGeom>
        <a:gradFill rotWithShape="0">
          <a:gsLst>
            <a:gs pos="0">
              <a:schemeClr val="accent3">
                <a:hueOff val="2111440"/>
                <a:satOff val="11372"/>
                <a:lumOff val="15513"/>
                <a:alphaOff val="0"/>
                <a:shade val="63000"/>
                <a:satMod val="165000"/>
              </a:schemeClr>
            </a:gs>
            <a:gs pos="30000">
              <a:schemeClr val="accent3">
                <a:hueOff val="2111440"/>
                <a:satOff val="11372"/>
                <a:lumOff val="15513"/>
                <a:alphaOff val="0"/>
                <a:shade val="58000"/>
                <a:satMod val="165000"/>
              </a:schemeClr>
            </a:gs>
            <a:gs pos="75000">
              <a:schemeClr val="accent3">
                <a:hueOff val="2111440"/>
                <a:satOff val="11372"/>
                <a:lumOff val="15513"/>
                <a:alphaOff val="0"/>
                <a:shade val="30000"/>
                <a:satMod val="175000"/>
              </a:schemeClr>
            </a:gs>
            <a:gs pos="100000">
              <a:schemeClr val="accent3">
                <a:hueOff val="2111440"/>
                <a:satOff val="11372"/>
                <a:lumOff val="15513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9</a:t>
          </a:r>
          <a:endParaRPr lang="ru-RU" sz="1100" kern="1200" dirty="0"/>
        </a:p>
      </dsp:txBody>
      <dsp:txXfrm rot="-5400000">
        <a:off x="1" y="4421400"/>
        <a:ext cx="409963" cy="175698"/>
      </dsp:txXfrm>
    </dsp:sp>
    <dsp:sp modelId="{652BFF9B-7F8F-4185-B7FD-B337F5BB166D}">
      <dsp:nvSpPr>
        <dsp:cNvPr id="0" name=""/>
        <dsp:cNvSpPr/>
      </dsp:nvSpPr>
      <dsp:spPr>
        <a:xfrm rot="5400000">
          <a:off x="4143729" y="482652"/>
          <a:ext cx="380680" cy="784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11440"/>
              <a:satOff val="11372"/>
              <a:lumOff val="15513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Модели имитационного моделирования</a:t>
          </a:r>
          <a:endParaRPr lang="ru-RU" sz="1300" kern="1200" dirty="0"/>
        </a:p>
      </dsp:txBody>
      <dsp:txXfrm rot="-5400000">
        <a:off x="409964" y="4235001"/>
        <a:ext cx="7829628" cy="343514"/>
      </dsp:txXfrm>
    </dsp:sp>
    <dsp:sp modelId="{6CE10F3A-882D-4C7D-9421-7E28B77569EF}">
      <dsp:nvSpPr>
        <dsp:cNvPr id="0" name=""/>
        <dsp:cNvSpPr/>
      </dsp:nvSpPr>
      <dsp:spPr>
        <a:xfrm rot="5400000">
          <a:off x="-87849" y="4831077"/>
          <a:ext cx="585661" cy="409963"/>
        </a:xfrm>
        <a:prstGeom prst="chevron">
          <a:avLst/>
        </a:prstGeom>
        <a:gradFill rotWithShape="0">
          <a:gsLst>
            <a:gs pos="0">
              <a:schemeClr val="accent3">
                <a:hueOff val="2375370"/>
                <a:satOff val="12794"/>
                <a:lumOff val="17452"/>
                <a:alphaOff val="0"/>
                <a:shade val="63000"/>
                <a:satMod val="165000"/>
              </a:schemeClr>
            </a:gs>
            <a:gs pos="30000">
              <a:schemeClr val="accent3">
                <a:hueOff val="2375370"/>
                <a:satOff val="12794"/>
                <a:lumOff val="17452"/>
                <a:alphaOff val="0"/>
                <a:shade val="58000"/>
                <a:satMod val="165000"/>
              </a:schemeClr>
            </a:gs>
            <a:gs pos="75000">
              <a:schemeClr val="accent3">
                <a:hueOff val="2375370"/>
                <a:satOff val="12794"/>
                <a:lumOff val="17452"/>
                <a:alphaOff val="0"/>
                <a:shade val="30000"/>
                <a:satMod val="175000"/>
              </a:schemeClr>
            </a:gs>
            <a:gs pos="100000">
              <a:schemeClr val="accent3">
                <a:hueOff val="2375370"/>
                <a:satOff val="12794"/>
                <a:lumOff val="17452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10</a:t>
          </a:r>
          <a:endParaRPr lang="ru-RU" sz="1100" kern="1200" dirty="0"/>
        </a:p>
      </dsp:txBody>
      <dsp:txXfrm rot="-5400000">
        <a:off x="1" y="4948210"/>
        <a:ext cx="409963" cy="175698"/>
      </dsp:txXfrm>
    </dsp:sp>
    <dsp:sp modelId="{BC4E4A14-7533-4BD3-8B2F-BEC69250DB4D}">
      <dsp:nvSpPr>
        <dsp:cNvPr id="0" name=""/>
        <dsp:cNvSpPr/>
      </dsp:nvSpPr>
      <dsp:spPr>
        <a:xfrm rot="5400000">
          <a:off x="4143729" y="1009462"/>
          <a:ext cx="380680" cy="784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75370"/>
              <a:satOff val="12794"/>
              <a:lumOff val="17452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Модели, получаемые на основе экспертных оценок и другие</a:t>
          </a:r>
          <a:endParaRPr lang="ru-RU" sz="1300" kern="1200" dirty="0"/>
        </a:p>
      </dsp:txBody>
      <dsp:txXfrm rot="-5400000">
        <a:off x="409964" y="4761811"/>
        <a:ext cx="7829628" cy="343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87107C-CD4F-459D-861C-DAAE20C14A54}" type="datetimeFigureOut">
              <a:rPr lang="ru-RU" smtClean="0"/>
              <a:pPr/>
              <a:t>02.09.2013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82100AF-6B1F-4823-A399-1AAE419916B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4546" y="1857364"/>
            <a:ext cx="6172200" cy="189436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ОСНОВЫ НАУЧНЫХ ИССЛЕДОВАНИЙ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24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Национальная Академия наук Украины</a:t>
            </a:r>
            <a:endParaRPr lang="ru-RU" sz="2400" b="1" i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Содержимое 4" descr="нан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714356"/>
            <a:ext cx="7572429" cy="5679321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85728"/>
            <a:ext cx="8286808" cy="6215106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sz="2900" b="1" i="1" dirty="0" smtClean="0">
                <a:latin typeface="Times New Roman" pitchFamily="18" charset="0"/>
                <a:cs typeface="Times New Roman" pitchFamily="18" charset="0"/>
              </a:rPr>
              <a:t>Национальная академия наук Украины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основана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27 ноября 			1918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в г. Киеве. Ее первым президентом был выдающийся 			ученый с мировым именем В.И. Вернадский.</a:t>
            </a:r>
          </a:p>
          <a:p>
            <a:pPr algn="just">
              <a:buNone/>
            </a:pP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Статус.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Национальная академия наук Украины согласно 			действующему законодательству является высшей 				государственной научной организацией Украины, которая 			основана на государственной собственности и пользуется 			правами самоуправления.</a:t>
            </a:r>
          </a:p>
          <a:p>
            <a:pPr algn="just">
              <a:buNone/>
            </a:pP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Органы управления.</a:t>
            </a:r>
            <a:r>
              <a:rPr lang="ru-RU" sz="29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Президиум НАН Украины избирается 			сроком на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лет. В состав Президиума НАН Украины входят 			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человек, в том числе президент,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вице-президента, 			главный ученый секретарь,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академиков-секретарей 			отделений,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членов Президиума. На сегодняшний день в 			НАН Украины действуют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научных и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организаций 			опытно-производственной базы.</a:t>
            </a:r>
          </a:p>
          <a:p>
            <a:pPr algn="just">
              <a:buNone/>
            </a:pP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Координация научных исследований.</a:t>
            </a:r>
            <a:endParaRPr lang="ru-RU" sz="2900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				Сейчас в НАН Украины работает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84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научные советы,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			комитетов,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комиссий,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научных общества. Их усилия 			сосредоточены на вопросах координации перспективных научных исследований, подготовке предложений и аналитических материалов для государственных органов власти, на организации и проведении научных чтений, конференций, семинаров, симпозиумов.</a:t>
            </a:r>
          </a:p>
          <a:p>
            <a:pPr algn="just">
              <a:buNone/>
            </a:pP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Внедрение научных разработок, инновационная деятельность.</a:t>
            </a:r>
            <a:r>
              <a:rPr lang="ru-RU" sz="29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Научными учреждениями НАН Украины в 2012 году внедрено в различные отрасли экономики Украины около </a:t>
            </a:r>
            <a:r>
              <a:rPr lang="ru-RU" sz="2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1700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новейших разработок, среди которых передовые технологии, в том числе информационные, машины, оборудование, материалы, автоматизированные комплексы и системы, программные продукты, базы данных и базы знаний, сорта растений , методические рекомендации и методики, стандарты. </a:t>
            </a:r>
          </a:p>
          <a:p>
            <a:pPr algn="just">
              <a:buNone/>
            </a:pPr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dirty="0"/>
          </a:p>
        </p:txBody>
      </p:sp>
      <p:pic>
        <p:nvPicPr>
          <p:cNvPr id="23555" name="Picture 3" descr="D:\КУЛАКОВ\LogoNA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2637098" cy="3467858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285728"/>
            <a:ext cx="8215370" cy="621510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Внешнеэкономическая деятельность учреждений НАН Украины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в 2012 году заключалась в выполнении около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контрактов с корпорациями, компаниями, предприятиями, центрами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стран мира. В 2012 году учреждениями Академии заключено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лицензионных соглашений в Украине и за рубежом, получено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722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патентов на изобретения и полезные модели. Успешно выполнено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научно-технических инновационных проектов, отобранных по конкурсу в начале года.</a:t>
            </a:r>
          </a:p>
          <a:p>
            <a:pPr algn="just">
              <a:buNone/>
            </a:pP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						Издательская деятельность.</a:t>
            </a:r>
            <a:endParaRPr lang="ru-RU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					В течение 2012 г. учреждениями НАН 				Украины выдано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571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название научных 				монографий,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214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названий сборников 				научных трудов,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178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учебных изданий и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298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				справочных и научно-популярных. Общее 				количество статей в периодических 					изданиях составляла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25400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из них более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23 				000 (более 90%)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- в профессиональных 				отечественных и зарубежных изданиях. За 				рубежом опубликовано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74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названия научных 				книг и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5400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статей в периодических 					изданиях.</a:t>
            </a:r>
          </a:p>
          <a:p>
            <a:pPr algn="just">
              <a:buNone/>
            </a:pP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					Кадровое обеспечение.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Общее количество 				работающих в НАН Украины по состоянию 				на 01.01.2013 составляла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40609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чел., В том числе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19337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научных работников. Среди них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2564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доктора наук и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7956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кандидатов наук. Средний возраст научных работников составил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51,3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года, докторов наук -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63,4 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года, кандидатов наук - </a:t>
            </a:r>
            <a:r>
              <a:rPr lang="ru-RU" sz="19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51,1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года.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1506" name="Picture 2" descr="D:\КУЛАКОВ\12O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3357586" cy="343725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0"/>
            <a:ext cx="7500990" cy="51115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Научные премии мира</a:t>
            </a:r>
            <a:endParaRPr lang="ru-RU" sz="2400" b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500034" y="678486"/>
          <a:ext cx="8258176" cy="6179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1571636"/>
                <a:gridCol w="3286148"/>
                <a:gridCol w="1114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Название премии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Учредитель/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Дата основания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Номинации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Размер премии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Премия по фундаментальной физике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Юрий </a:t>
                      </a:r>
                      <a:r>
                        <a:rPr lang="ru-RU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Мильнер</a:t>
                      </a:r>
                      <a:endParaRPr lang="ru-RU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2012 год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физика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r>
                        <a:rPr lang="ru-RU" sz="1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ru-RU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Нобелевская</a:t>
                      </a:r>
                      <a:r>
                        <a:rPr lang="ru-RU" sz="1400" b="1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премия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Альфред Нобель </a:t>
                      </a:r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1900 год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Физика, химия, физиология и медицина, литература, премия мира, экономика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1,4 </a:t>
                      </a:r>
                      <a:r>
                        <a:rPr lang="ru-RU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Премия Шоу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Фонд премии Шоу </a:t>
                      </a:r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2002 год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Астрономия, науки о живом, медицина, </a:t>
                      </a:r>
                      <a:r>
                        <a:rPr lang="ru-RU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математ</a:t>
                      </a:r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. науки.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ru-RU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Премия </a:t>
                      </a:r>
                      <a:r>
                        <a:rPr lang="ru-RU" sz="1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Кавли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Фред </a:t>
                      </a:r>
                      <a:r>
                        <a:rPr lang="ru-RU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Кавли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2007 год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Астрофизика, </a:t>
                      </a:r>
                      <a:r>
                        <a:rPr lang="ru-RU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нанотехнологии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 неврология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млн</a:t>
                      </a:r>
                      <a:r>
                        <a:rPr lang="ru-RU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Абелевская</a:t>
                      </a:r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премия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Правительство Норвегии</a:t>
                      </a:r>
                    </a:p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2002 год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метематика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990 </a:t>
                      </a:r>
                      <a:r>
                        <a:rPr lang="ru-RU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тыс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36954">
                <a:tc>
                  <a:txBody>
                    <a:bodyPr/>
                    <a:lstStyle/>
                    <a:p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Премия</a:t>
                      </a:r>
                      <a:r>
                        <a:rPr lang="ru-RU" sz="1400" b="1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Чарльза Старка </a:t>
                      </a:r>
                      <a:r>
                        <a:rPr lang="ru-RU" sz="1400" b="1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Дрейпера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Национальная инженерная академия США</a:t>
                      </a:r>
                    </a:p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1989 год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инженерия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500 </a:t>
                      </a:r>
                      <a:r>
                        <a:rPr lang="ru-RU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тыс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Ласкеровская</a:t>
                      </a:r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премия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Альберт </a:t>
                      </a:r>
                      <a:r>
                        <a:rPr lang="ru-RU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Ласкер</a:t>
                      </a:r>
                      <a:endParaRPr lang="ru-RU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1946 год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Медицинские науки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250 </a:t>
                      </a:r>
                      <a:r>
                        <a:rPr lang="ru-RU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тыс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Государственная премия РФ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Совет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при президенте РФ</a:t>
                      </a:r>
                    </a:p>
                    <a:p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1992 год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Науки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 технологии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115 </a:t>
                      </a:r>
                      <a:r>
                        <a:rPr lang="ru-RU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тыс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Филдсовская</a:t>
                      </a:r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премия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Международный математический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союз 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1936 год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математика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15 </a:t>
                      </a:r>
                      <a:r>
                        <a:rPr lang="ru-RU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тыс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Демидовская премия</a:t>
                      </a:r>
                      <a:endParaRPr lang="ru-RU" sz="14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Павел Демидов</a:t>
                      </a:r>
                    </a:p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1831 год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Науки о Земле, физика, математика, экономика и предпринимательство,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гуманитарные науки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15 </a:t>
                      </a:r>
                      <a:r>
                        <a:rPr lang="ru-RU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тыс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2386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Страны - обладатели Нобелевской премии</a:t>
            </a:r>
            <a:endParaRPr lang="ru-RU" sz="2800" b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Содержимое 6" descr="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1439" y="1000108"/>
            <a:ext cx="8398733" cy="5599155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D:\КУЛАКОВ\j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2" y="3087883"/>
            <a:ext cx="4635504" cy="369391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i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 №2: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15328" cy="4900634"/>
          </a:xfrm>
        </p:spPr>
        <p:txBody>
          <a:bodyPr/>
          <a:lstStyle/>
          <a:p>
            <a:pPr algn="ctr">
              <a:buNone/>
            </a:pPr>
            <a:r>
              <a:rPr lang="ru-RU" sz="44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«Выбор темы, формулирование задач научных исследований. Стадии исследований»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500042"/>
            <a:ext cx="8286808" cy="600079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dirty="0" smtClean="0"/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Научное направление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сфера научных исследований научного коллектива, посвященных решению каких-либо крупных фундаментальных теоретически-экспериментальных задач в определенной отрасли науки.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сложная научная задача, которая охватывает значительную область исследования и имеет перспективное значение. Она состоит из ряда тем.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научная задача, которая охватывает определенную область научного исследования. Она базируется на многочисленных исследовательских вопросах.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i="1" u="sng" dirty="0" smtClean="0">
                <a:latin typeface="Times New Roman" pitchFamily="18" charset="0"/>
                <a:cs typeface="Times New Roman" pitchFamily="18" charset="0"/>
              </a:rPr>
              <a:t>Темы научных исследований подразделяются на:</a:t>
            </a:r>
          </a:p>
          <a:p>
            <a:pPr algn="just"/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Теоретические</a:t>
            </a:r>
          </a:p>
          <a:p>
            <a:pPr algn="just"/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Методологические</a:t>
            </a:r>
          </a:p>
          <a:p>
            <a:pPr algn="just"/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Организационные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Научные вопросы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более мелкие научные задачи, относящиеся к конкретной области научного исследования.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285058" y="1500174"/>
            <a:ext cx="5644396" cy="1785950"/>
            <a:chOff x="1285058" y="1500174"/>
            <a:chExt cx="5644396" cy="178595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643042" y="1500174"/>
              <a:ext cx="5286412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Структурные единицы направления</a:t>
              </a:r>
              <a:endPara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643042" y="2071678"/>
              <a:ext cx="528641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Комплексные программы и проблемы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643042" y="2571744"/>
              <a:ext cx="5286412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Темы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643042" y="3000372"/>
              <a:ext cx="528641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Вопросы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 rot="5400000">
              <a:off x="535753" y="2464587"/>
              <a:ext cx="1500198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endCxn id="5" idx="1"/>
            </p:cNvCxnSpPr>
            <p:nvPr/>
          </p:nvCxnSpPr>
          <p:spPr>
            <a:xfrm>
              <a:off x="1285852" y="1714488"/>
              <a:ext cx="357190" cy="1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1285852" y="235743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1285852" y="271462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285852" y="321468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0"/>
            <a:ext cx="8143932" cy="428604"/>
          </a:xfrm>
        </p:spPr>
        <p:txBody>
          <a:bodyPr>
            <a:noAutofit/>
          </a:bodyPr>
          <a:lstStyle/>
          <a:p>
            <a:pPr algn="ctr"/>
            <a:r>
              <a:rPr lang="ru-RU" sz="16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Модель научно-исследовательской работы по изучению организации производства</a:t>
            </a:r>
            <a:endParaRPr lang="ru-RU" sz="1600" b="1" i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8186766" cy="6357958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  <p:grpSp>
        <p:nvGrpSpPr>
          <p:cNvPr id="62" name="Группа 61"/>
          <p:cNvGrpSpPr/>
          <p:nvPr/>
        </p:nvGrpSpPr>
        <p:grpSpPr>
          <a:xfrm>
            <a:off x="500034" y="433344"/>
            <a:ext cx="8143932" cy="6215106"/>
            <a:chOff x="500034" y="428604"/>
            <a:chExt cx="8143932" cy="621510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071670" y="428604"/>
              <a:ext cx="5000660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Общая цель и задание НИР по организации производства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00034" y="857232"/>
              <a:ext cx="8143932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Анализ литературы, нормативных, фактических, пояснительных материалов по теме исследований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00034" y="1285860"/>
              <a:ext cx="300039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Выявление отдельных социально-экономических заданий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643306" y="1285860"/>
              <a:ext cx="2500330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Определение технико-экономических категорий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286512" y="1285860"/>
              <a:ext cx="235745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Формулирование понятий и обозначений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428860" y="1928802"/>
              <a:ext cx="4786346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Научные основы качественной характеристики объектов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00034" y="2428868"/>
              <a:ext cx="2357454" cy="1214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Характеристики производственно-хозяйственной деятельности структурных подразделений производств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357950" y="2428868"/>
              <a:ext cx="2286016" cy="1214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Характеристики требований, которые определяют качество и уровень исследований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3071802" y="2428868"/>
              <a:ext cx="1428760" cy="1214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Характеристики технических явлений (процессов)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43438" y="2428868"/>
              <a:ext cx="1500198" cy="1214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Характеристики факторов, определяющих состояние объекта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785918" y="3786190"/>
              <a:ext cx="6000792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Схема формирования направлений аналитического раздела исследований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00034" y="6143644"/>
              <a:ext cx="8143932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Рекомендации по теме</a:t>
              </a:r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Разработка научных рекомендаций в экспериментальном варианте и механизма внедрения нововведений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785918" y="4286256"/>
              <a:ext cx="6000792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Выделение особенностей управления объектом в современных условиях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500034" y="4857760"/>
              <a:ext cx="2714644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Анализ современного положения объектов исследования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5500694" y="4857760"/>
              <a:ext cx="3143272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Анализ организации производственно-технических процессов и др.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3428992" y="4857760"/>
              <a:ext cx="1857388" cy="9286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Критерии и показатели исследовательской работы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00034" y="5500702"/>
              <a:ext cx="2714644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Выделение методологических основ и приемов исследования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500694" y="5643578"/>
              <a:ext cx="3143272" cy="2857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Технические основы исследования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Прямая со стрелкой 28"/>
            <p:cNvCxnSpPr/>
            <p:nvPr/>
          </p:nvCxnSpPr>
          <p:spPr>
            <a:xfrm rot="5400000">
              <a:off x="4179885" y="820719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4179885" y="1216009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4251323" y="1892289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 rot="5400000">
              <a:off x="5251455" y="239235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rot="5400000">
              <a:off x="3536943" y="239235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>
              <a:off x="7215206" y="2071678"/>
              <a:ext cx="50006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10800000" flipV="1">
              <a:off x="2000232" y="2071678"/>
              <a:ext cx="430216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 rot="5400000">
              <a:off x="3608381" y="3678239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 rot="5400000">
              <a:off x="5394331" y="3749677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rot="10800000" flipV="1">
              <a:off x="7786710" y="3643314"/>
              <a:ext cx="43021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>
              <a:off x="1357290" y="3643314"/>
              <a:ext cx="42704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 rot="5400000">
              <a:off x="4465637" y="424974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endCxn id="21" idx="0"/>
            </p:cNvCxnSpPr>
            <p:nvPr/>
          </p:nvCxnSpPr>
          <p:spPr>
            <a:xfrm rot="5400000">
              <a:off x="4250529" y="475060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rot="5400000">
              <a:off x="1608117" y="5464189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 rot="5400000">
              <a:off x="6894529" y="5464189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rot="5400000">
              <a:off x="4072728" y="59999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 rot="5400000">
              <a:off x="6858810" y="607141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/>
            <p:nvPr/>
          </p:nvCxnSpPr>
          <p:spPr>
            <a:xfrm rot="5400000">
              <a:off x="1572398" y="607141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/>
            <p:nvPr/>
          </p:nvCxnSpPr>
          <p:spPr>
            <a:xfrm rot="10800000">
              <a:off x="3428992" y="1571612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>
              <a:off x="6126138" y="1566852"/>
              <a:ext cx="2841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85728"/>
            <a:ext cx="8215370" cy="635798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</a:p>
          <a:p>
            <a:pPr>
              <a:buNone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b="1" i="1" u="sng" dirty="0" smtClean="0">
                <a:latin typeface="Times New Roman" pitchFamily="18" charset="0"/>
                <a:cs typeface="Times New Roman" pitchFamily="18" charset="0"/>
              </a:rPr>
              <a:t>Тема  научного исследования должна: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Иметь научную новизну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Вносить вклад в науку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Соответствовать профилю научного коллектива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Иметь возможность быстрого внедрения в производство</a:t>
            </a:r>
          </a:p>
          <a:p>
            <a:pPr algn="just">
              <a:buNone/>
            </a:pPr>
            <a:r>
              <a:rPr lang="ru-RU" dirty="0" smtClean="0"/>
              <a:t>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оценки народнохозяйственной необходимости разработки тем необходимо определить коэффициент экономической эффективности:</a:t>
            </a: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где С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стоимость продукции за год после освоения научного исследования и внедрения в производство</a:t>
            </a:r>
          </a:p>
          <a:p>
            <a:pPr algn="just"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общие затраты на выполнение научного исследования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 – продолжительность производственного внедрения, в годах.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1357290" y="428604"/>
            <a:ext cx="6500858" cy="2357454"/>
            <a:chOff x="1214414" y="428604"/>
            <a:chExt cx="6500858" cy="2357454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214414" y="428604"/>
              <a:ext cx="6500858" cy="5715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000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Этапы постановки проблемы</a:t>
              </a:r>
              <a:endParaRPr lang="ru-RU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rot="5400000">
              <a:off x="4144166" y="1142984"/>
              <a:ext cx="28495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Прямоугольник 6"/>
            <p:cNvSpPr/>
            <p:nvPr/>
          </p:nvSpPr>
          <p:spPr>
            <a:xfrm>
              <a:off x="1285852" y="1285860"/>
              <a:ext cx="642942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Формулирование проблемы</a:t>
              </a:r>
              <a:endPara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285852" y="1857364"/>
              <a:ext cx="642942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Разработка структуры проблемы</a:t>
              </a:r>
              <a:endPara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85852" y="2424106"/>
              <a:ext cx="6429420" cy="361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Актуальность проблемы</a:t>
              </a:r>
              <a:endPara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rot="5400000">
              <a:off x="4179091" y="1750209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5400000">
              <a:off x="4179885" y="231139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286248" y="4786322"/>
          <a:ext cx="1401732" cy="78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Формула" r:id="rId3" imgW="838080" imgH="469800" progId="Equation.3">
                  <p:embed/>
                </p:oleObj>
              </mc:Choice>
              <mc:Fallback>
                <p:oleObj name="Формула" r:id="rId3" imgW="83808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4786322"/>
                        <a:ext cx="1401732" cy="785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24" cy="725470"/>
          </a:xfrm>
        </p:spPr>
        <p:txBody>
          <a:bodyPr>
            <a:normAutofit/>
          </a:bodyPr>
          <a:lstStyle/>
          <a:p>
            <a:pPr algn="ctr"/>
            <a:r>
              <a:rPr lang="ru-RU" sz="20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Порядок построения, изложения и оформления научно-исследовательской работы (НИР)</a:t>
            </a:r>
            <a:endParaRPr lang="ru-RU" sz="2000" b="1" i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8286808" cy="5643602"/>
          </a:xfrm>
        </p:spPr>
        <p:txBody>
          <a:bodyPr/>
          <a:lstStyle/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Основанием для проведения НИР является договор.</a:t>
            </a:r>
          </a:p>
          <a:p>
            <a:pPr>
              <a:buNone/>
            </a:pPr>
            <a:endParaRPr lang="ru-RU" dirty="0"/>
          </a:p>
        </p:txBody>
      </p:sp>
      <p:grpSp>
        <p:nvGrpSpPr>
          <p:cNvPr id="36" name="Группа 35"/>
          <p:cNvGrpSpPr/>
          <p:nvPr/>
        </p:nvGrpSpPr>
        <p:grpSpPr>
          <a:xfrm>
            <a:off x="785786" y="1357298"/>
            <a:ext cx="6573090" cy="5143536"/>
            <a:chOff x="713554" y="1428736"/>
            <a:chExt cx="6573090" cy="5143536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571604" y="1428736"/>
              <a:ext cx="5715040" cy="500066"/>
            </a:xfrm>
            <a:prstGeom prst="round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Разделы технического задания</a:t>
              </a:r>
              <a:endParaRPr lang="ru-RU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1071538" y="2143116"/>
              <a:ext cx="5715040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1.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Основание для проведения работ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1071538" y="2709858"/>
              <a:ext cx="5715040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2.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Цель и исходные данные для проведения работ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1071538" y="3257550"/>
              <a:ext cx="5715040" cy="3857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3.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Этапы НИР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071538" y="3714752"/>
              <a:ext cx="5715040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4.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Основные требования к НИР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1071538" y="4143380"/>
              <a:ext cx="5715040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5.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Способ реализации результатов НИР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1071538" y="4572008"/>
              <a:ext cx="5715040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6.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Перечень технической документации, предъявляемой по окончании работ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1071538" y="5143512"/>
              <a:ext cx="5715040" cy="4286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7.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Порядок рассмотрения и приема НИР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1071538" y="5643578"/>
              <a:ext cx="5715040" cy="4286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8.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Технико-экономическое обоснование (ТЭО)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1071538" y="6143644"/>
              <a:ext cx="5643602" cy="4286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9.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Приложения 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 rot="5400000">
              <a:off x="-1678825" y="3964785"/>
              <a:ext cx="4786346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714348" y="242886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714348" y="300037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714348" y="342900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714348" y="3929066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714348" y="4357694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714348" y="485776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14348" y="5357826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>
              <a:off x="714348" y="585789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714348" y="635795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714348" y="1571612"/>
              <a:ext cx="857256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КУЛАКОВ\AlH9s59CAAA_phb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305380"/>
            <a:ext cx="3214710" cy="355262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i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 №1: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85786" y="1357298"/>
            <a:ext cx="746760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4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«Общие сведения о науке, научных методах исследований, кадрах и учреждениях»</a:t>
            </a:r>
            <a:endParaRPr lang="ru-RU" sz="4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65403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Составление технико-экономического обоснования (ТЭО) </a:t>
            </a:r>
            <a:br>
              <a:rPr lang="ru-RU" sz="2000" b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проведение НИР</a:t>
            </a:r>
            <a:endParaRPr lang="ru-RU" sz="2000" b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8258204" cy="55452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Высокая эффективность темы может быть достигнута при условии, что еще до ее разработки выполнено ТЭО.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 составления ТЭО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установить данные в новейших достижениях науки и техники по рассматриваемой теме на Украине и за рубежом.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В ТЭО обосновывается народнохозяйственная потребность, предполагаемые объекты внедрения, ожидаемые технико-экономические и социальные результаты.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Рабочий план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(в нем отражены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календарные сроки начала и окончания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работ по этапу, стоимость работ. В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плане указываются исполнители). В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рабочем плане предусматривается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выдача в определенные сроки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оформленных результатов (анкетные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обследования, хронометражи,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измерения, расчеты)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642910" y="2786058"/>
            <a:ext cx="4148166" cy="3286148"/>
            <a:chOff x="500034" y="2714620"/>
            <a:chExt cx="4148166" cy="3286148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857224" y="2714620"/>
              <a:ext cx="3714776" cy="4286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Разделы ТЭО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914374" y="3286124"/>
              <a:ext cx="3714776" cy="3571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Исходные положения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914374" y="3786190"/>
              <a:ext cx="3714776" cy="7858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Результаты  предварительно выполненных патентных поисков на новизну и перспективность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914374" y="4643446"/>
              <a:ext cx="3714776" cy="3571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Народнохозяйственная необходимость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914374" y="5072074"/>
              <a:ext cx="3714776" cy="35719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Объем и место внедрения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933424" y="5500702"/>
              <a:ext cx="3714776" cy="5000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Технико-экономические и социальные результаты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 rot="5400000">
              <a:off x="-892213" y="4321181"/>
              <a:ext cx="2786082" cy="158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500034" y="571501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500034" y="528638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500034" y="485776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500034" y="421481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500034" y="342900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500034" y="2928934"/>
              <a:ext cx="357190" cy="158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582594"/>
          </a:xfrm>
        </p:spPr>
        <p:txBody>
          <a:bodyPr>
            <a:normAutofit/>
          </a:bodyPr>
          <a:lstStyle/>
          <a:p>
            <a:pPr algn="ctr"/>
            <a:r>
              <a:rPr lang="ru-RU" sz="2800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Стадии исследований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71472" y="857232"/>
          <a:ext cx="8072494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24" cy="3682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Этапы выполнения исследований</a:t>
            </a:r>
            <a:endParaRPr lang="ru-RU" sz="2400" b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28625" y="785813"/>
          <a:ext cx="8286750" cy="564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Группа 15"/>
          <p:cNvGrpSpPr/>
          <p:nvPr/>
        </p:nvGrpSpPr>
        <p:grpSpPr>
          <a:xfrm>
            <a:off x="1000100" y="714356"/>
            <a:ext cx="6858048" cy="3357586"/>
            <a:chOff x="1214414" y="642918"/>
            <a:chExt cx="6858048" cy="3357586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1214414" y="642918"/>
              <a:ext cx="6858048" cy="3357586"/>
              <a:chOff x="1214414" y="642918"/>
              <a:chExt cx="6858048" cy="335758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214414" y="642918"/>
                <a:ext cx="6858048" cy="5715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 Доказательство гипотез </a:t>
                </a:r>
                <a:endParaRPr lang="ru-RU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1214414" y="1343010"/>
                <a:ext cx="6858048" cy="5715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2. Формулирование выводов и рекомендаций, выбор методов проверки достоверности результатов</a:t>
                </a:r>
                <a:endParaRPr lang="ru-RU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1214414" y="2005002"/>
                <a:ext cx="6858048" cy="5715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3. Научный эксперимент</a:t>
                </a:r>
                <a:endParaRPr lang="ru-RU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1214414" y="2714620"/>
                <a:ext cx="6858048" cy="5715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4. Корректировка результатов исследований</a:t>
                </a:r>
                <a:endParaRPr lang="ru-RU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1214414" y="3429000"/>
                <a:ext cx="6858048" cy="5715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b="1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5. Литературное изложение результатов исследований</a:t>
                </a:r>
                <a:endParaRPr lang="ru-RU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" name="Соединительная линия уступом 11"/>
            <p:cNvCxnSpPr>
              <a:stCxn id="5" idx="1"/>
              <a:endCxn id="6" idx="1"/>
            </p:cNvCxnSpPr>
            <p:nvPr/>
          </p:nvCxnSpPr>
          <p:spPr>
            <a:xfrm rot="10800000" flipV="1">
              <a:off x="1214414" y="928670"/>
              <a:ext cx="1588" cy="700092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Соединительная линия уступом 12"/>
            <p:cNvCxnSpPr/>
            <p:nvPr/>
          </p:nvCxnSpPr>
          <p:spPr>
            <a:xfrm rot="10800000" flipV="1">
              <a:off x="1219176" y="1719252"/>
              <a:ext cx="1588" cy="700092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Соединительная линия уступом 13"/>
            <p:cNvCxnSpPr/>
            <p:nvPr/>
          </p:nvCxnSpPr>
          <p:spPr>
            <a:xfrm rot="10800000" flipV="1">
              <a:off x="1219176" y="2462202"/>
              <a:ext cx="1588" cy="700092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/>
            <p:nvPr/>
          </p:nvCxnSpPr>
          <p:spPr>
            <a:xfrm rot="10800000" flipV="1">
              <a:off x="1238226" y="3200398"/>
              <a:ext cx="1588" cy="700092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3682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Информационное обеспечение</a:t>
            </a:r>
            <a:endParaRPr lang="ru-RU" sz="2400" b="1" i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785794"/>
            <a:ext cx="8215370" cy="571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Информация 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совокупность каких-либо сведений, данных о состоянии или изменении объектов реального мира.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ru-RU" sz="1800" b="1" i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845314" y="1395398"/>
            <a:ext cx="3571900" cy="2500330"/>
            <a:chOff x="571472" y="1500174"/>
            <a:chExt cx="3571900" cy="2500330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785786" y="1500174"/>
              <a:ext cx="3357586" cy="4286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Виды контактов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071538" y="2071678"/>
              <a:ext cx="3071834" cy="4286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Рабочий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071538" y="2571744"/>
              <a:ext cx="3071834" cy="4286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Информационный прямой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071538" y="3071810"/>
              <a:ext cx="3071834" cy="4286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Информационный косвенный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071538" y="3571876"/>
              <a:ext cx="3071834" cy="4286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Информационный опосредованный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 rot="5400000">
              <a:off x="-512005" y="2750339"/>
              <a:ext cx="2214578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571472" y="1628762"/>
              <a:ext cx="214314" cy="1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endCxn id="5" idx="1"/>
            </p:cNvCxnSpPr>
            <p:nvPr/>
          </p:nvCxnSpPr>
          <p:spPr>
            <a:xfrm>
              <a:off x="571472" y="2285992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571472" y="2786058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571472" y="3286124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571472" y="3857628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4659032" y="1352540"/>
            <a:ext cx="3969576" cy="2832614"/>
            <a:chOff x="4388638" y="3714752"/>
            <a:chExt cx="3969576" cy="2832614"/>
          </a:xfrm>
        </p:grpSpPr>
        <p:sp>
          <p:nvSpPr>
            <p:cNvPr id="19" name="Овал 18"/>
            <p:cNvSpPr/>
            <p:nvPr/>
          </p:nvSpPr>
          <p:spPr>
            <a:xfrm>
              <a:off x="5116766" y="4438650"/>
              <a:ext cx="2609356" cy="1000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Источники информации</a:t>
              </a:r>
              <a:endPara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Скругленный прямоугольник 19"/>
            <p:cNvSpPr/>
            <p:nvPr/>
          </p:nvSpPr>
          <p:spPr>
            <a:xfrm>
              <a:off x="5000628" y="3714752"/>
              <a:ext cx="3357586" cy="357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Нормативные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6101806" y="6118738"/>
              <a:ext cx="2256408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Планово-учетные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4388638" y="5616588"/>
              <a:ext cx="2540816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Литературные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 rot="5400000" flipH="1" flipV="1">
              <a:off x="6572264" y="4071942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>
              <a:off x="5116766" y="5329246"/>
              <a:ext cx="42862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7373978" y="5283998"/>
              <a:ext cx="672044" cy="7596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/>
        </p:nvGrpSpPr>
        <p:grpSpPr>
          <a:xfrm>
            <a:off x="2143132" y="4119687"/>
            <a:ext cx="5357272" cy="2466114"/>
            <a:chOff x="2143132" y="4119687"/>
            <a:chExt cx="5357272" cy="2466114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2143132" y="4417517"/>
              <a:ext cx="5357272" cy="2168284"/>
              <a:chOff x="1763688" y="924930"/>
              <a:chExt cx="6191348" cy="2808312"/>
            </a:xfrm>
          </p:grpSpPr>
          <p:pic>
            <p:nvPicPr>
              <p:cNvPr id="29" name="Picture 3" descr="D:\КУЛАКОВ\2.2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688" y="924930"/>
                <a:ext cx="6191348" cy="2808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Прямая со стрелкой 29"/>
              <p:cNvCxnSpPr/>
              <p:nvPr/>
            </p:nvCxnSpPr>
            <p:spPr>
              <a:xfrm flipV="1">
                <a:off x="2392710" y="2973710"/>
                <a:ext cx="5543276" cy="72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 стрелкой 30"/>
              <p:cNvCxnSpPr/>
              <p:nvPr/>
            </p:nvCxnSpPr>
            <p:spPr>
              <a:xfrm flipV="1">
                <a:off x="2392710" y="1196752"/>
                <a:ext cx="0" cy="18489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Прямоугольник 22"/>
            <p:cNvSpPr/>
            <p:nvPr/>
          </p:nvSpPr>
          <p:spPr>
            <a:xfrm>
              <a:off x="2153698" y="4119687"/>
              <a:ext cx="4608512" cy="5956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Закономерности старения информации</a:t>
              </a:r>
              <a:endParaRPr lang="ru-RU" sz="1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http://www.znaikak.ru/design/pic/visred/3dSzuka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2" y="2564904"/>
            <a:ext cx="3514972" cy="42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2386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Информационный поиск</a:t>
            </a:r>
            <a:endParaRPr lang="ru-RU" sz="2800" b="1" i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857232"/>
            <a:ext cx="8286808" cy="5643602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После выбора и технико-экономического обоснования темы производят 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информационный поиск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совокупность операций, направленных на отыскание литературы по разрабатываемой  теме.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 поиска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всесторонний анализ информации по теме, освещение состояния вопроса (составление аналитического обзора), уточнение при необходимости темы, обоснование целей и задач научных исследований.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 может быть:</a:t>
            </a:r>
          </a:p>
          <a:p>
            <a:pPr algn="just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Ручным</a:t>
            </a:r>
          </a:p>
          <a:p>
            <a:pPr algn="just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Автоматизированным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          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Наибольшее распространение получили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универсальная десятичная классификация документов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информации (УДК), ББК. В настоящее время УДК чаще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применяется в технических науках, ББК – в экономических.</a:t>
            </a:r>
          </a:p>
          <a:p>
            <a:pPr algn="just">
              <a:buNone/>
            </a:pP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7969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 информации и формулирование задач научного исследования</a:t>
            </a:r>
            <a:endParaRPr lang="ru-RU" sz="2800" b="1" i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8258204" cy="5473844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dirty="0" smtClean="0"/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 информации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одна из важнейших задач. Всю информацию необходимо классифицировать и систематизировать.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Для этого целесообразно в истории разработки данной темы выделить </a:t>
            </a: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научные этапы,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которые характеризуются качественными скачками.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На каждом этапе литературные источники нужно подвергнуть тщательному критическому анализу. Анализ должен быть критичным, но корректным. В процессе активного анализа возникают следственные соображения и мнения, выявляющие наиболее актуальные вопросы. Все это постепенно формирует фундамент будущей гипотезы научного исследования. Весь объем информации систематизируют по вопросам разрабатываемой темы.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На основании результатов проработки информации делают методологические выводы, в которых проводят  итог критического анализа. В выводах должны быть освещены следующие вопросы: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Актуальность и новизна темы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Последние достижения в области теоретических и экспериментальных исследований по теме (на Украине и за рубежом)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Важнейшие, наиболее актуальные теоретические и экспериментальные задачи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Производственные рекомендации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Целесообразность и экономическая эффективность этих разработок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На основе выводов формулируют в общем виде цели и конкретные задачи научного исследования. Обычно количество задач колеблется от 3 до 5…8.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i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 №3: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44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«Методы теоретических исследований»</a:t>
            </a:r>
            <a:endParaRPr lang="ru-RU" sz="4400" dirty="0" smtClean="0"/>
          </a:p>
          <a:p>
            <a:endParaRPr lang="ru-RU" dirty="0"/>
          </a:p>
        </p:txBody>
      </p:sp>
      <p:pic>
        <p:nvPicPr>
          <p:cNvPr id="45059" name="Picture 3" descr="D:\КУЛАКОВ\в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4763244" cy="353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8286808" cy="614366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Теоретические исследования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должно быть творческими, их  целью является получение новой, ценной информации.</a:t>
            </a:r>
          </a:p>
          <a:p>
            <a:pPr algn="ctr">
              <a:buNone/>
            </a:pP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u="sng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Стадии теоретического исследования</a:t>
            </a:r>
          </a:p>
          <a:p>
            <a:pPr algn="just">
              <a:buNone/>
            </a:pPr>
            <a:endParaRPr lang="ru-RU" sz="1800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800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800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800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800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800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800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800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800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>
              <a:buNone/>
            </a:pP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Успешное выполнение теоретических исследований зависит не только от кругозора, настойчивости и целеустремленности, но и от того, в какой  мере он владеет методами и способами научного исследования.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785786" y="1500174"/>
            <a:ext cx="7429552" cy="2857520"/>
            <a:chOff x="357158" y="1285860"/>
            <a:chExt cx="7429552" cy="285752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1357290" y="1357298"/>
              <a:ext cx="5643602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Выбор проблемы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1357290" y="1928802"/>
              <a:ext cx="5643602" cy="5000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Знакомство с известными решениями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1357290" y="2500306"/>
              <a:ext cx="5643602" cy="50006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Отказ от известных путей решения аналогичных задач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357290" y="3071810"/>
              <a:ext cx="5643602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Перебор различных вариантов решения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1357290" y="3643314"/>
              <a:ext cx="5643602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Решение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Стрелка вниз 9"/>
            <p:cNvSpPr/>
            <p:nvPr/>
          </p:nvSpPr>
          <p:spPr>
            <a:xfrm>
              <a:off x="7215206" y="1428736"/>
              <a:ext cx="571504" cy="27146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авильный пятиугольник 10"/>
            <p:cNvSpPr/>
            <p:nvPr/>
          </p:nvSpPr>
          <p:spPr>
            <a:xfrm>
              <a:off x="357158" y="1285860"/>
              <a:ext cx="928694" cy="571504"/>
            </a:xfrm>
            <a:prstGeom prst="pen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12" name="Правильный пятиугольник 11"/>
            <p:cNvSpPr/>
            <p:nvPr/>
          </p:nvSpPr>
          <p:spPr>
            <a:xfrm>
              <a:off x="357158" y="1857364"/>
              <a:ext cx="928694" cy="571504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3" name="Правильный пятиугольник 12"/>
            <p:cNvSpPr/>
            <p:nvPr/>
          </p:nvSpPr>
          <p:spPr>
            <a:xfrm>
              <a:off x="357158" y="2428868"/>
              <a:ext cx="928694" cy="571504"/>
            </a:xfrm>
            <a:prstGeom prst="pent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4" name="Правильный пятиугольник 13"/>
            <p:cNvSpPr/>
            <p:nvPr/>
          </p:nvSpPr>
          <p:spPr>
            <a:xfrm>
              <a:off x="357158" y="3000372"/>
              <a:ext cx="928694" cy="571504"/>
            </a:xfrm>
            <a:prstGeom prst="pentagon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15" name="Правильный пятиугольник 14"/>
            <p:cNvSpPr/>
            <p:nvPr/>
          </p:nvSpPr>
          <p:spPr>
            <a:xfrm>
              <a:off x="357158" y="3571876"/>
              <a:ext cx="928694" cy="571504"/>
            </a:xfrm>
            <a:prstGeom prst="pentag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24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Модели исследований</a:t>
            </a:r>
            <a:endParaRPr lang="ru-RU" sz="2800" b="1" i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8258204" cy="5759596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Модель исследования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искусственная система, отражающая с определенной степенью точности основные свойства изучаемого объекта – оригинала. Модель находится в определенном соответствии с изучаемым объектом, может заменить его при исследовании и позволяет получить информацию об изучаемом объекте.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 моделирования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изучение явлений с помощью моделей.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u="sng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Различают: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Физическое моделирование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Математическое моделирование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u="sng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Модели могут быть: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Физические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позволяют наглядно представить протекающие в действительности процессы. С помощью физических моделей можно изучать влияние отдельных параметров  на течение физических процессов.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Математические модели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позволяют количественно исследовать явления, порой трудно поддающиеся изучению на физических моделях.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Натуральные модели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представляют собой масштабно изменяемые объекты, позволяющие наиболее исследовать процессы, протекающие в натуральных условиях.</a:t>
            </a:r>
            <a:endParaRPr lang="ru-RU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796908"/>
          </a:xfrm>
        </p:spPr>
        <p:txBody>
          <a:bodyPr>
            <a:noAutofit/>
          </a:bodyPr>
          <a:lstStyle/>
          <a:p>
            <a:pPr algn="ctr"/>
            <a:r>
              <a:rPr lang="ru-RU" sz="24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Спектр математических моделей, применяемых при решении задач исследований</a:t>
            </a:r>
            <a:endParaRPr lang="ru-RU" sz="2400" b="1" i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143000"/>
          <a:ext cx="8258175" cy="533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428604"/>
            <a:ext cx="8115328" cy="6143668"/>
          </a:xfrm>
        </p:spPr>
        <p:txBody>
          <a:bodyPr/>
          <a:lstStyle/>
          <a:p>
            <a:pPr algn="just">
              <a:buNone/>
            </a:pPr>
            <a:r>
              <a:rPr lang="ru-RU" b="1" i="1" dirty="0" smtClean="0">
                <a:solidFill>
                  <a:schemeClr val="accent3">
                    <a:lumMod val="75000"/>
                  </a:schemeClr>
                </a:solidFill>
              </a:rPr>
              <a:t>   		</a:t>
            </a:r>
            <a:r>
              <a:rPr lang="ru-RU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это непрерывно развивающаяся система знаний об объективных законах природы, общества и мышления, которая создается и превращается в непосредственную практическую силу общества в результате специальной деятельности людей и учреждений.</a:t>
            </a:r>
          </a:p>
          <a:p>
            <a:pPr algn="just">
              <a:buNone/>
            </a:pP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Наука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представляет собой знания, приведенные в систему.</a:t>
            </a:r>
          </a:p>
          <a:p>
            <a:pPr algn="just">
              <a:buNone/>
            </a:pPr>
            <a:r>
              <a:rPr lang="ru-RU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Отличительная черта науки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это ее активный поисковый (процесс) характер. Она должна постоянно изменяться и развиваться., находить новые решения и результаты, способствовать более рациональному использованию природы, организации труда.</a:t>
            </a:r>
          </a:p>
          <a:p>
            <a:pPr algn="just">
              <a:buNone/>
            </a:pP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Современная наука имеет ряд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				 особенностей и прежде всего 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				это ее бурное </a:t>
            </a:r>
            <a:r>
              <a:rPr lang="ru-RU" sz="1600" b="1" i="1" u="sng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лавинообразное</a:t>
            </a:r>
          </a:p>
          <a:p>
            <a:pPr algn="just">
              <a:buNone/>
            </a:pP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  развитие,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которое заключается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				 в систематическом создании 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				новых ее видов, направлений,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				 проблем. </a:t>
            </a:r>
          </a:p>
          <a:p>
            <a:pPr algn="just">
              <a:buNone/>
            </a:pP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Основным законом анализа науки является </a:t>
            </a:r>
            <a:r>
              <a:rPr lang="ru-RU" sz="1600" b="1" i="1" u="sng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экспоненциальный.</a:t>
            </a:r>
          </a:p>
        </p:txBody>
      </p:sp>
      <p:pic>
        <p:nvPicPr>
          <p:cNvPr id="2051" name="Picture 3" descr="D:\КУЛАКОВ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14686"/>
            <a:ext cx="4201605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428604"/>
            <a:ext cx="8286808" cy="61436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u="sng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Модель должна: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Отображать существенные явления процесса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Быть оптимальной по своей сложности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Наглядной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Адекватной, т.е. описывать закономерности изучаемого явления с требуемой точностью.</a:t>
            </a:r>
          </a:p>
          <a:p>
            <a:pPr marL="342900" indent="-342900"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построении модели необходимо учитывать особенности исследуемого явления: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линейность и нелинейность, детерминированность и случайность, непрерывность и дискретность и др.</a:t>
            </a:r>
          </a:p>
          <a:p>
            <a:pPr marL="342900" indent="-342900"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В последнее время широкое распространение получили модели, обеспечивающие оптимизацию технологических процессов и их управление.</a:t>
            </a:r>
          </a:p>
          <a:p>
            <a:pPr marL="342900" indent="-342900"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i="1" u="sng" dirty="0" smtClean="0">
                <a:latin typeface="Times New Roman" pitchFamily="18" charset="0"/>
                <a:cs typeface="Times New Roman" pitchFamily="18" charset="0"/>
              </a:rPr>
              <a:t> Рассмотрим транспортную задачу.</a:t>
            </a:r>
          </a:p>
          <a:p>
            <a:pPr marL="342900" indent="-342900"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Пример №1</a:t>
            </a:r>
          </a:p>
          <a:p>
            <a:pPr marL="342900" indent="-342900" algn="just">
              <a:buNone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Имеется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А1, А2, А3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объекты строительства, 				потребляющих соответственно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а1, а2, а3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щебня. В местах 			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В1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В2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есть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притрассовые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карьеры с запасами щебня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и 		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этом: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а1+ а2+ а3 =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b1 </a:t>
            </a:r>
            <a:r>
              <a:rPr lang="uk-UA" sz="1800" b="1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Стоимость единицы продукции из карьера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В1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объект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А1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			равна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с11, А2 – с12, А3- с13. </a:t>
            </a:r>
          </a:p>
          <a:p>
            <a:pPr marL="342900" indent="-342900" algn="just"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Количество щебня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X1j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транспортируемое на объект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А1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 			карьера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В1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взаимосвязано с другими величинами системой 			уравнений (3.1):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857224" y="4000504"/>
            <a:ext cx="2286016" cy="2429192"/>
            <a:chOff x="2494" y="6970"/>
            <a:chExt cx="3263" cy="3938"/>
          </a:xfrm>
        </p:grpSpPr>
        <p:grpSp>
          <p:nvGrpSpPr>
            <p:cNvPr id="33795" name="Group 3"/>
            <p:cNvGrpSpPr>
              <a:grpSpLocks/>
            </p:cNvGrpSpPr>
            <p:nvPr/>
          </p:nvGrpSpPr>
          <p:grpSpPr bwMode="auto">
            <a:xfrm>
              <a:off x="2497" y="6970"/>
              <a:ext cx="3045" cy="2563"/>
              <a:chOff x="2857" y="7015"/>
              <a:chExt cx="3045" cy="2563"/>
            </a:xfrm>
          </p:grpSpPr>
          <p:grpSp>
            <p:nvGrpSpPr>
              <p:cNvPr id="33796" name="Group 4"/>
              <p:cNvGrpSpPr>
                <a:grpSpLocks/>
              </p:cNvGrpSpPr>
              <p:nvPr/>
            </p:nvGrpSpPr>
            <p:grpSpPr bwMode="auto">
              <a:xfrm>
                <a:off x="2857" y="7510"/>
                <a:ext cx="3045" cy="1738"/>
                <a:chOff x="2137" y="7330"/>
                <a:chExt cx="3045" cy="1738"/>
              </a:xfrm>
            </p:grpSpPr>
            <p:sp>
              <p:nvSpPr>
                <p:cNvPr id="33797" name="Oval 5"/>
                <p:cNvSpPr>
                  <a:spLocks noChangeArrowheads="1"/>
                </p:cNvSpPr>
                <p:nvPr/>
              </p:nvSpPr>
              <p:spPr bwMode="auto">
                <a:xfrm>
                  <a:off x="2857" y="7990"/>
                  <a:ext cx="180" cy="18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3798" name="Group 6"/>
                <p:cNvGrpSpPr>
                  <a:grpSpLocks/>
                </p:cNvGrpSpPr>
                <p:nvPr/>
              </p:nvGrpSpPr>
              <p:grpSpPr bwMode="auto">
                <a:xfrm>
                  <a:off x="2137" y="7330"/>
                  <a:ext cx="3045" cy="1738"/>
                  <a:chOff x="7567" y="6492"/>
                  <a:chExt cx="3045" cy="1738"/>
                </a:xfrm>
              </p:grpSpPr>
              <p:sp>
                <p:nvSpPr>
                  <p:cNvPr id="33799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37" y="6657"/>
                    <a:ext cx="180" cy="49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00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82" y="7330"/>
                    <a:ext cx="18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0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8557" y="6492"/>
                    <a:ext cx="180" cy="1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0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8077" y="7870"/>
                    <a:ext cx="180" cy="1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03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2" y="6715"/>
                    <a:ext cx="108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0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9592" y="6640"/>
                    <a:ext cx="180" cy="1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0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9697" y="7690"/>
                    <a:ext cx="180" cy="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06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257" y="7810"/>
                    <a:ext cx="1440" cy="1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07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752" y="6610"/>
                    <a:ext cx="96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08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97" y="6790"/>
                    <a:ext cx="75" cy="85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0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892" y="7690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1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rPr>
                      <a:t>В</a:t>
                    </a:r>
                    <a:r>
                      <a:rPr kumimoji="0" lang="ru-RU" sz="11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endParaRPr kumimoji="0" lang="ru-RU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381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567" y="7000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r" defTabSz="914400" rtl="1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rPr>
                      <a:t>В</a:t>
                    </a:r>
                    <a:r>
                      <a:rPr kumimoji="0" lang="ru-RU" sz="11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rPr>
                      <a:t>2</a:t>
                    </a:r>
                    <a:endParaRPr kumimoji="0" lang="ru-RU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33811" name="Rectangle 19"/>
              <p:cNvSpPr>
                <a:spLocks noChangeArrowheads="1"/>
              </p:cNvSpPr>
              <p:nvPr/>
            </p:nvSpPr>
            <p:spPr bwMode="auto">
              <a:xfrm>
                <a:off x="3622" y="7015"/>
                <a:ext cx="720" cy="4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ru-RU" sz="11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12" name="Rectangle 20"/>
              <p:cNvSpPr>
                <a:spLocks noChangeArrowheads="1"/>
              </p:cNvSpPr>
              <p:nvPr/>
            </p:nvSpPr>
            <p:spPr bwMode="auto">
              <a:xfrm>
                <a:off x="4672" y="7165"/>
                <a:ext cx="720" cy="4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ru-RU" sz="11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13" name="Rectangle 21"/>
              <p:cNvSpPr>
                <a:spLocks noChangeArrowheads="1"/>
              </p:cNvSpPr>
              <p:nvPr/>
            </p:nvSpPr>
            <p:spPr bwMode="auto">
              <a:xfrm>
                <a:off x="3007" y="9085"/>
                <a:ext cx="720" cy="4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А</a:t>
                </a:r>
                <a:r>
                  <a:rPr kumimoji="0" lang="ru-RU" sz="11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2494" y="9367"/>
              <a:ext cx="3263" cy="15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Рисунок 3.1 – Схема транспортных связей: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А - объекты строительства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В - карьеры</a:t>
              </a:r>
            </a:p>
          </p:txBody>
        </p: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8286808" cy="614366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endParaRPr lang="ru-RU" dirty="0" smtClean="0"/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В системе первое уравнение означает количество щебня, транспортируемое из карьеров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В1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В2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объект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А1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; второе – на объект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А2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Последнее уравнение – количество щебня, доставленное на объекты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А1, А2, А3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 карьера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В2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т.д.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Все необходимые данные сведены в матрицу условия задачи.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	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Задача имеет много решений, т.к. есть шесть неизвестных в системе, состоящей из 5 уравнений.</a:t>
            </a:r>
            <a:endParaRPr lang="ru-RU" sz="1600" dirty="0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857621" y="428605"/>
          <a:ext cx="1428759" cy="165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Формула" r:id="rId3" imgW="1206360" imgH="1396800" progId="Equation.3">
                  <p:embed/>
                </p:oleObj>
              </mc:Choice>
              <mc:Fallback>
                <p:oleObj name="Формула" r:id="rId3" imgW="1206360" imgH="1396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1" y="428605"/>
                        <a:ext cx="1428759" cy="16546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142976" y="3571876"/>
          <a:ext cx="7000923" cy="20745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33641"/>
                <a:gridCol w="642945"/>
                <a:gridCol w="845348"/>
                <a:gridCol w="845348"/>
                <a:gridCol w="2333641"/>
              </a:tblGrid>
              <a:tr h="214314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Карьеры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Объекты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Запасы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43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В1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с11</a:t>
                      </a:r>
                    </a:p>
                    <a:p>
                      <a:pPr algn="ctr"/>
                      <a:r>
                        <a:rPr lang="ru-RU" sz="1400" dirty="0" smtClean="0"/>
                        <a:t>х11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с12</a:t>
                      </a:r>
                    </a:p>
                    <a:p>
                      <a:pPr algn="ctr"/>
                      <a:r>
                        <a:rPr lang="ru-RU" sz="1400" dirty="0" smtClean="0"/>
                        <a:t>х12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с13</a:t>
                      </a:r>
                    </a:p>
                    <a:p>
                      <a:pPr algn="ctr"/>
                      <a:r>
                        <a:rPr lang="ru-RU" sz="1400" dirty="0" smtClean="0"/>
                        <a:t>х13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В2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с21</a:t>
                      </a:r>
                    </a:p>
                    <a:p>
                      <a:pPr algn="ctr"/>
                      <a:r>
                        <a:rPr lang="ru-RU" sz="1400" dirty="0" smtClean="0"/>
                        <a:t>х21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с22</a:t>
                      </a:r>
                    </a:p>
                    <a:p>
                      <a:pPr algn="ctr"/>
                      <a:r>
                        <a:rPr lang="ru-RU" sz="1400" dirty="0" smtClean="0"/>
                        <a:t>х22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с23</a:t>
                      </a:r>
                    </a:p>
                    <a:p>
                      <a:pPr algn="ctr"/>
                      <a:r>
                        <a:rPr lang="ru-RU" sz="1400" dirty="0" smtClean="0"/>
                        <a:t>х23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Общая потребность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357166"/>
            <a:ext cx="8215370" cy="6143668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Требуется определить наиболее выгодный (экономический) вариант перевозки щебня. В этом случае численными методами с помощью линейного программирования и ЭВМ находят функцию, которая удовлетворяет условию (3.2):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Уравнения 3.1 и 3.2 – 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математическая модель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позволяющая оптимизировать транспортный процесс. 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Физическая модель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рисунок 3.1.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u="sng" dirty="0" smtClean="0">
                <a:latin typeface="Times New Roman" pitchFamily="18" charset="0"/>
                <a:cs typeface="Times New Roman" pitchFamily="18" charset="0"/>
              </a:rPr>
              <a:t>Пример №2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Цех изготавливает 2 вида изделий А и В. На изготовление изделия А требуется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5 кг. стали и 9 кг. меди. Для изготовления изделия В требуется 10 кг. стали  и 3 кг. меди. Реализация одного изделия А дает цеху доход в 200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грн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а изделия В – 150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грн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Требуется найти оптимальный  план  Х* выпуска изделий вида А и В, при котором цех будет получать максимальный доход.</a:t>
            </a: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714744" y="1214422"/>
          <a:ext cx="2143140" cy="66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Формула" r:id="rId3" imgW="1422360" imgH="444240" progId="Equation.3">
                  <p:embed/>
                </p:oleObj>
              </mc:Choice>
              <mc:Fallback>
                <p:oleObj name="Формула" r:id="rId3" imgW="142236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1214422"/>
                        <a:ext cx="2143140" cy="669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109638" y="4357694"/>
          <a:ext cx="7572396" cy="2129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0264"/>
                <a:gridCol w="1500198"/>
                <a:gridCol w="1547802"/>
                <a:gridCol w="2524132"/>
              </a:tblGrid>
              <a:tr h="35719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Ресурсы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Потребители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Суточный лимит расхода материалов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00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изделий А (Х1)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изделий В (Х2)</a:t>
                      </a:r>
                      <a:endParaRPr lang="ru-RU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597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Сталь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а11=5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а12=10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401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Медь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а21=9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а22=3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9378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Доход от одного изделия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с1=200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с2=150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-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58204" cy="611678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1. Составляем линейную форму (модель задачи):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где Х1 и Х2 – количество изготавливаемых изделий А и В.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2. Формируем ограничения по переменным: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Для получения наибольшего дохода цех должен производить </a:t>
            </a: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деталей вида </a:t>
            </a: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детали вида </a:t>
            </a: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Оптимальному плату отвечает следующее наибольшее значение линейной формы:</a:t>
            </a: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Большой интерес представляет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кибернетическая модель «черного</a:t>
            </a:r>
          </a:p>
          <a:p>
            <a:pPr algn="just">
              <a:buNone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						 ящика»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описывающая систему,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структура которой неизвестна и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 недоступна для наблюдения. Известны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					 лишь </a:t>
            </a: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«Х»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вход и </a:t>
            </a: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«У»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выход.</a:t>
            </a: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143109" y="731292"/>
          <a:ext cx="5357850" cy="37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Формула" r:id="rId3" imgW="2425680" imgH="215640" progId="Equation.3">
                  <p:embed/>
                </p:oleObj>
              </mc:Choice>
              <mc:Fallback>
                <p:oleObj name="Формула" r:id="rId3" imgW="24256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9" y="731292"/>
                        <a:ext cx="5357850" cy="376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428728" y="1785926"/>
          <a:ext cx="2770070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Формула" r:id="rId5" imgW="2197080" imgH="736560" progId="Equation.3">
                  <p:embed/>
                </p:oleObj>
              </mc:Choice>
              <mc:Fallback>
                <p:oleObj name="Формула" r:id="rId5" imgW="2197080" imgH="736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785926"/>
                        <a:ext cx="2770070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071802" y="3714752"/>
          <a:ext cx="401838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Формула" r:id="rId7" imgW="2286000" imgH="203040" progId="Equation.3">
                  <p:embed/>
                </p:oleObj>
              </mc:Choice>
              <mc:Fallback>
                <p:oleObj name="Формула" r:id="rId7" imgW="22860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714752"/>
                        <a:ext cx="4018388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500034" y="4071943"/>
            <a:ext cx="4429156" cy="2143232"/>
            <a:chOff x="2497" y="11470"/>
            <a:chExt cx="5085" cy="3156"/>
          </a:xfrm>
        </p:grpSpPr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497" y="11470"/>
              <a:ext cx="5085" cy="1962"/>
              <a:chOff x="2497" y="11470"/>
              <a:chExt cx="5085" cy="1962"/>
            </a:xfrm>
          </p:grpSpPr>
          <p:grpSp>
            <p:nvGrpSpPr>
              <p:cNvPr id="35847" name="Group 7"/>
              <p:cNvGrpSpPr>
                <a:grpSpLocks/>
              </p:cNvGrpSpPr>
              <p:nvPr/>
            </p:nvGrpSpPr>
            <p:grpSpPr bwMode="auto">
              <a:xfrm>
                <a:off x="2497" y="11470"/>
                <a:ext cx="3960" cy="1962"/>
                <a:chOff x="6097" y="7708"/>
                <a:chExt cx="3960" cy="1962"/>
              </a:xfrm>
            </p:grpSpPr>
            <p:sp>
              <p:nvSpPr>
                <p:cNvPr id="35848" name="Rectangle 8"/>
                <p:cNvSpPr>
                  <a:spLocks noChangeArrowheads="1"/>
                </p:cNvSpPr>
                <p:nvPr/>
              </p:nvSpPr>
              <p:spPr bwMode="auto">
                <a:xfrm>
                  <a:off x="7177" y="8422"/>
                  <a:ext cx="2880" cy="108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Черный ящик</a:t>
                  </a:r>
                </a:p>
              </p:txBody>
            </p:sp>
            <p:sp>
              <p:nvSpPr>
                <p:cNvPr id="35849" name="Line 9"/>
                <p:cNvSpPr>
                  <a:spLocks noChangeShapeType="1"/>
                </p:cNvSpPr>
                <p:nvPr/>
              </p:nvSpPr>
              <p:spPr bwMode="auto">
                <a:xfrm>
                  <a:off x="7717" y="805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850" name="Line 10"/>
                <p:cNvSpPr>
                  <a:spLocks noChangeShapeType="1"/>
                </p:cNvSpPr>
                <p:nvPr/>
              </p:nvSpPr>
              <p:spPr bwMode="auto">
                <a:xfrm>
                  <a:off x="8257" y="805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851" name="Line 11"/>
                <p:cNvSpPr>
                  <a:spLocks noChangeShapeType="1"/>
                </p:cNvSpPr>
                <p:nvPr/>
              </p:nvSpPr>
              <p:spPr bwMode="auto">
                <a:xfrm>
                  <a:off x="9517" y="805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852" name="Line 12"/>
                <p:cNvSpPr>
                  <a:spLocks noChangeShapeType="1"/>
                </p:cNvSpPr>
                <p:nvPr/>
              </p:nvSpPr>
              <p:spPr bwMode="auto">
                <a:xfrm>
                  <a:off x="8977" y="805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853" name="Line 13"/>
                <p:cNvSpPr>
                  <a:spLocks noChangeShapeType="1"/>
                </p:cNvSpPr>
                <p:nvPr/>
              </p:nvSpPr>
              <p:spPr bwMode="auto">
                <a:xfrm>
                  <a:off x="6457" y="8590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854" name="Line 14"/>
                <p:cNvSpPr>
                  <a:spLocks noChangeShapeType="1"/>
                </p:cNvSpPr>
                <p:nvPr/>
              </p:nvSpPr>
              <p:spPr bwMode="auto">
                <a:xfrm>
                  <a:off x="6457" y="8815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855" name="Line 15"/>
                <p:cNvSpPr>
                  <a:spLocks noChangeShapeType="1"/>
                </p:cNvSpPr>
                <p:nvPr/>
              </p:nvSpPr>
              <p:spPr bwMode="auto">
                <a:xfrm>
                  <a:off x="6457" y="9040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856" name="Line 16"/>
                <p:cNvSpPr>
                  <a:spLocks noChangeShapeType="1"/>
                </p:cNvSpPr>
                <p:nvPr/>
              </p:nvSpPr>
              <p:spPr bwMode="auto">
                <a:xfrm>
                  <a:off x="6457" y="9310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857" name="Rectangle 17"/>
                <p:cNvSpPr>
                  <a:spLocks noChangeArrowheads="1"/>
                </p:cNvSpPr>
                <p:nvPr/>
              </p:nvSpPr>
              <p:spPr bwMode="auto">
                <a:xfrm>
                  <a:off x="7537" y="7708"/>
                  <a:ext cx="2340" cy="3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 Z</a:t>
                  </a:r>
                  <a:r>
                    <a:rPr kumimoji="0" lang="en-US" sz="11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1         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Z</a:t>
                  </a:r>
                  <a:r>
                    <a:rPr kumimoji="0" lang="en-US" sz="11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                 Z</a:t>
                  </a:r>
                  <a:r>
                    <a:rPr kumimoji="0" lang="en-US" sz="1100" b="0" i="0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endParaRPr kumimoji="0" lang="ru-RU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858" name="Rectangle 18"/>
                <p:cNvSpPr>
                  <a:spLocks noChangeArrowheads="1"/>
                </p:cNvSpPr>
                <p:nvPr/>
              </p:nvSpPr>
              <p:spPr bwMode="auto">
                <a:xfrm>
                  <a:off x="6097" y="8410"/>
                  <a:ext cx="360" cy="12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r>
                    <a:rPr kumimoji="0" lang="en-US" sz="11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r>
                    <a:rPr kumimoji="0" lang="en-US" sz="11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1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r>
                    <a:rPr kumimoji="0" lang="en-US" sz="1100" b="0" i="0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endParaRPr kumimoji="0" lang="en-US" sz="11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5859" name="Line 19"/>
              <p:cNvSpPr>
                <a:spLocks noChangeShapeType="1"/>
              </p:cNvSpPr>
              <p:nvPr/>
            </p:nvSpPr>
            <p:spPr bwMode="auto">
              <a:xfrm>
                <a:off x="6457" y="1237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860" name="Line 20"/>
              <p:cNvSpPr>
                <a:spLocks noChangeShapeType="1"/>
              </p:cNvSpPr>
              <p:nvPr/>
            </p:nvSpPr>
            <p:spPr bwMode="auto">
              <a:xfrm>
                <a:off x="6457" y="1255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861" name="Line 21"/>
              <p:cNvSpPr>
                <a:spLocks noChangeShapeType="1"/>
              </p:cNvSpPr>
              <p:nvPr/>
            </p:nvSpPr>
            <p:spPr bwMode="auto">
              <a:xfrm>
                <a:off x="6457" y="1282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862" name="Line 22"/>
              <p:cNvSpPr>
                <a:spLocks noChangeShapeType="1"/>
              </p:cNvSpPr>
              <p:nvPr/>
            </p:nvSpPr>
            <p:spPr bwMode="auto">
              <a:xfrm>
                <a:off x="6457" y="1309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863" name="Rectangle 23"/>
              <p:cNvSpPr>
                <a:spLocks noChangeArrowheads="1"/>
              </p:cNvSpPr>
              <p:nvPr/>
            </p:nvSpPr>
            <p:spPr bwMode="auto">
              <a:xfrm>
                <a:off x="7222" y="12130"/>
                <a:ext cx="360" cy="12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1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1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sz="11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2661" y="13469"/>
              <a:ext cx="4839" cy="11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Рисунок 3.2 – Схема «черного ящика»</a:t>
              </a:r>
            </a:p>
            <a:p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х</a:t>
              </a:r>
              <a:r>
                <a:rPr kumimoji="0" lang="ru-RU" sz="11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, х</a:t>
              </a:r>
              <a:r>
                <a:rPr kumimoji="0" lang="ru-RU" sz="11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0" lang="ru-RU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х</a:t>
              </a:r>
              <a:r>
                <a:rPr kumimoji="0" lang="en-US" sz="11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– управляемые факторы</a:t>
              </a:r>
            </a:p>
            <a:p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у</a:t>
              </a:r>
              <a:r>
                <a:rPr kumimoji="0" lang="ru-RU" sz="11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, у</a:t>
              </a:r>
              <a:r>
                <a:rPr kumimoji="0" lang="ru-RU" sz="11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0" lang="ru-RU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у</a:t>
              </a:r>
              <a:r>
                <a:rPr kumimoji="0" lang="ru-RU" sz="1100" b="0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р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–  параметр оптимизации</a:t>
              </a:r>
            </a:p>
            <a:p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kumimoji="0" lang="ru-RU" sz="11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kumimoji="0" lang="ru-RU" sz="11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kumimoji="0" lang="en-US" sz="1100" b="0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– </a:t>
              </a: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неуправляемые факторы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58204" cy="611678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sz="1800" b="1" i="1" u="sng" dirty="0" smtClean="0">
                <a:latin typeface="Times New Roman" pitchFamily="18" charset="0"/>
                <a:cs typeface="Times New Roman" pitchFamily="18" charset="0"/>
              </a:rPr>
              <a:t>Пример №3</a:t>
            </a:r>
          </a:p>
          <a:p>
            <a:pPr>
              <a:buNone/>
            </a:pP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		Модель принятия решения о покупке (маркетинг)</a:t>
            </a:r>
          </a:p>
          <a:p>
            <a:pPr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Статистическим путем можно построить модели исследуемого процесса. Во многих случаях для построения таких моделей целесообразно использовать метод математического планирования эксперимента.</a:t>
            </a:r>
          </a:p>
          <a:p>
            <a:pPr algn="just">
              <a:buNone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Анализ многообразных физических моделей изучаемых процессов исследуется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математическими методами.</a:t>
            </a:r>
          </a:p>
          <a:p>
            <a:pPr>
              <a:buNone/>
            </a:pPr>
            <a:endParaRPr lang="ru-RU" sz="18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714348" y="1357298"/>
            <a:ext cx="7572428" cy="2857520"/>
            <a:chOff x="714348" y="928670"/>
            <a:chExt cx="7572428" cy="285752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714348" y="928670"/>
              <a:ext cx="1785950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Вход</a:t>
              </a:r>
              <a:endPara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714348" y="1428736"/>
              <a:ext cx="1785950" cy="142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Потребители, товары, цены, информация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500826" y="928670"/>
              <a:ext cx="1785950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Выход</a:t>
              </a:r>
              <a:endPara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500826" y="1428736"/>
              <a:ext cx="1785950" cy="142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Модель товара, цена товара, количество товара, место покупок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928926" y="928670"/>
              <a:ext cx="307183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Черный ящик</a:t>
              </a:r>
              <a:endPara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928926" y="1428736"/>
              <a:ext cx="3071834" cy="500066"/>
            </a:xfrm>
            <a:prstGeom prst="rect">
              <a:avLst/>
            </a:prstGeom>
            <a:solidFill>
              <a:schemeClr val="accent1">
                <a:alpha val="66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Стимулы</a:t>
              </a:r>
              <a:endPara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928926" y="1928802"/>
              <a:ext cx="1571636" cy="18573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Уровень развития потребностей, стремление к самоутверждению, склонность к экономии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500562" y="1928802"/>
              <a:ext cx="1500198" cy="18573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Традиции и обычаи, групповые интересы, общественное мнение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500298" y="1214422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6000760" y="1214422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:\КУЛАКОВ\м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5430"/>
            <a:ext cx="6048672" cy="586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582594"/>
          </a:xfrm>
        </p:spPr>
        <p:txBody>
          <a:bodyPr>
            <a:normAutofit/>
          </a:bodyPr>
          <a:lstStyle/>
          <a:p>
            <a:pPr algn="ctr"/>
            <a:r>
              <a:rPr lang="ru-RU" sz="2400" b="1" i="1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Математические методы</a:t>
            </a:r>
            <a:endParaRPr lang="ru-RU" sz="2400" b="1" i="1" cap="none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91264" cy="5709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Аналитические методы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элементарная математика, дифференциальные и интегральные уравнения и т.д.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Вероятностно-статистические методы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математическая статистика, дисперсионный и корреляционный анализ, метод Монте-Карло и другие, используемые для изучения случайных процессов – дискретных и непрерывных)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Методы математического анализа с использованием эксперимента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методы аналогий, подобия.</a:t>
            </a:r>
            <a:endParaRPr lang="ru-RU" sz="18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Методы системного анализа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исследование операций, теория массового обслуживания, теория управления и т.д. Они применяются для исследования сложных моделей – систем с многообразными и сложными взаимосвязями элементов.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Аналитические методы</a:t>
            </a:r>
            <a:endParaRPr lang="ru-RU" sz="2400" b="1" i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91264" cy="59252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Эти методы позволяют установить математическую зависимость между параметрами  изучаемого объекта, а также глубоко и всесторонне изучить исследуемые процессы, установить точные количественные связи  между аргументами и функциями, глубоко проанализировать исследуемые явления. При этом применяются элементарные функции и уравнения.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700" b="1" u="sng" dirty="0" smtClean="0">
                <a:latin typeface="Times New Roman" pitchFamily="18" charset="0"/>
                <a:cs typeface="Times New Roman" pitchFamily="18" charset="0"/>
              </a:rPr>
              <a:t>Пример № 4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Степень удовлетворения спроса на автомобили (джипы) и основные тенденции его развития.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1. Модель прогнозирования – прямая.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Спрос в основном удовлетворяется и растет равномерно. Гипотеза развития рынков: при должном одновременном обновлении изделия тенденция роста сохраняется.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endParaRPr lang="ru-RU" dirty="0" smtClean="0"/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. Модель прогнозирования- гипербола.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Спрос удовлетворяется и снижается. Гипотеза развития рынков: товар вытесняется с рынка другими товарами или покупается определенным контингентом населения, численность которого уменьшается. Тенденция сохраняется в будущем.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94295"/>
              </p:ext>
            </p:extLst>
          </p:nvPr>
        </p:nvGraphicFramePr>
        <p:xfrm>
          <a:off x="3206552" y="3161642"/>
          <a:ext cx="1156134" cy="33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Формула" r:id="rId3" imgW="799920" imgH="228600" progId="Equation.3">
                  <p:embed/>
                </p:oleObj>
              </mc:Choice>
              <mc:Fallback>
                <p:oleObj name="Формула" r:id="rId3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6552" y="3161642"/>
                        <a:ext cx="1156134" cy="33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852600"/>
              </p:ext>
            </p:extLst>
          </p:nvPr>
        </p:nvGraphicFramePr>
        <p:xfrm>
          <a:off x="6961985" y="3171614"/>
          <a:ext cx="10287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Формула" r:id="rId5" imgW="711000" imgH="393480" progId="Equation.3">
                  <p:embed/>
                </p:oleObj>
              </mc:Choice>
              <mc:Fallback>
                <p:oleObj name="Формула" r:id="rId5" imgW="711000" imgH="39348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985" y="3171614"/>
                        <a:ext cx="10287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Группа 25"/>
          <p:cNvGrpSpPr/>
          <p:nvPr/>
        </p:nvGrpSpPr>
        <p:grpSpPr>
          <a:xfrm>
            <a:off x="887810" y="3145482"/>
            <a:ext cx="3240360" cy="2015852"/>
            <a:chOff x="575556" y="3377158"/>
            <a:chExt cx="3240360" cy="2015852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575556" y="3377158"/>
              <a:ext cx="2664296" cy="1800200"/>
              <a:chOff x="575556" y="3717032"/>
              <a:chExt cx="2664296" cy="1800200"/>
            </a:xfrm>
          </p:grpSpPr>
          <p:cxnSp>
            <p:nvCxnSpPr>
              <p:cNvPr id="6" name="Прямая со стрелкой 5"/>
              <p:cNvCxnSpPr/>
              <p:nvPr/>
            </p:nvCxnSpPr>
            <p:spPr>
              <a:xfrm>
                <a:off x="1115616" y="5085184"/>
                <a:ext cx="19442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 flipV="1">
                <a:off x="1115616" y="3717032"/>
                <a:ext cx="0" cy="13681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flipV="1">
                <a:off x="1331640" y="4005064"/>
                <a:ext cx="1296144" cy="864096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Прямоугольник 10"/>
              <p:cNvSpPr/>
              <p:nvPr/>
            </p:nvSpPr>
            <p:spPr>
              <a:xfrm>
                <a:off x="575556" y="3717032"/>
                <a:ext cx="360040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у</a:t>
                </a: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879812" y="5229200"/>
                <a:ext cx="360040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575556" y="5033342"/>
              <a:ext cx="3240360" cy="3596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Прямая</a:t>
              </a:r>
              <a:endPara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4992059" y="2204826"/>
            <a:ext cx="3524231" cy="2776674"/>
            <a:chOff x="4992059" y="2514562"/>
            <a:chExt cx="3524231" cy="2776674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4992059" y="2514562"/>
              <a:ext cx="3066374" cy="2698614"/>
              <a:chOff x="4427984" y="2829284"/>
              <a:chExt cx="3066374" cy="2698614"/>
            </a:xfrm>
          </p:grpSpPr>
          <p:grpSp>
            <p:nvGrpSpPr>
              <p:cNvPr id="15" name="Группа 14"/>
              <p:cNvGrpSpPr/>
              <p:nvPr/>
            </p:nvGrpSpPr>
            <p:grpSpPr>
              <a:xfrm>
                <a:off x="4427984" y="3727698"/>
                <a:ext cx="2664296" cy="1800200"/>
                <a:chOff x="575556" y="3717032"/>
                <a:chExt cx="2664296" cy="1800200"/>
              </a:xfrm>
            </p:grpSpPr>
            <p:cxnSp>
              <p:nvCxnSpPr>
                <p:cNvPr id="16" name="Прямая со стрелкой 15"/>
                <p:cNvCxnSpPr/>
                <p:nvPr/>
              </p:nvCxnSpPr>
              <p:spPr>
                <a:xfrm>
                  <a:off x="1115616" y="5085184"/>
                  <a:ext cx="19442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/>
                <p:nvPr/>
              </p:nvCxnSpPr>
              <p:spPr>
                <a:xfrm flipV="1">
                  <a:off x="1115616" y="3717032"/>
                  <a:ext cx="0" cy="136815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Прямоугольник 18"/>
                <p:cNvSpPr/>
                <p:nvPr/>
              </p:nvSpPr>
              <p:spPr>
                <a:xfrm>
                  <a:off x="575556" y="3717032"/>
                  <a:ext cx="360040" cy="2880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у</a:t>
                  </a:r>
                  <a:endParaRPr lang="ru-RU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2879812" y="5229200"/>
                  <a:ext cx="360040" cy="2880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endParaRPr lang="ru-RU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1" name="Дуга 20"/>
              <p:cNvSpPr/>
              <p:nvPr/>
            </p:nvSpPr>
            <p:spPr>
              <a:xfrm rot="10108998">
                <a:off x="5121721" y="2829284"/>
                <a:ext cx="2372637" cy="2084862"/>
              </a:xfrm>
              <a:prstGeom prst="arc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7" name="Прямоугольник 26"/>
            <p:cNvSpPr/>
            <p:nvPr/>
          </p:nvSpPr>
          <p:spPr>
            <a:xfrm>
              <a:off x="5227937" y="4967386"/>
              <a:ext cx="3288353" cy="323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Гипербола</a:t>
              </a:r>
              <a:r>
                <a:rPr lang="ru-RU" dirty="0" smtClean="0"/>
                <a:t> </a:t>
              </a:r>
              <a:endParaRPr lang="ru-RU" dirty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93122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Вероятностно-статистические методы </a:t>
            </a:r>
            <a:br>
              <a:rPr lang="ru-RU" sz="24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i="1" cap="none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исследования</a:t>
            </a:r>
            <a:endParaRPr lang="ru-RU" sz="2400" b="1" i="1" cap="none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19256" cy="54932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Теория вероятностей является математическим отражением законов, изучает случайные события и базируется на показателях: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Совокупность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множество  однородных событий. Совокупность случайной величины Х составляет первичный статистический материал. Совокупность, содержащая самые различные варианты массового явления, называется генеральной совокупностью или большой выборкой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Вероятностью Р(х)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события Х называют отношение числа случаев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(х) , которые приводят к наступлению события Х, к общему числу возможных случаев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Общий вид нормального закона 		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Общий вид показательного закона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распределения 				распределения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365775"/>
              </p:ext>
            </p:extLst>
          </p:nvPr>
        </p:nvGraphicFramePr>
        <p:xfrm>
          <a:off x="3491880" y="3284984"/>
          <a:ext cx="1368152" cy="65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Формула" r:id="rId3" imgW="825480" imgH="393480" progId="Equation.3">
                  <p:embed/>
                </p:oleObj>
              </mc:Choice>
              <mc:Fallback>
                <p:oleObj name="Формула" r:id="rId3" imgW="825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3284984"/>
                        <a:ext cx="1368152" cy="65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Группа 20"/>
          <p:cNvGrpSpPr/>
          <p:nvPr/>
        </p:nvGrpSpPr>
        <p:grpSpPr>
          <a:xfrm>
            <a:off x="276858" y="3678172"/>
            <a:ext cx="3557389" cy="1826676"/>
            <a:chOff x="276858" y="3678172"/>
            <a:chExt cx="3557389" cy="1826676"/>
          </a:xfrm>
        </p:grpSpPr>
        <p:cxnSp>
          <p:nvCxnSpPr>
            <p:cNvPr id="6" name="Прямая со стрелкой 5"/>
            <p:cNvCxnSpPr/>
            <p:nvPr/>
          </p:nvCxnSpPr>
          <p:spPr>
            <a:xfrm>
              <a:off x="847725" y="5262348"/>
              <a:ext cx="2448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847725" y="3678172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Полилиния 14"/>
            <p:cNvSpPr/>
            <p:nvPr/>
          </p:nvSpPr>
          <p:spPr>
            <a:xfrm>
              <a:off x="1081261" y="3826662"/>
              <a:ext cx="933450" cy="1287196"/>
            </a:xfrm>
            <a:custGeom>
              <a:avLst/>
              <a:gdLst>
                <a:gd name="connsiteX0" fmla="*/ 0 w 933450"/>
                <a:gd name="connsiteY0" fmla="*/ 1260900 h 1287196"/>
                <a:gd name="connsiteX1" fmla="*/ 304800 w 933450"/>
                <a:gd name="connsiteY1" fmla="*/ 1146600 h 1287196"/>
                <a:gd name="connsiteX2" fmla="*/ 723900 w 933450"/>
                <a:gd name="connsiteY2" fmla="*/ 175050 h 1287196"/>
                <a:gd name="connsiteX3" fmla="*/ 876300 w 933450"/>
                <a:gd name="connsiteY3" fmla="*/ 22650 h 1287196"/>
                <a:gd name="connsiteX4" fmla="*/ 933450 w 933450"/>
                <a:gd name="connsiteY4" fmla="*/ 3600 h 128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450" h="1287196">
                  <a:moveTo>
                    <a:pt x="0" y="1260900"/>
                  </a:moveTo>
                  <a:cubicBezTo>
                    <a:pt x="92075" y="1294237"/>
                    <a:pt x="184150" y="1327575"/>
                    <a:pt x="304800" y="1146600"/>
                  </a:cubicBezTo>
                  <a:cubicBezTo>
                    <a:pt x="425450" y="965625"/>
                    <a:pt x="628650" y="362375"/>
                    <a:pt x="723900" y="175050"/>
                  </a:cubicBezTo>
                  <a:cubicBezTo>
                    <a:pt x="819150" y="-12275"/>
                    <a:pt x="841375" y="51225"/>
                    <a:pt x="876300" y="22650"/>
                  </a:cubicBezTo>
                  <a:cubicBezTo>
                    <a:pt x="911225" y="-5925"/>
                    <a:pt x="922337" y="-1163"/>
                    <a:pt x="933450" y="3600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 flipH="1">
              <a:off x="2014711" y="3826662"/>
              <a:ext cx="783282" cy="1287196"/>
            </a:xfrm>
            <a:custGeom>
              <a:avLst/>
              <a:gdLst>
                <a:gd name="connsiteX0" fmla="*/ 0 w 933450"/>
                <a:gd name="connsiteY0" fmla="*/ 1260900 h 1287196"/>
                <a:gd name="connsiteX1" fmla="*/ 304800 w 933450"/>
                <a:gd name="connsiteY1" fmla="*/ 1146600 h 1287196"/>
                <a:gd name="connsiteX2" fmla="*/ 723900 w 933450"/>
                <a:gd name="connsiteY2" fmla="*/ 175050 h 1287196"/>
                <a:gd name="connsiteX3" fmla="*/ 876300 w 933450"/>
                <a:gd name="connsiteY3" fmla="*/ 22650 h 1287196"/>
                <a:gd name="connsiteX4" fmla="*/ 933450 w 933450"/>
                <a:gd name="connsiteY4" fmla="*/ 3600 h 128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450" h="1287196">
                  <a:moveTo>
                    <a:pt x="0" y="1260900"/>
                  </a:moveTo>
                  <a:cubicBezTo>
                    <a:pt x="92075" y="1294237"/>
                    <a:pt x="184150" y="1327575"/>
                    <a:pt x="304800" y="1146600"/>
                  </a:cubicBezTo>
                  <a:cubicBezTo>
                    <a:pt x="425450" y="965625"/>
                    <a:pt x="628650" y="362375"/>
                    <a:pt x="723900" y="175050"/>
                  </a:cubicBezTo>
                  <a:cubicBezTo>
                    <a:pt x="819150" y="-12275"/>
                    <a:pt x="841375" y="51225"/>
                    <a:pt x="876300" y="22650"/>
                  </a:cubicBezTo>
                  <a:cubicBezTo>
                    <a:pt x="911225" y="-5925"/>
                    <a:pt x="922337" y="-1163"/>
                    <a:pt x="933450" y="3600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76858" y="3678172"/>
              <a:ext cx="518778" cy="396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F(x)</a:t>
              </a:r>
              <a:endPara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315469" y="5108804"/>
              <a:ext cx="518778" cy="396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4968044" y="3645024"/>
            <a:ext cx="3507110" cy="1782198"/>
            <a:chOff x="4968044" y="3645024"/>
            <a:chExt cx="3507110" cy="1782198"/>
          </a:xfrm>
        </p:grpSpPr>
        <p:cxnSp>
          <p:nvCxnSpPr>
            <p:cNvPr id="7" name="Прямая со стрелкой 6"/>
            <p:cNvCxnSpPr/>
            <p:nvPr/>
          </p:nvCxnSpPr>
          <p:spPr>
            <a:xfrm>
              <a:off x="5508104" y="5229200"/>
              <a:ext cx="2448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5486822" y="3645024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олилиния 13"/>
            <p:cNvSpPr/>
            <p:nvPr/>
          </p:nvSpPr>
          <p:spPr>
            <a:xfrm>
              <a:off x="5688310" y="3740376"/>
              <a:ext cx="1714500" cy="1393472"/>
            </a:xfrm>
            <a:custGeom>
              <a:avLst/>
              <a:gdLst>
                <a:gd name="connsiteX0" fmla="*/ 0 w 1714500"/>
                <a:gd name="connsiteY0" fmla="*/ 0 h 1393472"/>
                <a:gd name="connsiteX1" fmla="*/ 190500 w 1714500"/>
                <a:gd name="connsiteY1" fmla="*/ 495300 h 1393472"/>
                <a:gd name="connsiteX2" fmla="*/ 495300 w 1714500"/>
                <a:gd name="connsiteY2" fmla="*/ 933450 h 1393472"/>
                <a:gd name="connsiteX3" fmla="*/ 838200 w 1714500"/>
                <a:gd name="connsiteY3" fmla="*/ 1219200 h 1393472"/>
                <a:gd name="connsiteX4" fmla="*/ 1181100 w 1714500"/>
                <a:gd name="connsiteY4" fmla="*/ 1352550 h 1393472"/>
                <a:gd name="connsiteX5" fmla="*/ 1504950 w 1714500"/>
                <a:gd name="connsiteY5" fmla="*/ 1390650 h 1393472"/>
                <a:gd name="connsiteX6" fmla="*/ 1714500 w 1714500"/>
                <a:gd name="connsiteY6" fmla="*/ 1390650 h 1393472"/>
                <a:gd name="connsiteX7" fmla="*/ 1714500 w 1714500"/>
                <a:gd name="connsiteY7" fmla="*/ 1390650 h 139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0" h="1393472">
                  <a:moveTo>
                    <a:pt x="0" y="0"/>
                  </a:moveTo>
                  <a:cubicBezTo>
                    <a:pt x="53975" y="169862"/>
                    <a:pt x="107950" y="339725"/>
                    <a:pt x="190500" y="495300"/>
                  </a:cubicBezTo>
                  <a:cubicBezTo>
                    <a:pt x="273050" y="650875"/>
                    <a:pt x="387350" y="812800"/>
                    <a:pt x="495300" y="933450"/>
                  </a:cubicBezTo>
                  <a:cubicBezTo>
                    <a:pt x="603250" y="1054100"/>
                    <a:pt x="723900" y="1149350"/>
                    <a:pt x="838200" y="1219200"/>
                  </a:cubicBezTo>
                  <a:cubicBezTo>
                    <a:pt x="952500" y="1289050"/>
                    <a:pt x="1069975" y="1323975"/>
                    <a:pt x="1181100" y="1352550"/>
                  </a:cubicBezTo>
                  <a:cubicBezTo>
                    <a:pt x="1292225" y="1381125"/>
                    <a:pt x="1416050" y="1384300"/>
                    <a:pt x="1504950" y="1390650"/>
                  </a:cubicBezTo>
                  <a:cubicBezTo>
                    <a:pt x="1593850" y="1397000"/>
                    <a:pt x="1714500" y="1390650"/>
                    <a:pt x="1714500" y="1390650"/>
                  </a:cubicBezTo>
                  <a:lnTo>
                    <a:pt x="1714500" y="1390650"/>
                  </a:lnTo>
                </a:path>
              </a:pathLst>
            </a:cu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968044" y="3645024"/>
              <a:ext cx="518778" cy="396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F(x)</a:t>
              </a:r>
              <a:endPara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7956376" y="5031178"/>
              <a:ext cx="518778" cy="396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877306"/>
              </p:ext>
            </p:extLst>
          </p:nvPr>
        </p:nvGraphicFramePr>
        <p:xfrm>
          <a:off x="2508058" y="4101650"/>
          <a:ext cx="1415500" cy="623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Формула" r:id="rId5" imgW="1066680" imgH="469800" progId="Equation.3">
                  <p:embed/>
                </p:oleObj>
              </mc:Choice>
              <mc:Fallback>
                <p:oleObj name="Формула" r:id="rId5" imgW="10666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058" y="4101650"/>
                        <a:ext cx="1415500" cy="623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180135"/>
              </p:ext>
            </p:extLst>
          </p:nvPr>
        </p:nvGraphicFramePr>
        <p:xfrm>
          <a:off x="6332190" y="4074216"/>
          <a:ext cx="1270136" cy="36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Формула" r:id="rId7" imgW="799920" imgH="228600" progId="Equation.3">
                  <p:embed/>
                </p:oleObj>
              </mc:Choice>
              <mc:Fallback>
                <p:oleObj name="Формула" r:id="rId7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2190" y="4074216"/>
                        <a:ext cx="1270136" cy="362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255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91264" cy="6141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Краткосрочные события описываются 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распределением Пуассона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где Р(х) – вероятность того, что событие в период какого-то испытания произойдет х раз при очень большом числе измерений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 гамма-распределения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Общий вид кривых гамма-распределения                    Обычный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вид кривой Пуассона.</a:t>
            </a: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19096"/>
              </p:ext>
            </p:extLst>
          </p:nvPr>
        </p:nvGraphicFramePr>
        <p:xfrm>
          <a:off x="3059832" y="692696"/>
          <a:ext cx="2789551" cy="71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Формула" r:id="rId3" imgW="1638000" imgH="419040" progId="Equation.3">
                  <p:embed/>
                </p:oleObj>
              </mc:Choice>
              <mc:Fallback>
                <p:oleObj name="Формула" r:id="rId3" imgW="16380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692696"/>
                        <a:ext cx="2789551" cy="713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924982"/>
              </p:ext>
            </p:extLst>
          </p:nvPr>
        </p:nvGraphicFramePr>
        <p:xfrm>
          <a:off x="3995936" y="2132856"/>
          <a:ext cx="1769255" cy="64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Формула" r:id="rId5" imgW="1155600" imgH="419040" progId="Equation.3">
                  <p:embed/>
                </p:oleObj>
              </mc:Choice>
              <mc:Fallback>
                <p:oleObj name="Формула" r:id="rId5" imgW="11556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936" y="2132856"/>
                        <a:ext cx="1769255" cy="641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4" name="Picture 12" descr="D:\КУЛАКОВ\3.1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18" y="3068960"/>
            <a:ext cx="2736304" cy="21229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6" name="Picture 14" descr="D:\КУЛАКОВ\3.1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45520"/>
            <a:ext cx="3168352" cy="21698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393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91264" cy="5997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Общий вид кривой </a:t>
            </a:r>
            <a:r>
              <a:rPr lang="ru-RU" sz="1800" b="1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распределения Пирсона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Общий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вид кривой распределения Пирсона</a:t>
            </a: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 распределения </a:t>
            </a:r>
            <a:r>
              <a:rPr lang="ru-RU" sz="1800" b="1" i="1" dirty="0" err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Вейбулла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имеет вид:</a:t>
            </a: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Общий вид кривой распределения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Вейбулла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исследования сложных процессов вероятностного характера применяют метод Монте-Карло, который основан на использовании случайных чисел, моделирующих вероятностные процессы.</a:t>
            </a: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64453"/>
              </p:ext>
            </p:extLst>
          </p:nvPr>
        </p:nvGraphicFramePr>
        <p:xfrm>
          <a:off x="4476800" y="3382561"/>
          <a:ext cx="2823192" cy="55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Формула" r:id="rId3" imgW="1282680" imgH="253800" progId="Equation.3">
                  <p:embed/>
                </p:oleObj>
              </mc:Choice>
              <mc:Fallback>
                <p:oleObj name="Формула" r:id="rId3" imgW="12826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800" y="3382561"/>
                        <a:ext cx="2823192" cy="559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038543"/>
              </p:ext>
            </p:extLst>
          </p:nvPr>
        </p:nvGraphicFramePr>
        <p:xfrm>
          <a:off x="4934458" y="764704"/>
          <a:ext cx="20494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Формула" r:id="rId5" imgW="1244520" imgH="393480" progId="Equation.3">
                  <p:embed/>
                </p:oleObj>
              </mc:Choice>
              <mc:Fallback>
                <p:oleObj name="Формула" r:id="rId5" imgW="1244520" imgH="39348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4458" y="764704"/>
                        <a:ext cx="20494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Группа 40"/>
          <p:cNvGrpSpPr/>
          <p:nvPr/>
        </p:nvGrpSpPr>
        <p:grpSpPr>
          <a:xfrm>
            <a:off x="425624" y="764704"/>
            <a:ext cx="4866456" cy="1895668"/>
            <a:chOff x="425624" y="764704"/>
            <a:chExt cx="4866456" cy="1895668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2975062" y="1573746"/>
              <a:ext cx="0" cy="8280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Группа 27"/>
            <p:cNvGrpSpPr/>
            <p:nvPr/>
          </p:nvGrpSpPr>
          <p:grpSpPr>
            <a:xfrm>
              <a:off x="425624" y="764704"/>
              <a:ext cx="4866456" cy="1895668"/>
              <a:chOff x="425624" y="741244"/>
              <a:chExt cx="4866456" cy="1895668"/>
            </a:xfrm>
          </p:grpSpPr>
          <p:cxnSp>
            <p:nvCxnSpPr>
              <p:cNvPr id="7" name="Прямая со стрелкой 6"/>
              <p:cNvCxnSpPr/>
              <p:nvPr/>
            </p:nvCxnSpPr>
            <p:spPr>
              <a:xfrm>
                <a:off x="971600" y="2420888"/>
                <a:ext cx="381642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/>
              <p:nvPr/>
            </p:nvCxnSpPr>
            <p:spPr>
              <a:xfrm flipV="1">
                <a:off x="971600" y="764704"/>
                <a:ext cx="0" cy="16561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Полилиния 9"/>
              <p:cNvSpPr/>
              <p:nvPr/>
            </p:nvSpPr>
            <p:spPr>
              <a:xfrm>
                <a:off x="1143000" y="959242"/>
                <a:ext cx="3257550" cy="1317874"/>
              </a:xfrm>
              <a:custGeom>
                <a:avLst/>
                <a:gdLst>
                  <a:gd name="connsiteX0" fmla="*/ 0 w 3257550"/>
                  <a:gd name="connsiteY0" fmla="*/ 1288658 h 1317874"/>
                  <a:gd name="connsiteX1" fmla="*/ 247650 w 3257550"/>
                  <a:gd name="connsiteY1" fmla="*/ 1250558 h 1317874"/>
                  <a:gd name="connsiteX2" fmla="*/ 704850 w 3257550"/>
                  <a:gd name="connsiteY2" fmla="*/ 698108 h 1317874"/>
                  <a:gd name="connsiteX3" fmla="*/ 971550 w 3257550"/>
                  <a:gd name="connsiteY3" fmla="*/ 221858 h 1317874"/>
                  <a:gd name="connsiteX4" fmla="*/ 1143000 w 3257550"/>
                  <a:gd name="connsiteY4" fmla="*/ 31358 h 1317874"/>
                  <a:gd name="connsiteX5" fmla="*/ 1352550 w 3257550"/>
                  <a:gd name="connsiteY5" fmla="*/ 31358 h 1317874"/>
                  <a:gd name="connsiteX6" fmla="*/ 1600200 w 3257550"/>
                  <a:gd name="connsiteY6" fmla="*/ 336158 h 1317874"/>
                  <a:gd name="connsiteX7" fmla="*/ 1981200 w 3257550"/>
                  <a:gd name="connsiteY7" fmla="*/ 793358 h 1317874"/>
                  <a:gd name="connsiteX8" fmla="*/ 2457450 w 3257550"/>
                  <a:gd name="connsiteY8" fmla="*/ 1155308 h 1317874"/>
                  <a:gd name="connsiteX9" fmla="*/ 2933700 w 3257550"/>
                  <a:gd name="connsiteY9" fmla="*/ 1288658 h 1317874"/>
                  <a:gd name="connsiteX10" fmla="*/ 3257550 w 3257550"/>
                  <a:gd name="connsiteY10" fmla="*/ 1288658 h 1317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57550" h="1317874">
                    <a:moveTo>
                      <a:pt x="0" y="1288658"/>
                    </a:moveTo>
                    <a:cubicBezTo>
                      <a:pt x="65087" y="1318820"/>
                      <a:pt x="130175" y="1348983"/>
                      <a:pt x="247650" y="1250558"/>
                    </a:cubicBezTo>
                    <a:cubicBezTo>
                      <a:pt x="365125" y="1152133"/>
                      <a:pt x="584200" y="869558"/>
                      <a:pt x="704850" y="698108"/>
                    </a:cubicBezTo>
                    <a:cubicBezTo>
                      <a:pt x="825500" y="526658"/>
                      <a:pt x="898525" y="332983"/>
                      <a:pt x="971550" y="221858"/>
                    </a:cubicBezTo>
                    <a:cubicBezTo>
                      <a:pt x="1044575" y="110733"/>
                      <a:pt x="1079500" y="63108"/>
                      <a:pt x="1143000" y="31358"/>
                    </a:cubicBezTo>
                    <a:cubicBezTo>
                      <a:pt x="1206500" y="-392"/>
                      <a:pt x="1276350" y="-19442"/>
                      <a:pt x="1352550" y="31358"/>
                    </a:cubicBezTo>
                    <a:cubicBezTo>
                      <a:pt x="1428750" y="82158"/>
                      <a:pt x="1495425" y="209158"/>
                      <a:pt x="1600200" y="336158"/>
                    </a:cubicBezTo>
                    <a:cubicBezTo>
                      <a:pt x="1704975" y="463158"/>
                      <a:pt x="1838325" y="656833"/>
                      <a:pt x="1981200" y="793358"/>
                    </a:cubicBezTo>
                    <a:cubicBezTo>
                      <a:pt x="2124075" y="929883"/>
                      <a:pt x="2298700" y="1072758"/>
                      <a:pt x="2457450" y="1155308"/>
                    </a:cubicBezTo>
                    <a:cubicBezTo>
                      <a:pt x="2616200" y="1237858"/>
                      <a:pt x="2800350" y="1266433"/>
                      <a:pt x="2933700" y="1288658"/>
                    </a:cubicBezTo>
                    <a:cubicBezTo>
                      <a:pt x="3067050" y="1310883"/>
                      <a:pt x="3162300" y="1299770"/>
                      <a:pt x="3257550" y="1288658"/>
                    </a:cubicBezTo>
                  </a:path>
                </a:pathLst>
              </a:cu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2357686" y="921142"/>
                <a:ext cx="11782" cy="153620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>
                <a:off x="971600" y="1987792"/>
                <a:ext cx="1386086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>
                <a:off x="2363577" y="1987792"/>
                <a:ext cx="61148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Прямоугольник 20"/>
              <p:cNvSpPr/>
              <p:nvPr/>
            </p:nvSpPr>
            <p:spPr>
              <a:xfrm>
                <a:off x="4788024" y="2277116"/>
                <a:ext cx="504056" cy="359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425624" y="741244"/>
                <a:ext cx="504056" cy="359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F(x)</a:t>
                </a: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3062114" y="1258130"/>
                <a:ext cx="1709142" cy="3636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Центр распределения</a:t>
                </a: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1813781" y="1101040"/>
                <a:ext cx="504056" cy="359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1836651" y="1592796"/>
                <a:ext cx="504056" cy="359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2417291" y="1573746"/>
                <a:ext cx="504056" cy="359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ru-RU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8" name="Прямоугольник 37"/>
          <p:cNvSpPr/>
          <p:nvPr/>
        </p:nvSpPr>
        <p:spPr>
          <a:xfrm>
            <a:off x="1121617" y="3941609"/>
            <a:ext cx="1196219" cy="800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414822" y="3172036"/>
            <a:ext cx="4993046" cy="1930257"/>
            <a:chOff x="414822" y="3172036"/>
            <a:chExt cx="4993046" cy="1930257"/>
          </a:xfrm>
        </p:grpSpPr>
        <p:cxnSp>
          <p:nvCxnSpPr>
            <p:cNvPr id="30" name="Прямая со стрелкой 29"/>
            <p:cNvCxnSpPr/>
            <p:nvPr/>
          </p:nvCxnSpPr>
          <p:spPr>
            <a:xfrm>
              <a:off x="951688" y="4847270"/>
              <a:ext cx="38943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 flipV="1">
              <a:off x="971600" y="3172036"/>
              <a:ext cx="0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Полилиния 33"/>
            <p:cNvSpPr/>
            <p:nvPr/>
          </p:nvSpPr>
          <p:spPr>
            <a:xfrm>
              <a:off x="971600" y="3501008"/>
              <a:ext cx="3505200" cy="1241245"/>
            </a:xfrm>
            <a:custGeom>
              <a:avLst/>
              <a:gdLst>
                <a:gd name="connsiteX0" fmla="*/ 0 w 3505200"/>
                <a:gd name="connsiteY0" fmla="*/ 383995 h 1241245"/>
                <a:gd name="connsiteX1" fmla="*/ 266700 w 3505200"/>
                <a:gd name="connsiteY1" fmla="*/ 98245 h 1241245"/>
                <a:gd name="connsiteX2" fmla="*/ 857250 w 3505200"/>
                <a:gd name="connsiteY2" fmla="*/ 22045 h 1241245"/>
                <a:gd name="connsiteX3" fmla="*/ 1428750 w 3505200"/>
                <a:gd name="connsiteY3" fmla="*/ 460195 h 1241245"/>
                <a:gd name="connsiteX4" fmla="*/ 1733550 w 3505200"/>
                <a:gd name="connsiteY4" fmla="*/ 707845 h 1241245"/>
                <a:gd name="connsiteX5" fmla="*/ 2000250 w 3505200"/>
                <a:gd name="connsiteY5" fmla="*/ 879295 h 1241245"/>
                <a:gd name="connsiteX6" fmla="*/ 2533650 w 3505200"/>
                <a:gd name="connsiteY6" fmla="*/ 1088845 h 1241245"/>
                <a:gd name="connsiteX7" fmla="*/ 3067050 w 3505200"/>
                <a:gd name="connsiteY7" fmla="*/ 1203145 h 1241245"/>
                <a:gd name="connsiteX8" fmla="*/ 3505200 w 3505200"/>
                <a:gd name="connsiteY8" fmla="*/ 1241245 h 1241245"/>
                <a:gd name="connsiteX9" fmla="*/ 3505200 w 3505200"/>
                <a:gd name="connsiteY9" fmla="*/ 1241245 h 1241245"/>
                <a:gd name="connsiteX10" fmla="*/ 3505200 w 3505200"/>
                <a:gd name="connsiteY10" fmla="*/ 1241245 h 124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05200" h="1241245">
                  <a:moveTo>
                    <a:pt x="0" y="383995"/>
                  </a:moveTo>
                  <a:cubicBezTo>
                    <a:pt x="61912" y="271282"/>
                    <a:pt x="123825" y="158570"/>
                    <a:pt x="266700" y="98245"/>
                  </a:cubicBezTo>
                  <a:cubicBezTo>
                    <a:pt x="409575" y="37920"/>
                    <a:pt x="663575" y="-38280"/>
                    <a:pt x="857250" y="22045"/>
                  </a:cubicBezTo>
                  <a:cubicBezTo>
                    <a:pt x="1050925" y="82370"/>
                    <a:pt x="1282700" y="345895"/>
                    <a:pt x="1428750" y="460195"/>
                  </a:cubicBezTo>
                  <a:cubicBezTo>
                    <a:pt x="1574800" y="574495"/>
                    <a:pt x="1638300" y="637995"/>
                    <a:pt x="1733550" y="707845"/>
                  </a:cubicBezTo>
                  <a:cubicBezTo>
                    <a:pt x="1828800" y="777695"/>
                    <a:pt x="1866900" y="815795"/>
                    <a:pt x="2000250" y="879295"/>
                  </a:cubicBezTo>
                  <a:cubicBezTo>
                    <a:pt x="2133600" y="942795"/>
                    <a:pt x="2355850" y="1034870"/>
                    <a:pt x="2533650" y="1088845"/>
                  </a:cubicBezTo>
                  <a:cubicBezTo>
                    <a:pt x="2711450" y="1142820"/>
                    <a:pt x="2905125" y="1177745"/>
                    <a:pt x="3067050" y="1203145"/>
                  </a:cubicBezTo>
                  <a:cubicBezTo>
                    <a:pt x="3228975" y="1228545"/>
                    <a:pt x="3505200" y="1241245"/>
                    <a:pt x="3505200" y="1241245"/>
                  </a:cubicBezTo>
                  <a:lnTo>
                    <a:pt x="3505200" y="1241245"/>
                  </a:lnTo>
                  <a:lnTo>
                    <a:pt x="3505200" y="1241245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939816" y="4742253"/>
              <a:ext cx="46805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414822" y="3172036"/>
              <a:ext cx="46805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F(x)</a:t>
              </a:r>
              <a:endPara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4895012"/>
                </p:ext>
              </p:extLst>
            </p:nvPr>
          </p:nvGraphicFramePr>
          <p:xfrm>
            <a:off x="1208124" y="4000127"/>
            <a:ext cx="1109711" cy="710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6" name="Формула" r:id="rId7" imgW="634680" imgH="406080" progId="Equation.3">
                    <p:embed/>
                  </p:oleObj>
                </mc:Choice>
                <mc:Fallback>
                  <p:oleObj name="Формула" r:id="rId7" imgW="634680" imgH="4060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8124" y="4000127"/>
                          <a:ext cx="1109711" cy="7102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8479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14290"/>
            <a:ext cx="8072494" cy="6357982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r>
              <a:rPr lang="ru-RU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>
              <a:buNone/>
            </a:pPr>
            <a:endParaRPr lang="ru-RU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b="1" i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endParaRPr lang="ru-RU" sz="43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4900" i="1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>
              <a:buNone/>
            </a:pPr>
            <a:r>
              <a:rPr lang="ru-RU" sz="4900" i="1" dirty="0" smtClean="0">
                <a:latin typeface="Times New Roman" pitchFamily="18" charset="0"/>
                <a:cs typeface="Times New Roman" pitchFamily="18" charset="0"/>
              </a:rPr>
              <a:t>		Развитие науки идет от сбора фактов, их изучения и систематизации, обобщения и раскрытия отдельных закономерностей к связанной, логически стройной системе научных знаний, которая позволяет объяснить уже известные факты и предсказать новые. Факты систематизируются и обобщают с помощью простейших абстракций (понятий, определений), которые являются важными структурными элементами науки.  </a:t>
            </a:r>
          </a:p>
          <a:p>
            <a:pPr algn="just">
              <a:buNone/>
            </a:pPr>
            <a:r>
              <a:rPr lang="ru-RU" sz="49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55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Категории</a:t>
            </a:r>
            <a:r>
              <a:rPr lang="ru-RU" sz="4900" i="1" dirty="0" smtClean="0">
                <a:latin typeface="Times New Roman" pitchFamily="18" charset="0"/>
                <a:cs typeface="Times New Roman" pitchFamily="18" charset="0"/>
              </a:rPr>
              <a:t> – это самые общие абстракции. К ним относятся философские понятия о форме и содержании явлений, в экономике (менеджменте) – товар, стоимость.</a:t>
            </a:r>
          </a:p>
          <a:p>
            <a:pPr algn="just">
              <a:buNone/>
            </a:pPr>
            <a:r>
              <a:rPr lang="ru-RU" sz="49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55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Научные законы </a:t>
            </a:r>
            <a:r>
              <a:rPr lang="ru-RU" sz="4900" i="1" dirty="0" smtClean="0">
                <a:latin typeface="Times New Roman" pitchFamily="18" charset="0"/>
                <a:cs typeface="Times New Roman" pitchFamily="18" charset="0"/>
              </a:rPr>
              <a:t>– важнейшее составное звено в системе научных знаний. Они отражают наиболее существенные, устойчивые, повторяющиеся объективные внутренние связи в природе, обществе, мышлении.</a:t>
            </a:r>
          </a:p>
          <a:p>
            <a:pPr algn="just">
              <a:buNone/>
            </a:pPr>
            <a:r>
              <a:rPr lang="ru-RU" sz="49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55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Теория</a:t>
            </a:r>
            <a:r>
              <a:rPr lang="ru-RU" sz="49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4900" i="1" dirty="0" smtClean="0">
                <a:latin typeface="Times New Roman" pitchFamily="18" charset="0"/>
                <a:cs typeface="Times New Roman" pitchFamily="18" charset="0"/>
              </a:rPr>
              <a:t>наивысшая форма обобщения и систематизации знаний; логическое обобщение опыта, общественной практики, отражающее объективные закономерности развития природы и общества, т.е. система обобщающих положений в той или иной отрасли знаний..</a:t>
            </a:r>
          </a:p>
          <a:p>
            <a:pPr algn="just">
              <a:buNone/>
            </a:pP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1472" y="214290"/>
            <a:ext cx="7715304" cy="2214578"/>
            <a:chOff x="571472" y="285728"/>
            <a:chExt cx="7715304" cy="2214578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2643174" y="285728"/>
              <a:ext cx="3571900" cy="3571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Наука</a:t>
              </a:r>
              <a:endPara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rot="10800000" flipV="1">
              <a:off x="3428992" y="642918"/>
              <a:ext cx="357190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>
              <a:off x="5357818" y="642918"/>
              <a:ext cx="28575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/>
          </p:nvSpPr>
          <p:spPr>
            <a:xfrm>
              <a:off x="571472" y="809934"/>
              <a:ext cx="3429024" cy="12144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Исследовательские (теоретические) науки </a:t>
              </a:r>
              <a:r>
                <a:rPr lang="ru-RU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занимаются поиском и открытием новых закономерностей.</a:t>
              </a:r>
              <a:endPara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357686" y="857232"/>
              <a:ext cx="3929090" cy="16430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Прикладные науки </a:t>
              </a:r>
            </a:p>
            <a:p>
              <a:pPr algn="ctr"/>
              <a:r>
                <a:rPr lang="ru-RU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более тесно  связаны с практической деятельностью людей, поскольку имеют своей целью разработку наиболее экономически рациональных способов внедрения открытий теоретической науки.</a:t>
              </a:r>
              <a:endPara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i="1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Методы системного анализа</a:t>
            </a:r>
            <a:endParaRPr lang="ru-RU" sz="2400" b="1" i="1" cap="none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91264" cy="578125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Системный анализ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совокупность приемов и методов для изучения сложных объектов – систем, представляющих собой сложную совокупность взаимодействующих между собой элементов.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Системный анализ состоит из </a:t>
            </a: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 этапов: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Постановка задачи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Очерчиваются границы изучения системы и определяют ее структуру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Составление математической модели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Анализируют математическую модель</a:t>
            </a:r>
          </a:p>
          <a:p>
            <a:pPr marL="0" indent="0" algn="just">
              <a:buNone/>
            </a:pP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Математические методы оптимизации исследуемых моделей:</a:t>
            </a:r>
          </a:p>
          <a:p>
            <a:pPr algn="just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Аналитические</a:t>
            </a:r>
          </a:p>
          <a:p>
            <a:pPr algn="just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Градиентные</a:t>
            </a:r>
          </a:p>
          <a:p>
            <a:pPr algn="just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Математическое программирование</a:t>
            </a:r>
          </a:p>
          <a:p>
            <a:pPr algn="just"/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Вероятностно-статистические и др.</a:t>
            </a:r>
          </a:p>
          <a:p>
            <a:pPr marL="0" indent="0" algn="just">
              <a:buNone/>
            </a:pP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оптимизации процессов используют  </a:t>
            </a: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методы теории игр,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рассматривает развитие процессов как случайные ситуации. </a:t>
            </a:r>
            <a:r>
              <a:rPr lang="ru-RU" sz="1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Теория игр </a:t>
            </a:r>
            <a:r>
              <a:rPr lang="ru-RU" sz="1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математическая теория конфликтов. Конфликт заключается в том, что интересы двух сторон не совпадают (борьба интересов) или стороны преследуют противоположные цели. С помощью теории игр можно оценивать наиболее благоприятные и неблагоприятные ситуации и на основе полученных данных принять оптимальное для данных условий решение. Цель игры – обеспечение выигрыша.</a:t>
            </a:r>
            <a:endParaRPr lang="ru-RU" sz="18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8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25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14290"/>
            <a:ext cx="8143932" cy="6286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Гипотеза</a:t>
            </a: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– научно обоснованные предположения, выдвигаемые для объяснения какого-либо процесса.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Научное исследование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–изучение явлений и процессов, анализ влияния на них различных факторов, а также изучение взаимодействия явлений с целью получить убедительно доказанные и полезные для науки и практики решения с максимальным эффектом. 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 научного исследования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– определение конкретного объекта и всестороннее, достоверное изучение его структуры, характеристик, связей на основе разработанных в науке принципов и методов познания; получение полезных для деятельности человека результатов, внедрение в производство.</a:t>
            </a:r>
          </a:p>
          <a:p>
            <a:pPr algn="just">
              <a:buNone/>
            </a:pP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 исследования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это способ теоретического исследования или практического осуществления какого-либо явления или процесса. В настоящее время используется математический метод исследования.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Методология научных исследований включает </a:t>
            </a:r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уровня познания</a:t>
            </a:r>
          </a:p>
          <a:p>
            <a:pPr algn="just"/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Эмпирический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– наблюдение и эксперимент, а также группировка, классификация и описание результатов эксперимента</a:t>
            </a:r>
          </a:p>
          <a:p>
            <a:pPr algn="just"/>
            <a:r>
              <a:rPr lang="ru-RU" sz="18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Теоретический</a:t>
            </a:r>
            <a:r>
              <a:rPr lang="ru-RU" sz="1600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– построение и развитие научных гипотез и теорий, формулировка законов и выведение из них логических  следствий.</a:t>
            </a:r>
          </a:p>
          <a:p>
            <a:pPr algn="just">
              <a:buNone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1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7901014" cy="368280"/>
          </a:xfrm>
        </p:spPr>
        <p:txBody>
          <a:bodyPr>
            <a:noAutofit/>
          </a:bodyPr>
          <a:lstStyle/>
          <a:p>
            <a:pPr algn="ctr"/>
            <a:r>
              <a:rPr lang="ru-RU" sz="2400" b="1" i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Классификация общенаучных методов исследования</a:t>
            </a:r>
            <a:endParaRPr lang="ru-RU" sz="2400" b="1" i="1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Содержимое 3"/>
          <p:cNvGrpSpPr>
            <a:grpSpLocks noGrp="1"/>
          </p:cNvGrpSpPr>
          <p:nvPr/>
        </p:nvGrpSpPr>
        <p:grpSpPr>
          <a:xfrm>
            <a:off x="500034" y="714356"/>
            <a:ext cx="7929618" cy="5786478"/>
            <a:chOff x="428596" y="357166"/>
            <a:chExt cx="8143932" cy="614366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942177" y="357166"/>
              <a:ext cx="7500990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Общенаучные методы, принимаемые в исследованиях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71472" y="1142984"/>
              <a:ext cx="3786214" cy="4286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Теоретические и эмпирические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6380" y="1142984"/>
              <a:ext cx="3286148" cy="4286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Специфические</a:t>
              </a:r>
              <a:endParaRPr lang="ru-RU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rot="10800000" flipV="1">
              <a:off x="3000364" y="857232"/>
              <a:ext cx="85725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5643570" y="857232"/>
              <a:ext cx="85725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5400000">
              <a:off x="1643836" y="2214554"/>
              <a:ext cx="128509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/>
          </p:nvSpPr>
          <p:spPr>
            <a:xfrm>
              <a:off x="428596" y="2857496"/>
              <a:ext cx="357190" cy="36433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Анализ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85786" y="2857496"/>
              <a:ext cx="357190" cy="36433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Синтез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42976" y="2857496"/>
              <a:ext cx="357190" cy="36433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Индукция</a:t>
              </a:r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500166" y="2857496"/>
              <a:ext cx="357190" cy="36433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Дедукция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857356" y="2857496"/>
              <a:ext cx="357190" cy="36433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Аналогия</a:t>
              </a:r>
              <a:endParaRPr lang="ru-RU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2214546" y="2857496"/>
              <a:ext cx="357190" cy="36433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Моделирование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571736" y="2857496"/>
              <a:ext cx="357190" cy="36433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Абстрагирование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928926" y="2857496"/>
              <a:ext cx="357190" cy="36433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Конкретизация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286116" y="2857496"/>
              <a:ext cx="357190" cy="36433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Системный анализ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3643306" y="2857496"/>
              <a:ext cx="571504" cy="36433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Функционально-стоимостной анализ (ФСА)</a:t>
              </a:r>
              <a:endParaRPr lang="ru-RU" dirty="0"/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rot="10800000" flipV="1">
              <a:off x="6000760" y="1571612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rot="16200000" flipH="1">
              <a:off x="7643834" y="1571612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Прямоугольник 22"/>
            <p:cNvSpPr/>
            <p:nvPr/>
          </p:nvSpPr>
          <p:spPr>
            <a:xfrm>
              <a:off x="4500562" y="1928802"/>
              <a:ext cx="2071702" cy="357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Теоретические</a:t>
              </a:r>
              <a:endParaRPr lang="ru-RU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643702" y="1928802"/>
              <a:ext cx="1928826" cy="357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Эмпирические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/>
            <p:nvPr/>
          </p:nvCxnSpPr>
          <p:spPr>
            <a:xfrm rot="5400000">
              <a:off x="5251455" y="2535231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4857752" y="2857496"/>
              <a:ext cx="357190" cy="36433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Формализация</a:t>
              </a:r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214942" y="2857496"/>
              <a:ext cx="357190" cy="36433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Гипотетический метод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5572132" y="2857496"/>
              <a:ext cx="357190" cy="36433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Аксиоматический метод</a:t>
              </a:r>
              <a:endParaRPr lang="ru-RU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5929322" y="2857496"/>
              <a:ext cx="357190" cy="36433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Создание теории</a:t>
              </a:r>
              <a:endParaRPr lang="ru-RU" dirty="0"/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rot="5400000">
              <a:off x="7180281" y="2536025"/>
              <a:ext cx="49927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Прямоугольник 30"/>
            <p:cNvSpPr/>
            <p:nvPr/>
          </p:nvSpPr>
          <p:spPr>
            <a:xfrm>
              <a:off x="7072330" y="2857496"/>
              <a:ext cx="357190" cy="36433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Наблюдение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7429520" y="2860142"/>
              <a:ext cx="335952" cy="36406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Эксперимент</a:t>
              </a:r>
              <a:endParaRPr lang="ru-RU" dirty="0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95250"/>
            <a:ext cx="8115328" cy="368280"/>
          </a:xfrm>
        </p:spPr>
        <p:txBody>
          <a:bodyPr>
            <a:noAutofit/>
          </a:bodyPr>
          <a:lstStyle/>
          <a:p>
            <a:pPr algn="ctr"/>
            <a:r>
              <a:rPr lang="ru-RU" sz="24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Теоретические и эмпирические методы</a:t>
            </a:r>
            <a:endParaRPr lang="ru-RU" sz="2400" b="1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642918"/>
            <a:ext cx="8143932" cy="5857916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428596" y="500042"/>
            <a:ext cx="8286808" cy="5929354"/>
            <a:chOff x="428596" y="500042"/>
            <a:chExt cx="8286808" cy="592935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28596" y="500042"/>
              <a:ext cx="8286808" cy="9286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Анализ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включает в себя изучение предмета путем мысленного или практического расчленения его на составные элементы (например, анализ производительности труда рабочих производится по предприятию в целом и по каждому цеху)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28596" y="1428736"/>
              <a:ext cx="8286808" cy="5715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Синтез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метод изучения объекта в его целостности, в единстве и взаимной связи его частей.</a:t>
              </a:r>
            </a:p>
            <a:p>
              <a:pPr algn="ctr"/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8596" y="2000240"/>
              <a:ext cx="8286808" cy="9286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Индукция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метод исследования, при котором общий вывод о признаках множества элементов делается на основе изучения этих признаков у части элементов одного множества.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28596" y="2928934"/>
              <a:ext cx="8286808" cy="714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Дедукция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метод логического умозаключения от общего к частному, т.е. сначала исследуется состояние объекта в целом, а затем его составных частей.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28596" y="3643314"/>
              <a:ext cx="8286808" cy="7143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Аналогия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метод научного умозаключения, посредством которого достигается познание одних предметов и явлений на основании их сходства с другими.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28596" y="4357694"/>
              <a:ext cx="8286808" cy="642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Моделирование 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– метод научного познания, основанный на замене изучаемого предмета, явления на его аналог, модель, содержащую существенные черты оригинала.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28596" y="5000636"/>
              <a:ext cx="8286808" cy="642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Абстрагирование 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– метод отвлечения, позволяющий переходить от конкретных предметов к общим понятиям и законам развития.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28596" y="5643578"/>
              <a:ext cx="8286808" cy="7858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Конкретизация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метод исследования предметов во всей их разносторонности, в качественном многообразии реального существования в отличие от абстрактного, отвлеченного изучения предметов.</a:t>
              </a:r>
            </a:p>
            <a:p>
              <a:pPr algn="ctr"/>
              <a:endParaRPr lang="ru-RU" dirty="0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85728"/>
            <a:ext cx="8143932" cy="6215106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28596" y="285728"/>
            <a:ext cx="8286808" cy="6215106"/>
            <a:chOff x="428596" y="285728"/>
            <a:chExt cx="8286808" cy="621510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28596" y="285728"/>
              <a:ext cx="8286808" cy="8572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Системный анализ 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– изучение объекта исследования как совокупности элементов, образующих систему. В научных исследованиях он предусматривает оценку проведения объекта как системы со всеми факторами, влияющими на его функционирование.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28596" y="1142984"/>
              <a:ext cx="8286808" cy="16430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Функционально-стоимостной анализ (ФСА) 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– метод исследования объекта (изделия, процесса, структуры) по его функции и стоимости, применяемый при изучении эффективности использования материальных и трудовых ресурсов. Целевой функцией ФСА является достижение оптимального соотношения между потребительской стоимостью объекта и затратами на его разработку, снижение себестоимости выпускаемой продукции и повышение ее качества, рост производительности труда.</a:t>
              </a:r>
            </a:p>
            <a:p>
              <a:pPr algn="ctr"/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8596" y="2857496"/>
              <a:ext cx="81439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Специфические (теоретические) методы</a:t>
              </a:r>
              <a:endPara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28596" y="3357562"/>
              <a:ext cx="8286808" cy="31432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Формализация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метод исследования объектов путем представления их элементов в виде специальной символики, например представление себестоимости перевозок формулой, в которой при помощи символов изображены статьи затрат.</a:t>
              </a:r>
            </a:p>
            <a:p>
              <a:pPr algn="just"/>
              <a:endPara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где </a:t>
              </a:r>
              <a:r>
                <a:rPr lang="ru-RU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ЗПв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зарплата водителей;</a:t>
              </a:r>
            </a:p>
            <a:p>
              <a:pPr algn="just"/>
              <a:r>
                <a:rPr lang="ru-RU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Отч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отчисления в бюджет;</a:t>
              </a:r>
            </a:p>
            <a:p>
              <a:pPr algn="just"/>
              <a:r>
                <a:rPr lang="ru-RU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Зт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затраты на топливо;</a:t>
              </a:r>
            </a:p>
            <a:p>
              <a:pPr algn="just"/>
              <a:r>
                <a:rPr lang="ru-RU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Зсм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затраты на смазочные материалы;</a:t>
              </a:r>
            </a:p>
            <a:p>
              <a:pPr algn="just"/>
              <a:r>
                <a:rPr lang="ru-RU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Зш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затраты на шины;</a:t>
              </a:r>
            </a:p>
            <a:p>
              <a:pPr algn="just"/>
              <a:r>
                <a:rPr lang="ru-RU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Зто.тр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затраты на ТО и ТР;</a:t>
              </a:r>
            </a:p>
            <a:p>
              <a:pPr algn="just"/>
              <a:r>
                <a:rPr lang="ru-RU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Апс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амортизационные отчисления на восстановление подвижного состава;</a:t>
              </a:r>
            </a:p>
            <a:p>
              <a:pPr algn="just"/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ОР – общехозяйственные расходы</a:t>
              </a:r>
            </a:p>
            <a:p>
              <a:pPr algn="just"/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2500298" y="4071942"/>
            <a:ext cx="4718668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Формула" r:id="rId3" imgW="3187440" imgH="241200" progId="Equation.3">
                    <p:embed/>
                  </p:oleObj>
                </mc:Choice>
                <mc:Fallback>
                  <p:oleObj name="Формула" r:id="rId3" imgW="3187440" imgH="2412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4071942"/>
                          <a:ext cx="4718668" cy="357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8286808" cy="6143668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28596" y="357166"/>
            <a:ext cx="8286808" cy="6000792"/>
            <a:chOff x="428596" y="357166"/>
            <a:chExt cx="8286808" cy="600079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28596" y="357166"/>
              <a:ext cx="8286808" cy="10001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ru-RU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Гипотетический метод </a:t>
              </a:r>
              <a:r>
                <a:rPr lang="ru-RU" sz="1600" dirty="0" smtClean="0">
                  <a:latin typeface="Times New Roman" pitchFamily="18" charset="0"/>
                  <a:cs typeface="Times New Roman" pitchFamily="18" charset="0"/>
                </a:rPr>
                <a:t>– основан на научном предположении, выдвигаемом для объяснения какого-либо явления и требующем проверки на опыте и теоретического обоснования, чтобы стать достоверной научной теорией.</a:t>
              </a:r>
            </a:p>
            <a:p>
              <a:pPr algn="ctr"/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28596" y="1357298"/>
              <a:ext cx="8286808" cy="9286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Аксиоматический метод 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– предусматривает использование аксиом, являющихся доказанными научными знаниями, которые применяются в научных исследованиях в качестве исходных положений для обоснования новой теории. 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28596" y="2285992"/>
              <a:ext cx="8286808" cy="11430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Создание теории 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– обобщение результатов исследования, нахождение общих закономерностей в поведении изучаемых объектов, а также распространение результатов исследования на другие объекты и явления, что способствует повышению надежности проводимого экспериментального исследования.</a:t>
              </a:r>
            </a:p>
            <a:p>
              <a:pPr algn="just"/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8596" y="3357562"/>
              <a:ext cx="8286808" cy="571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solidFill>
                    <a:schemeClr val="tx1"/>
                  </a:solidFill>
                </a:rPr>
                <a:t>Специфические (эмпирические) методы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28596" y="3929066"/>
              <a:ext cx="8286808" cy="1143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Наблюдение</a:t>
              </a:r>
              <a:r>
                <a:rPr lang="ru-RU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– метод изучения предмета науки путем его количественного измерения и качественной характеристики. Применяется при изучении трудоемкости сборки, ремонта автомобилей путем хронометражных наблюдений, изучении спроса на двигатели, автомобили и т.д.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28596" y="5072074"/>
              <a:ext cx="8286808" cy="128588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Эксперимент </a:t>
              </a:r>
              <a:r>
                <a:rPr lang="ru-RU" sz="1600" dirty="0" smtClean="0">
                  <a:latin typeface="Times New Roman" pitchFamily="18" charset="0"/>
                  <a:cs typeface="Times New Roman" pitchFamily="18" charset="0"/>
                </a:rPr>
                <a:t>– научно поставленный опыт в соответствии с целью исследования для проверки результатов теоретических исследований. Проводится точно в учитываемых условиях, позволяющих следить за ходом явления и воссоздавать его повторно в заданных условиях.</a:t>
              </a:r>
              <a:endParaRPr lang="ru-RU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1583</TotalTime>
  <Words>1649</Words>
  <Application>Microsoft Office PowerPoint</Application>
  <PresentationFormat>Экран (4:3)</PresentationFormat>
  <Paragraphs>621</Paragraphs>
  <Slides>40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2" baseType="lpstr">
      <vt:lpstr>Эркер</vt:lpstr>
      <vt:lpstr>Формула</vt:lpstr>
      <vt:lpstr>ОСНОВЫ НАУЧНЫХ ИССЛЕДОВАНИЙ</vt:lpstr>
      <vt:lpstr>Тема №1:</vt:lpstr>
      <vt:lpstr>Презентация PowerPoint</vt:lpstr>
      <vt:lpstr>Презентация PowerPoint</vt:lpstr>
      <vt:lpstr>Презентация PowerPoint</vt:lpstr>
      <vt:lpstr>Классификация общенаучных методов исследования</vt:lpstr>
      <vt:lpstr>Теоретические и эмпирические методы</vt:lpstr>
      <vt:lpstr>Презентация PowerPoint</vt:lpstr>
      <vt:lpstr>Презентация PowerPoint</vt:lpstr>
      <vt:lpstr>Национальная Академия наук Украины</vt:lpstr>
      <vt:lpstr>Презентация PowerPoint</vt:lpstr>
      <vt:lpstr>Презентация PowerPoint</vt:lpstr>
      <vt:lpstr>Научные премии мира</vt:lpstr>
      <vt:lpstr>Страны - обладатели Нобелевской премии</vt:lpstr>
      <vt:lpstr>Тема №2:</vt:lpstr>
      <vt:lpstr>Презентация PowerPoint</vt:lpstr>
      <vt:lpstr>Модель научно-исследовательской работы по изучению организации производства</vt:lpstr>
      <vt:lpstr>Презентация PowerPoint</vt:lpstr>
      <vt:lpstr>Порядок построения, изложения и оформления научно-исследовательской работы (НИР)</vt:lpstr>
      <vt:lpstr>Составление технико-экономического обоснования (ТЭО)  на проведение НИР</vt:lpstr>
      <vt:lpstr>Стадии исследований</vt:lpstr>
      <vt:lpstr>Этапы выполнения исследований</vt:lpstr>
      <vt:lpstr>Информационное обеспечение</vt:lpstr>
      <vt:lpstr>Информационный поиск</vt:lpstr>
      <vt:lpstr>Анализ информации и формулирование задач научного исследования</vt:lpstr>
      <vt:lpstr>Тема №3:</vt:lpstr>
      <vt:lpstr>Презентация PowerPoint</vt:lpstr>
      <vt:lpstr>Модели исследований</vt:lpstr>
      <vt:lpstr>Спектр математических моделей, применяемых при решении задач исследований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Математические методы</vt:lpstr>
      <vt:lpstr>Аналитические методы</vt:lpstr>
      <vt:lpstr>Вероятностно-статистические методы  исследования</vt:lpstr>
      <vt:lpstr>Презентация PowerPoint</vt:lpstr>
      <vt:lpstr>Презентация PowerPoint</vt:lpstr>
      <vt:lpstr>Методы системного анализа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НАУЧНЫХ ИССЛЕДОВАНИЙ</dc:title>
  <dc:creator>танюшка</dc:creator>
  <cp:lastModifiedBy>Пользователь</cp:lastModifiedBy>
  <cp:revision>130</cp:revision>
  <dcterms:created xsi:type="dcterms:W3CDTF">2013-08-20T15:30:33Z</dcterms:created>
  <dcterms:modified xsi:type="dcterms:W3CDTF">2013-09-02T09:42:43Z</dcterms:modified>
</cp:coreProperties>
</file>