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351" r:id="rId6"/>
    <p:sldId id="286" r:id="rId7"/>
    <p:sldId id="285" r:id="rId8"/>
    <p:sldId id="263" r:id="rId9"/>
    <p:sldId id="344" r:id="rId10"/>
    <p:sldId id="289" r:id="rId11"/>
    <p:sldId id="290" r:id="rId12"/>
    <p:sldId id="291" r:id="rId13"/>
    <p:sldId id="299" r:id="rId14"/>
    <p:sldId id="292" r:id="rId15"/>
    <p:sldId id="294" r:id="rId16"/>
    <p:sldId id="296" r:id="rId17"/>
    <p:sldId id="297" r:id="rId18"/>
    <p:sldId id="281" r:id="rId19"/>
    <p:sldId id="302" r:id="rId20"/>
    <p:sldId id="343" r:id="rId21"/>
    <p:sldId id="283" r:id="rId22"/>
    <p:sldId id="266" r:id="rId23"/>
    <p:sldId id="306" r:id="rId24"/>
    <p:sldId id="307" r:id="rId25"/>
    <p:sldId id="309" r:id="rId26"/>
    <p:sldId id="311" r:id="rId27"/>
    <p:sldId id="313" r:id="rId28"/>
    <p:sldId id="316" r:id="rId29"/>
    <p:sldId id="319" r:id="rId30"/>
    <p:sldId id="320" r:id="rId31"/>
    <p:sldId id="322" r:id="rId32"/>
    <p:sldId id="323" r:id="rId33"/>
    <p:sldId id="324" r:id="rId34"/>
    <p:sldId id="317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5" r:id="rId53"/>
    <p:sldId id="346" r:id="rId54"/>
    <p:sldId id="349" r:id="rId55"/>
    <p:sldId id="350" r:id="rId56"/>
    <p:sldId id="348" r:id="rId57"/>
    <p:sldId id="270" r:id="rId58"/>
    <p:sldId id="271" r:id="rId59"/>
    <p:sldId id="272" r:id="rId60"/>
    <p:sldId id="273" r:id="rId61"/>
    <p:sldId id="278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4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C43F-1AFE-4479-8DF4-C85C2CF28D22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D9DF-1ECA-436A-BB14-637E7274CA1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714380"/>
          </a:xfrm>
        </p:spPr>
        <p:txBody>
          <a:bodyPr>
            <a:noAutofit/>
          </a:bodyPr>
          <a:lstStyle/>
          <a:p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 </a:t>
            </a:r>
            <a:r>
              <a:rPr lang="ru-RU" sz="1600" b="1" dirty="0" smtClean="0"/>
              <a:t>ФИЛИАЛ  УЧЕБНО </a:t>
            </a:r>
            <a:r>
              <a:rPr lang="ru-RU" sz="1600" b="1" dirty="0"/>
              <a:t>– МЕТОДИЧЕСКОГО  ЦЕНТРА  ГРАЖДАНСКОЙ   </a:t>
            </a:r>
            <a:r>
              <a:rPr lang="ru-RU" sz="1600" b="1" dirty="0" smtClean="0"/>
              <a:t>ОБОРОНЫ ГОРЛОВСКИЕ ГОРОДСКИЕ КУРСЫ  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 smtClean="0"/>
              <a:t> 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7920880" cy="3384376"/>
          </a:xfrm>
        </p:spPr>
        <p:txBody>
          <a:bodyPr>
            <a:normAutofit fontScale="70000" lnSpcReduction="20000"/>
          </a:bodyPr>
          <a:lstStyle/>
          <a:p>
            <a:endParaRPr lang="uk-UA" sz="4800" b="1" dirty="0" smtClean="0">
              <a:solidFill>
                <a:srgbClr val="FF0000"/>
              </a:solidFill>
            </a:endParaRPr>
          </a:p>
          <a:p>
            <a:r>
              <a:rPr lang="uk-UA" sz="5100" b="1" dirty="0" err="1" smtClean="0">
                <a:solidFill>
                  <a:srgbClr val="FF0000"/>
                </a:solidFill>
              </a:rPr>
              <a:t>Оказание</a:t>
            </a:r>
            <a:r>
              <a:rPr lang="uk-UA" sz="5100" b="1" dirty="0" smtClean="0">
                <a:solidFill>
                  <a:srgbClr val="FF0000"/>
                </a:solidFill>
              </a:rPr>
              <a:t> </a:t>
            </a:r>
            <a:r>
              <a:rPr lang="uk-UA" sz="5100" b="1" dirty="0" err="1" smtClean="0">
                <a:solidFill>
                  <a:srgbClr val="FF0000"/>
                </a:solidFill>
              </a:rPr>
              <a:t>первой</a:t>
            </a:r>
            <a:r>
              <a:rPr lang="uk-UA" sz="5100" b="1" dirty="0" smtClean="0">
                <a:solidFill>
                  <a:srgbClr val="FF0000"/>
                </a:solidFill>
              </a:rPr>
              <a:t> </a:t>
            </a:r>
            <a:r>
              <a:rPr lang="uk-UA" sz="5100" b="1" dirty="0" err="1" smtClean="0">
                <a:solidFill>
                  <a:srgbClr val="FF0000"/>
                </a:solidFill>
              </a:rPr>
              <a:t>медицинской</a:t>
            </a:r>
            <a:r>
              <a:rPr lang="uk-UA" sz="5100" b="1" dirty="0" smtClean="0">
                <a:solidFill>
                  <a:srgbClr val="FF0000"/>
                </a:solidFill>
              </a:rPr>
              <a:t> </a:t>
            </a:r>
            <a:r>
              <a:rPr lang="uk-UA" sz="5100" b="1" dirty="0" err="1" smtClean="0">
                <a:solidFill>
                  <a:srgbClr val="FF0000"/>
                </a:solidFill>
              </a:rPr>
              <a:t>помощи</a:t>
            </a:r>
            <a:r>
              <a:rPr lang="uk-UA" sz="5100" b="1" dirty="0" smtClean="0">
                <a:solidFill>
                  <a:srgbClr val="FF0000"/>
                </a:solidFill>
              </a:rPr>
              <a:t> при </a:t>
            </a:r>
            <a:r>
              <a:rPr lang="ru-RU" sz="5100" b="1" dirty="0" smtClean="0">
                <a:solidFill>
                  <a:srgbClr val="FF0000"/>
                </a:solidFill>
              </a:rPr>
              <a:t> </a:t>
            </a:r>
            <a:r>
              <a:rPr lang="ru-RU" sz="5100" b="1" dirty="0">
                <a:solidFill>
                  <a:srgbClr val="FF0000"/>
                </a:solidFill>
              </a:rPr>
              <a:t>поражении  опасными химическими веществами</a:t>
            </a:r>
            <a:r>
              <a:rPr lang="uk-UA" sz="5100" b="1" dirty="0" smtClean="0">
                <a:solidFill>
                  <a:srgbClr val="FF0000"/>
                </a:solidFill>
              </a:rPr>
              <a:t> </a:t>
            </a:r>
            <a:endParaRPr lang="uk-UA" sz="5100" b="1" dirty="0">
              <a:solidFill>
                <a:srgbClr val="FF0000"/>
              </a:solidFill>
            </a:endParaRPr>
          </a:p>
          <a:p>
            <a:pPr algn="l"/>
            <a:endParaRPr lang="uk-UA" sz="2200" b="1" dirty="0" smtClean="0">
              <a:solidFill>
                <a:srgbClr val="00B050"/>
              </a:solidFill>
            </a:endParaRPr>
          </a:p>
          <a:p>
            <a:pPr algn="l"/>
            <a:endParaRPr lang="uk-UA" sz="2200" b="1" dirty="0" smtClean="0">
              <a:solidFill>
                <a:srgbClr val="00B050"/>
              </a:solidFill>
            </a:endParaRPr>
          </a:p>
          <a:p>
            <a:pPr algn="l"/>
            <a:endParaRPr lang="uk-UA" sz="2200" b="1" dirty="0" smtClean="0">
              <a:solidFill>
                <a:srgbClr val="00B050"/>
              </a:solidFill>
            </a:endParaRPr>
          </a:p>
          <a:p>
            <a:pPr lvl="1" algn="l"/>
            <a:r>
              <a:rPr lang="uk-UA" sz="3200" b="1" dirty="0" err="1" smtClean="0">
                <a:solidFill>
                  <a:srgbClr val="FF0000"/>
                </a:solidFill>
              </a:rPr>
              <a:t>Разработала</a:t>
            </a:r>
            <a:r>
              <a:rPr lang="uk-UA" sz="3200" b="1" dirty="0" smtClean="0">
                <a:solidFill>
                  <a:srgbClr val="FF0000"/>
                </a:solidFill>
              </a:rPr>
              <a:t> </a:t>
            </a:r>
            <a:r>
              <a:rPr lang="uk-UA" sz="3200" b="1" dirty="0" err="1" smtClean="0">
                <a:solidFill>
                  <a:srgbClr val="FF0000"/>
                </a:solidFill>
              </a:rPr>
              <a:t>мастер</a:t>
            </a:r>
            <a:r>
              <a:rPr lang="uk-UA" sz="3200" b="1" dirty="0" smtClean="0">
                <a:solidFill>
                  <a:srgbClr val="FF0000"/>
                </a:solidFill>
              </a:rPr>
              <a:t> </a:t>
            </a:r>
            <a:r>
              <a:rPr lang="uk-UA" sz="3200" b="1" dirty="0" err="1" smtClean="0">
                <a:solidFill>
                  <a:srgbClr val="FF0000"/>
                </a:solidFill>
              </a:rPr>
              <a:t>производственного</a:t>
            </a:r>
            <a:r>
              <a:rPr lang="uk-UA" sz="3200" b="1" dirty="0" smtClean="0">
                <a:solidFill>
                  <a:srgbClr val="FF0000"/>
                </a:solidFill>
              </a:rPr>
              <a:t> </a:t>
            </a:r>
            <a:r>
              <a:rPr lang="uk-UA" sz="3200" b="1" dirty="0" err="1" smtClean="0">
                <a:solidFill>
                  <a:srgbClr val="FF0000"/>
                </a:solidFill>
              </a:rPr>
              <a:t>обучения</a:t>
            </a:r>
            <a:r>
              <a:rPr lang="uk-UA" sz="3200" b="1" dirty="0" smtClean="0">
                <a:solidFill>
                  <a:srgbClr val="FF0000"/>
                </a:solidFill>
              </a:rPr>
              <a:t>  </a:t>
            </a:r>
          </a:p>
          <a:p>
            <a:pPr lvl="1" algn="l"/>
            <a:r>
              <a:rPr lang="uk-UA" sz="3200" b="1" dirty="0">
                <a:solidFill>
                  <a:srgbClr val="FF0000"/>
                </a:solidFill>
              </a:rPr>
              <a:t> </a:t>
            </a:r>
            <a:r>
              <a:rPr lang="uk-UA" sz="3200" b="1" dirty="0" smtClean="0">
                <a:solidFill>
                  <a:srgbClr val="FF0000"/>
                </a:solidFill>
              </a:rPr>
              <a:t>                                                                       </a:t>
            </a:r>
            <a:r>
              <a:rPr lang="uk-UA" sz="3200" b="1" dirty="0" err="1" smtClean="0">
                <a:solidFill>
                  <a:srgbClr val="FF0000"/>
                </a:solidFill>
              </a:rPr>
              <a:t>Водопьянова</a:t>
            </a:r>
            <a:r>
              <a:rPr lang="uk-UA" sz="3200" b="1" dirty="0" smtClean="0">
                <a:solidFill>
                  <a:srgbClr val="FF0000"/>
                </a:solidFill>
              </a:rPr>
              <a:t> Т.С.</a:t>
            </a:r>
          </a:p>
          <a:p>
            <a:pPr lvl="1"/>
            <a:endParaRPr lang="ru-RU" sz="3200" dirty="0">
              <a:solidFill>
                <a:srgbClr val="FFFF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НИТРИЛ АКРИЛОВАЯ </a:t>
            </a:r>
            <a:r>
              <a:rPr lang="ru-RU" b="1" dirty="0" smtClean="0">
                <a:solidFill>
                  <a:srgbClr val="FFFF00"/>
                </a:solidFill>
              </a:rPr>
              <a:t>КИСЛОТА </a:t>
            </a:r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ru-RU" b="1" dirty="0" smtClean="0">
                <a:solidFill>
                  <a:srgbClr val="FF0000"/>
                </a:solidFill>
              </a:rPr>
              <a:t>тепень токсичности 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rgbClr val="FF0000"/>
                </a:solidFill>
              </a:rPr>
              <a:t>Основные свойства</a:t>
            </a:r>
            <a:r>
              <a:rPr lang="ru-RU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800" b="1" dirty="0"/>
              <a:t>Бесцветная  или  слегка  желтоватая  жидкость  с резким   запахом.    Растворима   в   </a:t>
            </a:r>
            <a:r>
              <a:rPr lang="ru-RU" sz="2800" b="1" dirty="0" smtClean="0"/>
              <a:t>воде.  </a:t>
            </a:r>
            <a:r>
              <a:rPr lang="ru-RU" sz="2800" b="1" dirty="0"/>
              <a:t>Пары тяжелее   воздуха.  Вредна  в окружающей среде.</a:t>
            </a:r>
          </a:p>
          <a:p>
            <a:pPr marL="0" indent="0" algn="ctr">
              <a:buNone/>
            </a:pPr>
            <a:r>
              <a:rPr lang="ru-RU" sz="2800" b="1" dirty="0" smtClean="0">
                <a:solidFill>
                  <a:srgbClr val="FF0000"/>
                </a:solidFill>
              </a:rPr>
              <a:t>Виды опасности:</a:t>
            </a:r>
          </a:p>
          <a:p>
            <a:pPr marL="0" indent="0" algn="ctr">
              <a:buNone/>
            </a:pPr>
            <a:endParaRPr lang="ru-RU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endParaRPr lang="ru-RU" sz="2800" b="1" dirty="0"/>
          </a:p>
          <a:p>
            <a:pPr marL="0" indent="0">
              <a:buNone/>
            </a:pPr>
            <a:r>
              <a:rPr lang="ru-RU" sz="2000" b="1" dirty="0" smtClean="0"/>
              <a:t> </a:t>
            </a:r>
            <a:endParaRPr lang="ru-RU" sz="2800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645024"/>
            <a:ext cx="3528392" cy="2880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rgbClr val="FF0000"/>
                </a:solidFill>
              </a:rPr>
              <a:t>    </a:t>
            </a:r>
            <a:r>
              <a:rPr lang="ru-RU" b="1" dirty="0" err="1" smtClean="0">
                <a:solidFill>
                  <a:srgbClr val="FF0000"/>
                </a:solidFill>
              </a:rPr>
              <a:t>Взрыво</a:t>
            </a:r>
            <a:r>
              <a:rPr lang="ru-RU" b="1" dirty="0" smtClean="0">
                <a:solidFill>
                  <a:srgbClr val="FF0000"/>
                </a:solidFill>
              </a:rPr>
              <a:t>- </a:t>
            </a:r>
            <a:r>
              <a:rPr lang="ru-RU" b="1" dirty="0">
                <a:solidFill>
                  <a:srgbClr val="FF0000"/>
                </a:solidFill>
              </a:rPr>
              <a:t>и </a:t>
            </a:r>
            <a:r>
              <a:rPr lang="ru-RU" b="1" dirty="0" err="1">
                <a:solidFill>
                  <a:srgbClr val="FF0000"/>
                </a:solidFill>
              </a:rPr>
              <a:t>пожароопасность</a:t>
            </a:r>
            <a:r>
              <a:rPr lang="ru-RU" b="1" dirty="0">
                <a:solidFill>
                  <a:srgbClr val="FF0000"/>
                </a:solidFill>
              </a:rPr>
              <a:t>; </a:t>
            </a:r>
            <a:r>
              <a:rPr lang="ru-RU" b="1" dirty="0">
                <a:solidFill>
                  <a:schemeClr val="tx1"/>
                </a:solidFill>
              </a:rPr>
              <a:t>Легко воспламеняется от  </a:t>
            </a:r>
            <a:r>
              <a:rPr lang="ru-RU" b="1" dirty="0" smtClean="0">
                <a:solidFill>
                  <a:schemeClr val="tx1"/>
                </a:solidFill>
              </a:rPr>
              <a:t>искры </a:t>
            </a:r>
            <a:r>
              <a:rPr lang="ru-RU" b="1" dirty="0">
                <a:solidFill>
                  <a:schemeClr val="tx1"/>
                </a:solidFill>
              </a:rPr>
              <a:t>и  пламени. Пары образуют с воздухом взрывоопасную смесь. Емкости могут взрываться при нагревании. В пустых емкостях образуются взрывоопасные смеси. Опасность взрыва паров на воздухе и в помещении.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3612524"/>
            <a:ext cx="3672408" cy="2912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Опасность для человека</a:t>
            </a:r>
          </a:p>
          <a:p>
            <a:r>
              <a:rPr lang="ru-RU" b="1" dirty="0" smtClean="0"/>
              <a:t>;</a:t>
            </a:r>
            <a:r>
              <a:rPr lang="ru-RU" dirty="0" smtClean="0"/>
              <a:t> </a:t>
            </a:r>
            <a:r>
              <a:rPr lang="ru-RU" b="1" dirty="0">
                <a:solidFill>
                  <a:schemeClr val="tx1"/>
                </a:solidFill>
              </a:rPr>
              <a:t>Опасен при вдыхании, ядовитый при приеме внутрь – вплоть до летального исхода. Пары вызывают раздражение слизистых оболочек и кожи. Действует через неповрежденную кожу. При попадании в глаза – серьезные повреждения.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0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34960"/>
            <a:ext cx="8363272" cy="593752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24744"/>
            <a:ext cx="2376264" cy="6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Легкая степень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9872" y="1124743"/>
            <a:ext cx="2448272" cy="611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Средняя степень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1124743"/>
            <a:ext cx="2448272" cy="611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Тяжелая степень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1091271"/>
              </p:ext>
            </p:extLst>
          </p:nvPr>
        </p:nvGraphicFramePr>
        <p:xfrm>
          <a:off x="635389" y="1988840"/>
          <a:ext cx="2157829" cy="10081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57829"/>
              </a:tblGrid>
              <a:tr h="1008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    Чувство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жара, недостаток воздуха, покраснение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кожи.</a:t>
                      </a:r>
                      <a:r>
                        <a:rPr lang="ru-RU" sz="1600" dirty="0" smtClean="0">
                          <a:solidFill>
                            <a:srgbClr val="FFFF00"/>
                          </a:solidFill>
                          <a:effectLst/>
                        </a:rPr>
                        <a:t>.</a:t>
                      </a:r>
                      <a:endParaRPr lang="ru-RU" sz="1600" dirty="0">
                        <a:solidFill>
                          <a:srgbClr val="FFFF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972339"/>
              </p:ext>
            </p:extLst>
          </p:nvPr>
        </p:nvGraphicFramePr>
        <p:xfrm>
          <a:off x="3429116" y="2060849"/>
          <a:ext cx="2439028" cy="121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39028"/>
              </a:tblGrid>
              <a:tr h="1008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Шум в ушах, нарушение зрения, головная боль, слабость, рвота,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наруше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ние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ходьбы, тошнота, сердцебиение, судороги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228184" y="2132856"/>
            <a:ext cx="259228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b="1" dirty="0"/>
              <a:t>Моментальные судороги, потеря памяти, смерть от остановки </a:t>
            </a:r>
            <a:r>
              <a:rPr lang="ru-RU" sz="1600" b="1" dirty="0" smtClean="0"/>
              <a:t>дыхания.</a:t>
            </a:r>
          </a:p>
          <a:p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28367" y="378904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4581128"/>
            <a:ext cx="2952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2" y="4699992"/>
            <a:ext cx="2952328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522920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Изолирующий противогаз, респиратор РПГ-67а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436096" y="5229200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Защитный костюм,</a:t>
            </a:r>
            <a:endParaRPr lang="ru-RU" dirty="0"/>
          </a:p>
          <a:p>
            <a:r>
              <a:rPr lang="ru-RU" b="1" dirty="0"/>
              <a:t>резиновые сапоги, перчатки.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748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Срочная госпитализация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4938" y="29947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1376772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53634" y="1556792"/>
            <a:ext cx="341327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9701" y="2348880"/>
            <a:ext cx="3884080" cy="31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Надеть изолирующий противогаз. </a:t>
            </a:r>
          </a:p>
          <a:p>
            <a:r>
              <a:rPr lang="ru-RU" b="1" dirty="0">
                <a:solidFill>
                  <a:schemeClr val="tx1"/>
                </a:solidFill>
              </a:rPr>
              <a:t>Вынести на свежий воздух, снять </a:t>
            </a:r>
            <a:r>
              <a:rPr lang="ru-RU" b="1" dirty="0" smtClean="0">
                <a:solidFill>
                  <a:schemeClr val="tx1"/>
                </a:solidFill>
              </a:rPr>
              <a:t>загрязненную одежде.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Промыть </a:t>
            </a:r>
            <a:r>
              <a:rPr lang="ru-RU" b="1" dirty="0">
                <a:solidFill>
                  <a:schemeClr val="tx1"/>
                </a:solidFill>
              </a:rPr>
              <a:t>кожу большим количеством воды с мылом. </a:t>
            </a:r>
          </a:p>
          <a:p>
            <a:r>
              <a:rPr lang="ru-RU" b="1" dirty="0">
                <a:solidFill>
                  <a:schemeClr val="tx1"/>
                </a:solidFill>
              </a:rPr>
              <a:t>Не допустить переохлаждение тела. Дать выпить раствор кухонной соли (1 </a:t>
            </a:r>
            <a:r>
              <a:rPr lang="ru-RU" b="1" dirty="0" smtClean="0">
                <a:solidFill>
                  <a:schemeClr val="tx1"/>
                </a:solidFill>
              </a:rPr>
              <a:t>столовая </a:t>
            </a:r>
            <a:r>
              <a:rPr lang="ru-RU" b="1" dirty="0">
                <a:solidFill>
                  <a:schemeClr val="tx1"/>
                </a:solidFill>
              </a:rPr>
              <a:t>ложку на стакан воды</a:t>
            </a:r>
            <a:r>
              <a:rPr lang="ru-RU" b="1" dirty="0" smtClean="0">
                <a:solidFill>
                  <a:schemeClr val="tx1"/>
                </a:solidFill>
              </a:rPr>
              <a:t>).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Вызвать </a:t>
            </a:r>
            <a:r>
              <a:rPr lang="ru-RU" b="1" dirty="0">
                <a:solidFill>
                  <a:schemeClr val="tx1"/>
                </a:solidFill>
              </a:rPr>
              <a:t>рвоту.</a:t>
            </a:r>
          </a:p>
          <a:p>
            <a:r>
              <a:rPr lang="ru-RU" b="1" dirty="0">
                <a:solidFill>
                  <a:schemeClr val="tx1"/>
                </a:solidFill>
              </a:rPr>
              <a:t>Принять внутрь 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энергосорбент</a:t>
            </a:r>
            <a:r>
              <a:rPr lang="ru-RU" b="1" dirty="0">
                <a:solidFill>
                  <a:schemeClr val="tx1"/>
                </a:solidFill>
              </a:rPr>
              <a:t>, активированный уголь.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53634" y="2636912"/>
            <a:ext cx="3413274" cy="2232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Промыть </a:t>
            </a:r>
            <a:r>
              <a:rPr lang="ru-RU" b="1" dirty="0" smtClean="0">
                <a:solidFill>
                  <a:schemeClr val="tx1"/>
                </a:solidFill>
              </a:rPr>
              <a:t>кишечник  </a:t>
            </a:r>
            <a:r>
              <a:rPr lang="ru-RU" b="1" dirty="0">
                <a:solidFill>
                  <a:schemeClr val="tx1"/>
                </a:solidFill>
              </a:rPr>
              <a:t>0,1% раствора перманганата калия или 5</a:t>
            </a:r>
            <a:r>
              <a:rPr lang="ru-RU" b="1" dirty="0" smtClean="0">
                <a:solidFill>
                  <a:schemeClr val="tx1"/>
                </a:solidFill>
              </a:rPr>
              <a:t>%  </a:t>
            </a:r>
            <a:r>
              <a:rPr lang="ru-RU" b="1" dirty="0">
                <a:solidFill>
                  <a:schemeClr val="tx1"/>
                </a:solidFill>
              </a:rPr>
              <a:t>раствора тиосульфата натрия, 0,1% раствора перекиси водорода.</a:t>
            </a:r>
          </a:p>
          <a:p>
            <a:r>
              <a:rPr lang="ru-RU" b="1" dirty="0">
                <a:solidFill>
                  <a:schemeClr val="tx1"/>
                </a:solidFill>
              </a:rPr>
              <a:t>Внутривенно ввести 20 мг 10% раствора тиосульфата натрия.</a:t>
            </a:r>
          </a:p>
        </p:txBody>
      </p:sp>
    </p:spTree>
    <p:extLst>
      <p:ext uri="{BB962C8B-B14F-4D97-AF65-F5344CB8AC3E}">
        <p14:creationId xmlns:p14="http://schemas.microsoft.com/office/powerpoint/2010/main" xmlns="" val="34958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РТУТЬ</a:t>
            </a:r>
            <a:br>
              <a:rPr lang="ru-RU" b="1" dirty="0" smtClean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ru-RU" b="1" dirty="0" smtClean="0">
                <a:solidFill>
                  <a:srgbClr val="FF0000"/>
                </a:solidFill>
              </a:rPr>
              <a:t>тепень </a:t>
            </a:r>
            <a:r>
              <a:rPr lang="ru-RU" b="1" dirty="0">
                <a:solidFill>
                  <a:srgbClr val="FF0000"/>
                </a:solidFill>
              </a:rPr>
              <a:t>токсичности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5100" b="1" dirty="0" smtClean="0"/>
              <a:t>Единственный  жидкий металл при комнатной температуре.</a:t>
            </a:r>
          </a:p>
          <a:p>
            <a:pPr>
              <a:buNone/>
            </a:pPr>
            <a:r>
              <a:rPr lang="ru-RU" sz="5100" b="1" dirty="0"/>
              <a:t>М</a:t>
            </a:r>
            <a:r>
              <a:rPr lang="ru-RU" sz="5100" b="1" dirty="0" smtClean="0"/>
              <a:t>еталл серебристо-белого цвета.</a:t>
            </a:r>
          </a:p>
          <a:p>
            <a:pPr>
              <a:buNone/>
            </a:pPr>
            <a:r>
              <a:rPr lang="ru-RU" sz="5100" b="1" dirty="0" smtClean="0"/>
              <a:t>В обычных  условиях легко подвижная жидкость, которая</a:t>
            </a:r>
          </a:p>
          <a:p>
            <a:pPr>
              <a:buNone/>
            </a:pPr>
            <a:r>
              <a:rPr lang="ru-RU" sz="5100" b="1" dirty="0" smtClean="0"/>
              <a:t>при ударе делится на мелкие шарики, в 13,5 раз  тяжелея</a:t>
            </a:r>
          </a:p>
          <a:p>
            <a:pPr>
              <a:buNone/>
            </a:pPr>
            <a:r>
              <a:rPr lang="ru-RU" sz="5100" b="1" dirty="0" smtClean="0"/>
              <a:t>воды. </a:t>
            </a:r>
          </a:p>
          <a:p>
            <a:pPr>
              <a:buNone/>
            </a:pPr>
            <a:r>
              <a:rPr lang="ru-RU" sz="5100" b="1" dirty="0" smtClean="0"/>
              <a:t>Температура плавления   + 38,9˚С. </a:t>
            </a:r>
          </a:p>
          <a:p>
            <a:pPr>
              <a:buNone/>
            </a:pPr>
            <a:r>
              <a:rPr lang="ru-RU" sz="5100" b="1" dirty="0" smtClean="0"/>
              <a:t>При повышении температуры испарение ртути</a:t>
            </a:r>
          </a:p>
          <a:p>
            <a:pPr>
              <a:buNone/>
            </a:pPr>
            <a:r>
              <a:rPr lang="ru-RU" sz="5100" b="1" dirty="0" smtClean="0"/>
              <a:t>увеличивается.</a:t>
            </a:r>
          </a:p>
          <a:p>
            <a:pPr>
              <a:buNone/>
            </a:pPr>
            <a:r>
              <a:rPr lang="ru-RU" sz="5100" b="1" dirty="0" smtClean="0"/>
              <a:t> Пары ртути и  её соединения  отравляющие.</a:t>
            </a:r>
          </a:p>
          <a:p>
            <a:pPr algn="ctr">
              <a:buNone/>
            </a:pPr>
            <a:r>
              <a:rPr lang="ru-RU" sz="5900" b="1" dirty="0" smtClean="0">
                <a:solidFill>
                  <a:srgbClr val="FF0000"/>
                </a:solidFill>
              </a:rPr>
              <a:t>    С попаданием в организм человека через органы дыхания ртуть аккумулирует и остаётся там на всю жизнь.</a:t>
            </a:r>
          </a:p>
          <a:p>
            <a:pPr>
              <a:buNone/>
            </a:pPr>
            <a:r>
              <a:rPr lang="ru-RU" sz="5900" b="1" dirty="0" smtClean="0"/>
              <a:t>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3217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     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30963" y="296047"/>
            <a:ext cx="4846239" cy="53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ОПАСНОВСТИ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4554" y="1628800"/>
            <a:ext cx="3312368" cy="1368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Взрыво</a:t>
            </a:r>
            <a:r>
              <a:rPr lang="ru-RU" b="1" dirty="0" smtClean="0"/>
              <a:t>- </a:t>
            </a:r>
            <a:r>
              <a:rPr lang="ru-RU" b="1" dirty="0"/>
              <a:t>и </a:t>
            </a:r>
            <a:r>
              <a:rPr lang="ru-RU" b="1" dirty="0" err="1" smtClean="0"/>
              <a:t>пожаро</a:t>
            </a:r>
            <a:r>
              <a:rPr lang="ru-RU" b="1" dirty="0" smtClean="0"/>
              <a:t>-опасность:</a:t>
            </a:r>
          </a:p>
          <a:p>
            <a:pPr algn="ctr"/>
            <a:endParaRPr lang="ru-RU" b="1" dirty="0" smtClean="0"/>
          </a:p>
          <a:p>
            <a:r>
              <a:rPr lang="ru-RU" b="1" dirty="0" smtClean="0">
                <a:solidFill>
                  <a:schemeClr val="tx1"/>
                </a:solidFill>
              </a:rPr>
              <a:t>НЕГОРЮЧАЯ.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04120" y="1556792"/>
            <a:ext cx="3888432" cy="27363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Опасность для </a:t>
            </a:r>
            <a:r>
              <a:rPr lang="ru-RU" sz="2000" b="1" dirty="0" smtClean="0">
                <a:solidFill>
                  <a:srgbClr val="FF0000"/>
                </a:solidFill>
              </a:rPr>
              <a:t>человека: </a:t>
            </a:r>
          </a:p>
          <a:p>
            <a:r>
              <a:rPr lang="ru-RU" dirty="0" smtClean="0"/>
              <a:t>   </a:t>
            </a:r>
            <a:r>
              <a:rPr lang="ru-RU" dirty="0" smtClean="0">
                <a:solidFill>
                  <a:schemeClr val="tx1"/>
                </a:solidFill>
              </a:rPr>
              <a:t>Пары </a:t>
            </a:r>
            <a:r>
              <a:rPr lang="ru-RU" dirty="0">
                <a:solidFill>
                  <a:schemeClr val="tx1"/>
                </a:solidFill>
              </a:rPr>
              <a:t>ртути и ее соединения очень ядовиты.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Попадая </a:t>
            </a:r>
            <a:r>
              <a:rPr lang="ru-RU" dirty="0">
                <a:solidFill>
                  <a:schemeClr val="tx1"/>
                </a:solidFill>
              </a:rPr>
              <a:t>в организм человека через органы дыхания, ртуть </a:t>
            </a:r>
            <a:r>
              <a:rPr lang="ru-RU" dirty="0" err="1" smtClean="0">
                <a:solidFill>
                  <a:schemeClr val="tx1"/>
                </a:solidFill>
              </a:rPr>
              <a:t>аккумули</a:t>
            </a:r>
            <a:r>
              <a:rPr lang="ru-RU" dirty="0" smtClean="0">
                <a:solidFill>
                  <a:schemeClr val="tx1"/>
                </a:solidFill>
              </a:rPr>
              <a:t> -</a:t>
            </a:r>
            <a:r>
              <a:rPr lang="ru-RU" dirty="0" err="1" smtClean="0">
                <a:solidFill>
                  <a:schemeClr val="tx1"/>
                </a:solidFill>
              </a:rPr>
              <a:t>руется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остается там на всю жизнь.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Ртуть </a:t>
            </a:r>
            <a:r>
              <a:rPr lang="ru-RU" dirty="0">
                <a:solidFill>
                  <a:schemeClr val="tx1"/>
                </a:solidFill>
              </a:rPr>
              <a:t>поражает нервную систему, почки.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4625994"/>
            <a:ext cx="7997017" cy="1362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Пары ртути и ее соединения имеют способность </a:t>
            </a:r>
            <a:r>
              <a:rPr lang="ru-RU" sz="2400" b="1" dirty="0">
                <a:solidFill>
                  <a:srgbClr val="FF0000"/>
                </a:solidFill>
              </a:rPr>
              <a:t>накапливаться на стенках и потолках здания, </a:t>
            </a:r>
          </a:p>
          <a:p>
            <a:pPr algn="ctr"/>
            <a:r>
              <a:rPr lang="ru-RU" sz="2400" b="1" dirty="0">
                <a:solidFill>
                  <a:srgbClr val="FF0000"/>
                </a:solidFill>
              </a:rPr>
              <a:t>проникать в бетон на глубину до </a:t>
            </a:r>
            <a:r>
              <a:rPr lang="ru-RU" sz="2400" b="1" u="sng" dirty="0">
                <a:solidFill>
                  <a:srgbClr val="FF0000"/>
                </a:solidFill>
              </a:rPr>
              <a:t>1 см.</a:t>
            </a:r>
            <a:endParaRPr lang="ru-RU" sz="2400" b="1" dirty="0">
              <a:solidFill>
                <a:srgbClr val="FF0000"/>
              </a:solidFill>
            </a:endParaRPr>
          </a:p>
          <a:p>
            <a:pPr algn="ctr"/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0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34960"/>
            <a:ext cx="8363272" cy="593752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</a:t>
            </a:r>
            <a:r>
              <a:rPr lang="ru-RU" b="1" dirty="0" smtClean="0">
                <a:solidFill>
                  <a:srgbClr val="FF0000"/>
                </a:solidFill>
              </a:rPr>
              <a:t>поражения.</a:t>
            </a:r>
          </a:p>
          <a:p>
            <a:pPr marL="0" indent="0" algn="ctr">
              <a:buNone/>
            </a:pPr>
            <a:r>
              <a:rPr lang="ru-RU" sz="1600" b="1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Симптомы острого отравления проявляются через 8-24 часа.</a:t>
            </a:r>
            <a:endParaRPr lang="ru-RU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24744"/>
            <a:ext cx="2376264" cy="6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Легкая степень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9872" y="1124743"/>
            <a:ext cx="2448272" cy="611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Средняя степень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1124743"/>
            <a:ext cx="2448272" cy="611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Тяжелая степень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9629261"/>
              </p:ext>
            </p:extLst>
          </p:nvPr>
        </p:nvGraphicFramePr>
        <p:xfrm>
          <a:off x="611560" y="2097439"/>
          <a:ext cx="2520280" cy="2926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20280"/>
              </a:tblGrid>
              <a:tr h="225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Головная боль,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покраснение и набухание десен,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появление на них  характерной каймы сульфида ртути,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набухание лимфа-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тических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и слюнных желез, расстройство пищеварения.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600" dirty="0" smtClean="0">
                        <a:solidFill>
                          <a:srgbClr val="FFFF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FFFF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228184" y="1923984"/>
            <a:ext cx="2592288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b="1" dirty="0" smtClean="0"/>
              <a:t>Общая </a:t>
            </a:r>
            <a:r>
              <a:rPr lang="ru-RU" sz="1600" b="1" dirty="0"/>
              <a:t>слабость, отсутствие аппетита, головная боль, боль при глотании, металлический вкус во рту, слюнотечение, набухание и кровоточивость десен, тошнота и рвота. Появляются сильные боли в животе, слизистый понос. Нередко наблюдается воспаление легких, катар верхних дыхательных путей, боли в груди, кашель и одышка, сильный озноб. Температура тела поднимается до 38-40ºС</a:t>
            </a:r>
            <a:r>
              <a:rPr lang="ru-RU" sz="1600" dirty="0"/>
              <a:t>. </a:t>
            </a:r>
            <a:r>
              <a:rPr lang="ru-RU" sz="1600" b="1" dirty="0" smtClean="0"/>
              <a:t> </a:t>
            </a:r>
            <a:endParaRPr lang="ru-RU" sz="1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19872" y="1988840"/>
            <a:ext cx="2664296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 smtClean="0">
                <a:solidFill>
                  <a:schemeClr val="tx1"/>
                </a:solidFill>
              </a:rPr>
              <a:t>   Повышенная   </a:t>
            </a:r>
            <a:r>
              <a:rPr lang="ru-RU" sz="1600" b="1" dirty="0" err="1" smtClean="0">
                <a:solidFill>
                  <a:schemeClr val="tx1"/>
                </a:solidFill>
              </a:rPr>
              <a:t>утомляе</a:t>
            </a:r>
            <a:r>
              <a:rPr lang="ru-RU" sz="1600" b="1" dirty="0" smtClean="0">
                <a:solidFill>
                  <a:schemeClr val="tx1"/>
                </a:solidFill>
              </a:rPr>
              <a:t> -</a:t>
            </a:r>
            <a:r>
              <a:rPr lang="ru-RU" sz="1600" b="1" dirty="0" err="1" smtClean="0">
                <a:solidFill>
                  <a:schemeClr val="tx1"/>
                </a:solidFill>
              </a:rPr>
              <a:t>мость</a:t>
            </a:r>
            <a:r>
              <a:rPr lang="ru-RU" sz="1600" b="1" dirty="0">
                <a:solidFill>
                  <a:schemeClr val="tx1"/>
                </a:solidFill>
              </a:rPr>
              <a:t>, слабость, сонливость, головные боли, головокружение, апатия, эмоциональная </a:t>
            </a:r>
            <a:r>
              <a:rPr lang="ru-RU" sz="1600" b="1" dirty="0" err="1" smtClean="0">
                <a:solidFill>
                  <a:schemeClr val="tx1"/>
                </a:solidFill>
              </a:rPr>
              <a:t>неустой</a:t>
            </a:r>
            <a:r>
              <a:rPr lang="ru-RU" sz="1600" b="1" dirty="0" smtClean="0">
                <a:solidFill>
                  <a:schemeClr val="tx1"/>
                </a:solidFill>
              </a:rPr>
              <a:t> -</a:t>
            </a:r>
            <a:r>
              <a:rPr lang="ru-RU" sz="1600" b="1" dirty="0" err="1" smtClean="0">
                <a:solidFill>
                  <a:schemeClr val="tx1"/>
                </a:solidFill>
              </a:rPr>
              <a:t>чивость</a:t>
            </a:r>
            <a:r>
              <a:rPr lang="ru-RU" sz="1600" b="1" dirty="0">
                <a:solidFill>
                  <a:schemeClr val="tx1"/>
                </a:solidFill>
              </a:rPr>
              <a:t>, </a:t>
            </a:r>
            <a:r>
              <a:rPr lang="ru-RU" sz="1600" b="1" dirty="0" smtClean="0">
                <a:solidFill>
                  <a:schemeClr val="tx1"/>
                </a:solidFill>
              </a:rPr>
              <a:t>ослабление </a:t>
            </a:r>
            <a:r>
              <a:rPr lang="ru-RU" sz="1600" b="1" dirty="0">
                <a:solidFill>
                  <a:schemeClr val="tx1"/>
                </a:solidFill>
              </a:rPr>
              <a:t>памяти, и самоконтроля, снижение внимания, дрожание конечностей, частые позывы  к     </a:t>
            </a:r>
            <a:r>
              <a:rPr lang="ru-RU" sz="1600" b="1" dirty="0" smtClean="0">
                <a:solidFill>
                  <a:schemeClr val="tx1"/>
                </a:solidFill>
              </a:rPr>
              <a:t>мочеиспусканию</a:t>
            </a:r>
            <a:r>
              <a:rPr lang="ru-RU" sz="1600" b="1" dirty="0">
                <a:solidFill>
                  <a:schemeClr val="tx1"/>
                </a:solidFill>
              </a:rPr>
              <a:t>, снижение обоняния, усиление потливости, увеличение щитовидной железы, нарушение ритма сердечной деятельности, снижение кровяного давления.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7936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 Госпитализация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69634" y="33265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341281"/>
            <a:ext cx="518457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83762" y="2636912"/>
            <a:ext cx="690466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Выйти из загрязненной зоны.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Снять одежду. Принять душ, почистить зубы, прополоскать рот 0,25% раствором марганца.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При попадании ртути в кишечник необходимо немедленно промыть его раствором 20-30 граммов активированного угля на стакан воды.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Немедленно обратиться  за квалифицированной медицинской помощью.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6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u="sng" dirty="0" smtClean="0">
                <a:solidFill>
                  <a:srgbClr val="FF0000"/>
                </a:solidFill>
              </a:rPr>
              <a:t/>
            </a:r>
            <a:br>
              <a:rPr lang="ru-RU" sz="3600" b="1" u="sng" dirty="0" smtClean="0">
                <a:solidFill>
                  <a:srgbClr val="FF0000"/>
                </a:solidFill>
              </a:rPr>
            </a:br>
            <a:r>
              <a:rPr lang="ru-RU" sz="3600" b="1" u="sng" dirty="0" smtClean="0">
                <a:solidFill>
                  <a:srgbClr val="FF0000"/>
                </a:solidFill>
              </a:rPr>
              <a:t>Действия     </a:t>
            </a:r>
            <a:r>
              <a:rPr lang="ru-RU" sz="3600" b="1" u="sng" dirty="0">
                <a:solidFill>
                  <a:srgbClr val="FF0000"/>
                </a:solidFill>
              </a:rPr>
              <a:t>при разливе </a:t>
            </a: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ru-RU" sz="3600" b="1" u="sng" dirty="0" smtClean="0">
                <a:solidFill>
                  <a:srgbClr val="FF0000"/>
                </a:solidFill>
              </a:rPr>
              <a:t>ртути </a:t>
            </a:r>
            <a:r>
              <a:rPr lang="ru-RU" sz="3600" dirty="0" smtClean="0">
                <a:solidFill>
                  <a:srgbClr val="FF0000"/>
                </a:solidFill>
              </a:rPr>
              <a:t/>
            </a:r>
            <a:br>
              <a:rPr lang="ru-RU" sz="3600" dirty="0" smtClean="0">
                <a:solidFill>
                  <a:srgbClr val="FF0000"/>
                </a:solidFill>
              </a:rPr>
            </a:b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ru-RU" sz="8000" b="1" dirty="0" smtClean="0">
                <a:solidFill>
                  <a:srgbClr val="FFFF00"/>
                </a:solidFill>
              </a:rPr>
              <a:t>Если </a:t>
            </a:r>
            <a:r>
              <a:rPr lang="ru-RU" sz="8000" b="1" dirty="0">
                <a:solidFill>
                  <a:srgbClr val="FFFF00"/>
                </a:solidFill>
              </a:rPr>
              <a:t>в помещении разбился ртутный термометр</a:t>
            </a:r>
            <a:r>
              <a:rPr lang="ru-RU" sz="8000" b="1" dirty="0" smtClean="0">
                <a:solidFill>
                  <a:srgbClr val="FFFF00"/>
                </a:solidFill>
              </a:rPr>
              <a:t>:</a:t>
            </a:r>
            <a:r>
              <a:rPr lang="ru-RU" sz="8000" b="1" dirty="0">
                <a:solidFill>
                  <a:srgbClr val="FFFF00"/>
                </a:solidFill>
              </a:rPr>
              <a:t> </a:t>
            </a:r>
            <a:endParaRPr lang="ru-RU" sz="8000" dirty="0">
              <a:solidFill>
                <a:srgbClr val="FFFF00"/>
              </a:solidFill>
            </a:endParaRP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вывести из помещения всех людей;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открыть все окна в помещении;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максимально изолировать от людей загрязненное помещение;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защитить органы дыхания;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немедленно начать собирать ртуть;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вымыть загрязненное место;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закрыть помещение после обработки;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поддерживать в помещении, по возможности, температуру ниже +18-20ºС;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вычистить,  вымыть  крепким черным раствором марганцовки подошвы обуви</a:t>
            </a:r>
            <a:r>
              <a:rPr lang="ru-RU" sz="6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6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8000" b="1" dirty="0">
                <a:solidFill>
                  <a:srgbClr val="FFFF00"/>
                </a:solidFill>
              </a:rPr>
              <a:t>Если ртути разлилось больше, чем в </a:t>
            </a:r>
            <a:r>
              <a:rPr lang="ru-RU" sz="8000" b="1" dirty="0" smtClean="0">
                <a:solidFill>
                  <a:srgbClr val="FFFF00"/>
                </a:solidFill>
              </a:rPr>
              <a:t>термометре</a:t>
            </a:r>
            <a:r>
              <a:rPr lang="ru-RU" sz="8000" b="1" dirty="0">
                <a:solidFill>
                  <a:srgbClr val="FFFF00"/>
                </a:solidFill>
              </a:rPr>
              <a:t>:</a:t>
            </a:r>
            <a:endParaRPr lang="ru-RU" sz="8000" dirty="0"/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сохранять спокойствие, избегать паники;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вывести из помещения всех людей, открыть все окна в помещении;</a:t>
            </a:r>
          </a:p>
          <a:p>
            <a:pPr lvl="0"/>
            <a:r>
              <a:rPr lang="ru-RU" sz="6400" b="1" dirty="0" smtClean="0">
                <a:latin typeface="Times New Roman" pitchFamily="18" charset="0"/>
                <a:cs typeface="Times New Roman" pitchFamily="18" charset="0"/>
              </a:rPr>
              <a:t>защитить </a:t>
            </a:r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органы дыхания;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быстро собрать документы, ценности, лекарства, продукты и другие необходимые вещи;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отключить газ, электричество, погасить огонь;</a:t>
            </a:r>
          </a:p>
          <a:p>
            <a:pPr lvl="0"/>
            <a:r>
              <a:rPr lang="ru-RU" sz="6400" b="1" dirty="0">
                <a:latin typeface="Times New Roman" pitchFamily="18" charset="0"/>
                <a:cs typeface="Times New Roman" pitchFamily="18" charset="0"/>
              </a:rPr>
              <a:t>немедленно вызвать специалистов</a:t>
            </a:r>
            <a:r>
              <a:rPr lang="ru-RU" sz="6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6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 algn="ctr">
              <a:buNone/>
            </a:pPr>
            <a:r>
              <a:rPr lang="ru-RU" sz="8000" b="1" dirty="0">
                <a:solidFill>
                  <a:srgbClr val="FF0000"/>
                </a:solidFill>
              </a:rPr>
              <a:t>Если вы обнаружили или увидели шарики ртути, пожалуйста, немедленно сообщите об этом в  управление по чрезвычайным ситуациям или в милицию</a:t>
            </a:r>
            <a:r>
              <a:rPr lang="ru-RU" sz="8000" b="1" dirty="0" smtClean="0">
                <a:solidFill>
                  <a:srgbClr val="FF0000"/>
                </a:solidFill>
              </a:rPr>
              <a:t>.</a:t>
            </a:r>
            <a:r>
              <a:rPr lang="ru-RU" sz="8000" dirty="0">
                <a:solidFill>
                  <a:srgbClr val="FF0000"/>
                </a:solidFill>
              </a:rPr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525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2565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5100" b="1" dirty="0" smtClean="0">
                <a:solidFill>
                  <a:srgbClr val="FF0000"/>
                </a:solidFill>
              </a:rPr>
              <a:t>Состояние </a:t>
            </a:r>
            <a:r>
              <a:rPr lang="ru-RU" sz="5100" b="1" dirty="0">
                <a:solidFill>
                  <a:srgbClr val="FF0000"/>
                </a:solidFill>
              </a:rPr>
              <a:t>(при +20ºС)  : </a:t>
            </a:r>
            <a:endParaRPr lang="ru-RU" sz="5100" dirty="0">
              <a:solidFill>
                <a:srgbClr val="FF0000"/>
              </a:solidFill>
            </a:endParaRPr>
          </a:p>
          <a:p>
            <a:pPr lvl="0"/>
            <a:r>
              <a:rPr lang="ru-RU" sz="4000" b="1" dirty="0"/>
              <a:t>зеленовато-желтый газ с </a:t>
            </a:r>
            <a:r>
              <a:rPr lang="ru-RU" sz="4000" b="1" dirty="0" smtClean="0"/>
              <a:t>характерным резким </a:t>
            </a:r>
            <a:r>
              <a:rPr lang="ru-RU" sz="4000" b="1" dirty="0"/>
              <a:t>запахом,</a:t>
            </a:r>
          </a:p>
          <a:p>
            <a:pPr lvl="0"/>
            <a:r>
              <a:rPr lang="ru-RU" sz="4000" b="1" dirty="0" smtClean="0"/>
              <a:t>тяжелее </a:t>
            </a:r>
            <a:r>
              <a:rPr lang="ru-RU" sz="4000" b="1" dirty="0"/>
              <a:t>за воздух в 2,5 </a:t>
            </a:r>
            <a:r>
              <a:rPr lang="ru-RU" sz="4000" b="1" dirty="0" smtClean="0"/>
              <a:t>раза, скапливается в низких участках поверхности (овраги, балки), подвалах, </a:t>
            </a:r>
            <a:r>
              <a:rPr lang="ru-RU" sz="4000" b="1" dirty="0" err="1" smtClean="0"/>
              <a:t>тунелях</a:t>
            </a:r>
            <a:r>
              <a:rPr lang="ru-RU" sz="4000" b="1" dirty="0" smtClean="0"/>
              <a:t>; </a:t>
            </a:r>
            <a:endParaRPr lang="ru-RU" sz="4000" b="1" dirty="0"/>
          </a:p>
          <a:p>
            <a:pPr lvl="0"/>
            <a:r>
              <a:rPr lang="ru-RU" sz="4000" b="1" dirty="0"/>
              <a:t>м</a:t>
            </a:r>
            <a:r>
              <a:rPr lang="ru-RU" sz="4000" b="1" dirty="0" smtClean="0"/>
              <a:t>ало растворимый </a:t>
            </a:r>
            <a:r>
              <a:rPr lang="ru-RU" sz="4000" b="1" dirty="0"/>
              <a:t>в воде (1:2</a:t>
            </a:r>
            <a:r>
              <a:rPr lang="ru-RU" sz="4000" b="1" dirty="0" smtClean="0"/>
              <a:t>).;</a:t>
            </a:r>
          </a:p>
          <a:p>
            <a:pPr lvl="0"/>
            <a:r>
              <a:rPr lang="ru-RU" sz="4000" b="1" dirty="0" smtClean="0"/>
              <a:t>при выходе в атмосферу дымит;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</a:t>
            </a:r>
            <a:r>
              <a:rPr lang="ru-RU" sz="4000" b="1" dirty="0" smtClean="0">
                <a:solidFill>
                  <a:srgbClr val="FF0000"/>
                </a:solidFill>
              </a:rPr>
              <a:t>В </a:t>
            </a:r>
            <a:r>
              <a:rPr lang="ru-RU" sz="4000" b="1" dirty="0">
                <a:solidFill>
                  <a:srgbClr val="FF0000"/>
                </a:solidFill>
              </a:rPr>
              <a:t>смеси с водородом при концентрации 9,2-11,5 % - взрывоопасный. Используется в производстве </a:t>
            </a:r>
            <a:r>
              <a:rPr lang="ru-RU" sz="4000" b="1" dirty="0" err="1">
                <a:solidFill>
                  <a:srgbClr val="FF0000"/>
                </a:solidFill>
              </a:rPr>
              <a:t>хлоросодержащих</a:t>
            </a:r>
            <a:r>
              <a:rPr lang="ru-RU" sz="4000" b="1" dirty="0">
                <a:solidFill>
                  <a:srgbClr val="FF0000"/>
                </a:solidFill>
              </a:rPr>
              <a:t> соединений, применяется для отбеливания тканей, бумаги, обеззараживание питьевой воды.</a:t>
            </a:r>
          </a:p>
          <a:p>
            <a:pPr>
              <a:buNone/>
            </a:pPr>
            <a:r>
              <a:rPr lang="ru-RU" sz="3400" b="1" dirty="0">
                <a:solidFill>
                  <a:srgbClr val="FF0000"/>
                </a:solidFill>
              </a:rPr>
              <a:t>     </a:t>
            </a:r>
            <a:r>
              <a:rPr lang="ru-RU" sz="3800" b="1" dirty="0">
                <a:solidFill>
                  <a:srgbClr val="FF0000"/>
                </a:solidFill>
              </a:rPr>
              <a:t>Признаки поражения:</a:t>
            </a:r>
          </a:p>
          <a:p>
            <a:pPr lvl="0"/>
            <a:r>
              <a:rPr lang="ru-RU" sz="4000" b="1" dirty="0"/>
              <a:t>минимальная ощутимая концентрация - 2 мг/м3. </a:t>
            </a:r>
          </a:p>
          <a:p>
            <a:pPr lvl="0"/>
            <a:r>
              <a:rPr lang="ru-RU" sz="4000" b="1" dirty="0"/>
              <a:t>поражает верхние дыхательные пути и легкие.</a:t>
            </a:r>
          </a:p>
          <a:p>
            <a:pPr>
              <a:buNone/>
            </a:pPr>
            <a:r>
              <a:rPr lang="ru-RU" sz="3400" b="1" dirty="0"/>
              <a:t>     </a:t>
            </a:r>
            <a:r>
              <a:rPr lang="ru-RU" sz="3800" b="1" dirty="0"/>
              <a:t>Влияние на людей: </a:t>
            </a:r>
          </a:p>
          <a:p>
            <a:pPr lvl="0"/>
            <a:r>
              <a:rPr lang="ru-RU" sz="4000" b="1" dirty="0"/>
              <a:t>головная боль, </a:t>
            </a:r>
          </a:p>
          <a:p>
            <a:pPr lvl="0"/>
            <a:r>
              <a:rPr lang="ru-RU" sz="4000" b="1" dirty="0"/>
              <a:t>боль в груди, </a:t>
            </a:r>
          </a:p>
          <a:p>
            <a:pPr lvl="0"/>
            <a:r>
              <a:rPr lang="ru-RU" sz="4000" b="1" dirty="0"/>
              <a:t>мучительный кашель, </a:t>
            </a:r>
          </a:p>
          <a:p>
            <a:pPr lvl="0"/>
            <a:r>
              <a:rPr lang="ru-RU" sz="4000" b="1" dirty="0"/>
              <a:t>резь в глазах, </a:t>
            </a:r>
          </a:p>
          <a:p>
            <a:pPr lvl="0"/>
            <a:r>
              <a:rPr lang="ru-RU" sz="4000" b="1" dirty="0"/>
              <a:t>слезотечение, хрипота,</a:t>
            </a:r>
          </a:p>
          <a:p>
            <a:pPr lvl="0"/>
            <a:r>
              <a:rPr lang="ru-RU" sz="4000" b="1" dirty="0"/>
              <a:t>одышка, </a:t>
            </a:r>
            <a:r>
              <a:rPr lang="ru-RU" sz="4000" b="1" dirty="0" err="1"/>
              <a:t>синюшность</a:t>
            </a:r>
            <a:r>
              <a:rPr lang="ru-RU" sz="4000" b="1" dirty="0"/>
              <a:t> губ,</a:t>
            </a:r>
          </a:p>
          <a:p>
            <a:pPr lvl="0"/>
            <a:r>
              <a:rPr lang="ru-RU" sz="4000" b="1" dirty="0"/>
              <a:t> учащенный пульс, серьезным осложнением является отек легких, который приводит к смерти.</a:t>
            </a:r>
          </a:p>
          <a:p>
            <a:endParaRPr lang="ru-RU" sz="4000" dirty="0"/>
          </a:p>
          <a:p>
            <a:pPr marL="0" indent="0">
              <a:buNone/>
            </a:pPr>
            <a:endParaRPr lang="ru-RU" sz="4000" b="1" dirty="0" smtClean="0"/>
          </a:p>
          <a:p>
            <a:pPr marL="0" indent="0">
              <a:buNone/>
            </a:pPr>
            <a:endParaRPr lang="ru-RU" sz="4000" b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/>
            </a:r>
            <a:br>
              <a:rPr lang="ru-RU" b="1" dirty="0" smtClean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FF00"/>
                </a:solidFill>
              </a:rPr>
              <a:t>ХЛОР   </a:t>
            </a:r>
            <a:br>
              <a:rPr lang="ru-RU" b="1" dirty="0" smtClean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степень </a:t>
            </a:r>
            <a:r>
              <a:rPr lang="ru-RU" b="1" dirty="0">
                <a:solidFill>
                  <a:srgbClr val="FF0000"/>
                </a:solidFill>
              </a:rPr>
              <a:t>токсичности </a:t>
            </a:r>
            <a:r>
              <a:rPr lang="ru-RU" b="1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764704"/>
            <a:ext cx="496855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 опасности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4048" y="2035877"/>
            <a:ext cx="3528392" cy="26172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          Опасность </a:t>
            </a:r>
            <a:r>
              <a:rPr lang="ru-RU" b="1" dirty="0"/>
              <a:t>для </a:t>
            </a:r>
            <a:r>
              <a:rPr lang="ru-RU" b="1" dirty="0" smtClean="0"/>
              <a:t>человека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Сильнодействующее    </a:t>
            </a:r>
            <a:r>
              <a:rPr lang="ru-RU" b="1" dirty="0">
                <a:solidFill>
                  <a:schemeClr val="tx1"/>
                </a:solidFill>
              </a:rPr>
              <a:t>ОХВ возможен        </a:t>
            </a:r>
            <a:r>
              <a:rPr lang="ru-RU" b="1" dirty="0" smtClean="0">
                <a:solidFill>
                  <a:schemeClr val="tx1"/>
                </a:solidFill>
              </a:rPr>
              <a:t>смертельный исход       </a:t>
            </a:r>
            <a:r>
              <a:rPr lang="ru-RU" b="1" dirty="0">
                <a:solidFill>
                  <a:schemeClr val="tx1"/>
                </a:solidFill>
              </a:rPr>
              <a:t>при       </a:t>
            </a:r>
            <a:r>
              <a:rPr lang="ru-RU" b="1" dirty="0" smtClean="0">
                <a:solidFill>
                  <a:schemeClr val="tx1"/>
                </a:solidFill>
              </a:rPr>
              <a:t>вдыхании.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Пары   </a:t>
            </a:r>
            <a:r>
              <a:rPr lang="ru-RU" b="1" dirty="0">
                <a:solidFill>
                  <a:schemeClr val="tx1"/>
                </a:solidFill>
              </a:rPr>
              <a:t>сильно    </a:t>
            </a:r>
            <a:r>
              <a:rPr lang="ru-RU" b="1" dirty="0" smtClean="0">
                <a:solidFill>
                  <a:schemeClr val="tx1"/>
                </a:solidFill>
              </a:rPr>
              <a:t>раздражают слизистые </a:t>
            </a:r>
            <a:r>
              <a:rPr lang="ru-RU" b="1" dirty="0">
                <a:solidFill>
                  <a:schemeClr val="tx1"/>
                </a:solidFill>
              </a:rPr>
              <a:t>оболочки  и </a:t>
            </a:r>
            <a:r>
              <a:rPr lang="ru-RU" b="1" dirty="0" smtClean="0">
                <a:solidFill>
                  <a:schemeClr val="tx1"/>
                </a:solidFill>
              </a:rPr>
              <a:t>кожу </a:t>
            </a:r>
            <a:r>
              <a:rPr lang="ru-RU" b="1" dirty="0">
                <a:solidFill>
                  <a:schemeClr val="tx1"/>
                </a:solidFill>
              </a:rPr>
              <a:t>соприкосновение   вызывает ожоги слизистой   оболочки, дыхательных  </a:t>
            </a:r>
            <a:r>
              <a:rPr lang="ru-RU" b="1" dirty="0" smtClean="0">
                <a:solidFill>
                  <a:schemeClr val="tx1"/>
                </a:solidFill>
              </a:rPr>
              <a:t>путей, </a:t>
            </a:r>
            <a:r>
              <a:rPr lang="ru-RU" b="1" dirty="0">
                <a:solidFill>
                  <a:schemeClr val="tx1"/>
                </a:solidFill>
              </a:rPr>
              <a:t>кожи и </a:t>
            </a:r>
            <a:r>
              <a:rPr lang="ru-RU" b="1" dirty="0" smtClean="0">
                <a:solidFill>
                  <a:schemeClr val="tx1"/>
                </a:solidFill>
              </a:rPr>
              <a:t>глаз. 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2176986"/>
            <a:ext cx="3312368" cy="19000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Взрыво</a:t>
            </a:r>
            <a:r>
              <a:rPr lang="ru-RU" b="1" dirty="0" smtClean="0"/>
              <a:t>- и </a:t>
            </a:r>
            <a:r>
              <a:rPr lang="ru-RU" b="1" dirty="0" err="1" smtClean="0"/>
              <a:t>пожаро</a:t>
            </a:r>
            <a:r>
              <a:rPr lang="ru-RU" b="1" dirty="0" smtClean="0"/>
              <a:t>-опасность </a:t>
            </a:r>
          </a:p>
          <a:p>
            <a:pPr algn="ctr"/>
            <a:endParaRPr lang="ru-RU" dirty="0" smtClean="0"/>
          </a:p>
          <a:p>
            <a:pPr algn="ctr"/>
            <a:r>
              <a:rPr lang="ru-RU" b="1" dirty="0" err="1" smtClean="0">
                <a:solidFill>
                  <a:schemeClr val="tx1"/>
                </a:solidFill>
              </a:rPr>
              <a:t>Негорюч</a:t>
            </a:r>
            <a:endParaRPr lang="ru-RU" b="1" dirty="0" smtClean="0">
              <a:solidFill>
                <a:schemeClr val="tx1"/>
              </a:solidFill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Баллоны  (емкости)   </a:t>
            </a:r>
            <a:r>
              <a:rPr lang="ru-RU" b="1" dirty="0" smtClean="0">
                <a:solidFill>
                  <a:schemeClr val="tx1"/>
                </a:solidFill>
              </a:rPr>
              <a:t>могут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взрываться при нагревании</a:t>
            </a:r>
          </a:p>
        </p:txBody>
      </p:sp>
    </p:spTree>
    <p:extLst>
      <p:ext uri="{BB962C8B-B14F-4D97-AF65-F5344CB8AC3E}">
        <p14:creationId xmlns:p14="http://schemas.microsoft.com/office/powerpoint/2010/main" xmlns="" val="388312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rgbClr val="FF0000"/>
                </a:solidFill>
              </a:rPr>
              <a:t>УЧЕБНЫЕ  ЦЕЛИ: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 </a:t>
            </a:r>
            <a:endParaRPr lang="ru-RU" dirty="0"/>
          </a:p>
          <a:p>
            <a:pPr>
              <a:buNone/>
            </a:pPr>
            <a:r>
              <a:rPr lang="ru-RU" b="1" dirty="0"/>
              <a:t> 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sz="4100" b="1" dirty="0" smtClean="0"/>
              <a:t>Изучить особенности </a:t>
            </a:r>
            <a:r>
              <a:rPr lang="ru-RU" sz="4100" b="1" dirty="0"/>
              <a:t>оказания первой медицинской помощи при острых отравлениях опасными химическими </a:t>
            </a:r>
            <a:r>
              <a:rPr lang="ru-RU" sz="4100" b="1" dirty="0" smtClean="0"/>
              <a:t>вещества.</a:t>
            </a:r>
          </a:p>
          <a:p>
            <a:pPr marL="514350" lvl="0" indent="-514350">
              <a:buFont typeface="+mj-lt"/>
              <a:buAutoNum type="arabicPeriod"/>
            </a:pPr>
            <a:endParaRPr lang="ru-RU" sz="41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100" b="1" dirty="0" smtClean="0"/>
              <a:t>Дать практические навыки по оказанию </a:t>
            </a:r>
            <a:r>
              <a:rPr lang="ru-RU" sz="4100" b="1" dirty="0"/>
              <a:t>первой медицинской помощи при острых отравлениях опасными химическими веществами.</a:t>
            </a:r>
          </a:p>
          <a:p>
            <a:pPr lvl="0"/>
            <a:endParaRPr lang="ru-RU" sz="4100" dirty="0"/>
          </a:p>
          <a:p>
            <a:pPr>
              <a:buNone/>
            </a:pPr>
            <a:r>
              <a:rPr lang="ru-RU" b="1" dirty="0"/>
              <a:t> 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Срочная госпитализация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7953" y="980728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Симптомы поражения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2254828"/>
            <a:ext cx="2468124" cy="8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Легкой степени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868143" y="2276872"/>
            <a:ext cx="2721225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Тяжелой степени 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9699" y="3400398"/>
            <a:ext cx="2468125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6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Раздражение верхних дыхательных </a:t>
            </a:r>
            <a:r>
              <a:rPr lang="ru-RU" sz="1600" b="1" dirty="0" err="1" smtClean="0">
                <a:solidFill>
                  <a:schemeClr val="tx1"/>
                </a:solidFill>
              </a:rPr>
              <a:t>путей.</a:t>
            </a:r>
            <a:r>
              <a:rPr lang="ru-RU" sz="1600" dirty="0" err="1" smtClean="0"/>
              <a:t>но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00191" y="3400399"/>
            <a:ext cx="2289177" cy="1756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</a:rPr>
              <a:t>Мгновенная смерть вследствие паралича дыхательного центра или химический отек легкого. </a:t>
            </a:r>
            <a:endParaRPr lang="ru-RU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75856" y="2254828"/>
            <a:ext cx="2426568" cy="814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Средней </a:t>
            </a:r>
            <a:r>
              <a:rPr lang="ru-RU" b="1" dirty="0">
                <a:solidFill>
                  <a:srgbClr val="FF0000"/>
                </a:solidFill>
              </a:rPr>
              <a:t>степени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83744" y="3400397"/>
            <a:ext cx="2477022" cy="2548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Сильное жжение слизистых оболочек, резкая </a:t>
            </a:r>
            <a:r>
              <a:rPr lang="ru-RU" sz="1600" b="1" dirty="0" err="1" smtClean="0">
                <a:solidFill>
                  <a:schemeClr val="tx1"/>
                </a:solidFill>
              </a:rPr>
              <a:t>загрудная</a:t>
            </a:r>
            <a:r>
              <a:rPr lang="ru-RU" sz="1600" b="1" dirty="0" smtClean="0">
                <a:solidFill>
                  <a:schemeClr val="tx1"/>
                </a:solidFill>
              </a:rPr>
              <a:t> боль, сухой кашель, рвота, нарушение координации, одышка, резь в глазах, слезотечение, синение </a:t>
            </a:r>
            <a:r>
              <a:rPr lang="ru-RU" sz="1600" b="1" dirty="0" err="1" smtClean="0">
                <a:solidFill>
                  <a:schemeClr val="tx1"/>
                </a:solidFill>
              </a:rPr>
              <a:t>кожи.</a:t>
            </a:r>
            <a:r>
              <a:rPr lang="ru-RU" sz="1600" dirty="0" err="1" smtClean="0"/>
              <a:t>новочлож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435280" cy="57935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/>
              <a:t>  </a:t>
            </a:r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                   </a:t>
            </a:r>
          </a:p>
          <a:p>
            <a:pPr marL="0" indent="0">
              <a:buNone/>
            </a:pPr>
            <a:r>
              <a:rPr lang="ru-RU" sz="7200" b="1" dirty="0" smtClean="0"/>
              <a:t>Изолирующий противогаз,                                                    Защитный </a:t>
            </a:r>
            <a:r>
              <a:rPr lang="ru-RU" sz="7200" b="1" dirty="0"/>
              <a:t>костюм, </a:t>
            </a:r>
            <a:endParaRPr lang="ru-RU" sz="7200" b="1" dirty="0" smtClean="0"/>
          </a:p>
          <a:p>
            <a:pPr marL="0" indent="0">
              <a:buNone/>
            </a:pPr>
            <a:r>
              <a:rPr lang="ru-RU" sz="7200" b="1" dirty="0" smtClean="0"/>
              <a:t>фильтрующий </a:t>
            </a:r>
            <a:r>
              <a:rPr lang="ru-RU" sz="7200" b="1" dirty="0"/>
              <a:t>противогаз </a:t>
            </a:r>
            <a:r>
              <a:rPr lang="ru-RU" sz="7200" b="1" dirty="0" smtClean="0"/>
              <a:t>с                                                   </a:t>
            </a:r>
            <a:r>
              <a:rPr lang="ru-RU" sz="7200" b="1" dirty="0"/>
              <a:t>резиновые </a:t>
            </a:r>
            <a:r>
              <a:rPr lang="ru-RU" sz="7200" b="1" dirty="0" smtClean="0"/>
              <a:t>сапоги, шлем, коробкой </a:t>
            </a:r>
            <a:r>
              <a:rPr lang="ru-RU" sz="7200" b="1" dirty="0"/>
              <a:t>марки «В</a:t>
            </a:r>
            <a:r>
              <a:rPr lang="ru-RU" sz="7200" b="1" dirty="0" smtClean="0"/>
              <a:t>».                                                              перчатки, нагрудник.</a:t>
            </a:r>
            <a:endParaRPr lang="ru-RU" sz="7200" b="1" dirty="0"/>
          </a:p>
          <a:p>
            <a:pPr marL="0" indent="0">
              <a:buNone/>
            </a:pPr>
            <a:endParaRPr lang="ru-RU" sz="9600" b="1" dirty="0" smtClean="0"/>
          </a:p>
          <a:p>
            <a:pPr marL="0" indent="0">
              <a:buNone/>
            </a:pPr>
            <a:r>
              <a:rPr lang="ru-RU" sz="9600" b="1" dirty="0" smtClean="0"/>
              <a:t>Гарантированный </a:t>
            </a:r>
            <a:r>
              <a:rPr lang="ru-RU" sz="9600" b="1" dirty="0"/>
              <a:t>срок коробки марки «В» - 5 лет.</a:t>
            </a:r>
          </a:p>
          <a:p>
            <a:pPr marL="0" indent="0" algn="just">
              <a:buNone/>
            </a:pPr>
            <a:r>
              <a:rPr lang="ru-RU" sz="9600" b="1" dirty="0" smtClean="0"/>
              <a:t>Время </a:t>
            </a:r>
            <a:r>
              <a:rPr lang="ru-RU" sz="9600" b="1" dirty="0"/>
              <a:t>защитного действия   </a:t>
            </a:r>
            <a:r>
              <a:rPr lang="ru-RU" sz="9600" b="1" dirty="0" smtClean="0"/>
              <a:t>при </a:t>
            </a:r>
            <a:r>
              <a:rPr lang="ru-RU" sz="9600" b="1" dirty="0"/>
              <a:t>концентрации 5 мг/м</a:t>
            </a:r>
            <a:r>
              <a:rPr lang="ru-RU" sz="9600" b="1" baseline="30000" dirty="0"/>
              <a:t>3</a:t>
            </a:r>
            <a:r>
              <a:rPr lang="ru-RU" sz="9600" b="1" dirty="0"/>
              <a:t>:   </a:t>
            </a:r>
            <a:r>
              <a:rPr lang="ru-RU" sz="9600" b="1" dirty="0" smtClean="0"/>
              <a:t>    </a:t>
            </a:r>
          </a:p>
          <a:p>
            <a:pPr marL="3543300" lvl="8" indent="0" algn="just">
              <a:buNone/>
            </a:pPr>
            <a:r>
              <a:rPr lang="ru-RU" sz="8400" b="1" dirty="0" smtClean="0"/>
              <a:t>- «</a:t>
            </a:r>
            <a:r>
              <a:rPr lang="ru-RU" sz="8400" b="1" dirty="0"/>
              <a:t>один элемент» - 60 </a:t>
            </a:r>
            <a:r>
              <a:rPr lang="ru-RU" sz="8400" b="1" dirty="0" smtClean="0"/>
              <a:t>мин.;</a:t>
            </a:r>
          </a:p>
          <a:p>
            <a:pPr marL="3543300" lvl="8" indent="0" algn="just">
              <a:buNone/>
            </a:pPr>
            <a:r>
              <a:rPr lang="ru-RU" sz="8400" b="1" dirty="0" smtClean="0"/>
              <a:t>- «</a:t>
            </a:r>
            <a:r>
              <a:rPr lang="ru-RU" sz="8400" b="1" dirty="0"/>
              <a:t>два элемента» - 120 </a:t>
            </a:r>
            <a:r>
              <a:rPr lang="ru-RU" sz="8400" b="1" dirty="0" smtClean="0"/>
              <a:t>мин</a:t>
            </a:r>
            <a:r>
              <a:rPr lang="ru-RU" sz="8400" b="1" dirty="0"/>
              <a:t>.</a:t>
            </a:r>
            <a:endParaRPr lang="ru-RU" sz="100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7200" dirty="0" smtClean="0"/>
              <a:t> </a:t>
            </a:r>
            <a:endParaRPr lang="ru-RU" sz="7200" dirty="0"/>
          </a:p>
          <a:p>
            <a:pPr marL="0" indent="0">
              <a:buNone/>
            </a:pPr>
            <a:endParaRPr lang="ru-RU" sz="7200" dirty="0" smtClean="0"/>
          </a:p>
          <a:p>
            <a:pPr marL="0" indent="0">
              <a:buNone/>
            </a:pPr>
            <a:endParaRPr lang="ru-RU" sz="7200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692696"/>
            <a:ext cx="59046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844824"/>
            <a:ext cx="2880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Органов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844824"/>
            <a:ext cx="31683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60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sz="7000" b="1" dirty="0" smtClean="0"/>
              <a:t>      </a:t>
            </a:r>
            <a:r>
              <a:rPr lang="ru-RU" sz="7000" b="1" dirty="0" smtClean="0">
                <a:solidFill>
                  <a:srgbClr val="FF0000"/>
                </a:solidFill>
              </a:rPr>
              <a:t>Первая </a:t>
            </a:r>
            <a:r>
              <a:rPr lang="ru-RU" sz="7000" b="1" dirty="0">
                <a:solidFill>
                  <a:srgbClr val="FF0000"/>
                </a:solidFill>
              </a:rPr>
              <a:t>помощь пострадавшим</a:t>
            </a:r>
            <a:r>
              <a:rPr lang="ru-RU" sz="7000" dirty="0">
                <a:solidFill>
                  <a:srgbClr val="FF0000"/>
                </a:solidFill>
              </a:rPr>
              <a:t>: </a:t>
            </a:r>
          </a:p>
          <a:p>
            <a:pPr lvl="0"/>
            <a:r>
              <a:rPr lang="ru-RU" sz="7000" b="1" dirty="0"/>
              <a:t>одеть на пораженного </a:t>
            </a:r>
            <a:r>
              <a:rPr lang="ru-RU" sz="7000" b="1" dirty="0" smtClean="0"/>
              <a:t> гражданский(ГП-5</a:t>
            </a:r>
            <a:r>
              <a:rPr lang="ru-RU" sz="7000" b="1" dirty="0"/>
              <a:t>, ГП-5Г, ГП-7, ГП-7В) или </a:t>
            </a:r>
            <a:r>
              <a:rPr lang="ru-RU" sz="7000" b="1" dirty="0" smtClean="0"/>
              <a:t>промышленный </a:t>
            </a:r>
            <a:r>
              <a:rPr lang="ru-RU" sz="7000" b="1" dirty="0"/>
              <a:t>противогазов марок: А (коробка коричневого цвета); БКФ (защитного), В (желтой), Г (половина черная, половина желтая); на детей - один из детских противогазов, ребенка до 1,5 года поместить в защитную камеру (КЗД-5 или КЗД-6).</a:t>
            </a:r>
          </a:p>
          <a:p>
            <a:pPr lvl="0"/>
            <a:r>
              <a:rPr lang="ru-RU" sz="7000" b="1" dirty="0"/>
              <a:t>если нет противогазов, то надеть ватно-марлевую повязку, смоченную водой или 2%-им раствором питьевой соды. </a:t>
            </a:r>
          </a:p>
          <a:p>
            <a:pPr lvl="0"/>
            <a:r>
              <a:rPr lang="ru-RU" sz="7000" b="1" dirty="0"/>
              <a:t>немедленно вынести потерпевшего из очага поражения в сторону перпендикулярную направлению ветра, выполнить ингаляцию кислородом или 2%-им раствором питьевой соды.</a:t>
            </a:r>
          </a:p>
          <a:p>
            <a:pPr lvl="0"/>
            <a:r>
              <a:rPr lang="ru-RU" sz="7000" b="1" dirty="0"/>
              <a:t>при прекращении дыхания пострадавшим делают искусственную вентиляцию легких (ИВЛ) и доставляют в медицинские учреждения.</a:t>
            </a:r>
          </a:p>
          <a:p>
            <a:pPr marL="0" indent="0">
              <a:buNone/>
            </a:pPr>
            <a:r>
              <a:rPr lang="ru-RU" sz="7000" b="1" dirty="0"/>
              <a:t>Дегазирующие вещества и растворы на 1 т ОХВ: </a:t>
            </a:r>
          </a:p>
          <a:p>
            <a:pPr lvl="0"/>
            <a:r>
              <a:rPr lang="ru-RU" sz="7000" b="1" dirty="0"/>
              <a:t>водный занавес, вода не нормируется, </a:t>
            </a:r>
          </a:p>
          <a:p>
            <a:pPr lvl="0"/>
            <a:r>
              <a:rPr lang="ru-RU" sz="7000" b="1" dirty="0"/>
              <a:t>растворы щелочей, кальцинированной соды (10%) -10т.  </a:t>
            </a:r>
          </a:p>
          <a:p>
            <a:pPr>
              <a:buNone/>
            </a:pPr>
            <a:r>
              <a:rPr lang="ru-RU" sz="7000" b="1" dirty="0" smtClean="0">
                <a:solidFill>
                  <a:srgbClr val="FF0000"/>
                </a:solidFill>
              </a:rPr>
              <a:t>      СРОЧНАЯ </a:t>
            </a:r>
            <a:r>
              <a:rPr lang="ru-RU" sz="7000" b="1" dirty="0">
                <a:solidFill>
                  <a:srgbClr val="FF0000"/>
                </a:solidFill>
              </a:rPr>
              <a:t>ГОСПИТАЛИЗАЦИЯ</a:t>
            </a:r>
            <a:r>
              <a:rPr lang="ru-RU" sz="7000" dirty="0">
                <a:solidFill>
                  <a:srgbClr val="FF0000"/>
                </a:solidFill>
              </a:rPr>
              <a:t>!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Срочная госпитализация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4938" y="29947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1376772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53634" y="1556792"/>
            <a:ext cx="341327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1561" y="2636912"/>
            <a:ext cx="3578372" cy="2304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Вынести на свежий воздух.  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Дать </a:t>
            </a:r>
            <a:r>
              <a:rPr lang="ru-RU" b="1" dirty="0">
                <a:solidFill>
                  <a:schemeClr val="tx1"/>
                </a:solidFill>
              </a:rPr>
              <a:t>кислород увлажненный. 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При </a:t>
            </a:r>
            <a:r>
              <a:rPr lang="ru-RU" b="1" dirty="0">
                <a:solidFill>
                  <a:schemeClr val="tx1"/>
                </a:solidFill>
              </a:rPr>
              <a:t>отсутствии дыхания сделать искусственное дыхание методом «рот в рот</a:t>
            </a:r>
            <a:r>
              <a:rPr lang="ru-RU" b="1" dirty="0" smtClean="0">
                <a:solidFill>
                  <a:schemeClr val="tx1"/>
                </a:solidFill>
              </a:rPr>
              <a:t>».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Слизистые и кожу промыть 2% раствором соды не менее 15 мин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16016" y="2636912"/>
            <a:ext cx="3750892" cy="2304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В ГЛАЗА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ru-RU" dirty="0" err="1" smtClean="0">
                <a:solidFill>
                  <a:schemeClr val="tx1"/>
                </a:solidFill>
              </a:rPr>
              <a:t>преднизолоновая</a:t>
            </a:r>
            <a:r>
              <a:rPr lang="ru-RU" dirty="0" smtClean="0">
                <a:solidFill>
                  <a:schemeClr val="tx1"/>
                </a:solidFill>
              </a:rPr>
              <a:t> мазь.</a:t>
            </a:r>
          </a:p>
          <a:p>
            <a:endParaRPr lang="ru-RU" sz="8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 ПРИ КАШЛЕ - </a:t>
            </a:r>
            <a:r>
              <a:rPr lang="ru-RU" dirty="0" smtClean="0">
                <a:solidFill>
                  <a:schemeClr val="tx1"/>
                </a:solidFill>
              </a:rPr>
              <a:t>внутрь кодеин  0.015 или  </a:t>
            </a:r>
            <a:r>
              <a:rPr lang="ru-RU" dirty="0" err="1" smtClean="0">
                <a:solidFill>
                  <a:schemeClr val="tx1"/>
                </a:solidFill>
              </a:rPr>
              <a:t>дианин</a:t>
            </a:r>
            <a:r>
              <a:rPr lang="ru-RU" dirty="0" smtClean="0">
                <a:solidFill>
                  <a:schemeClr val="tx1"/>
                </a:solidFill>
              </a:rPr>
              <a:t> 0,02. </a:t>
            </a:r>
          </a:p>
          <a:p>
            <a:endParaRPr lang="ru-RU" sz="800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ПРИ ОДЫШКЕ –</a:t>
            </a:r>
            <a:r>
              <a:rPr lang="ru-RU" dirty="0" smtClean="0">
                <a:solidFill>
                  <a:schemeClr val="tx1"/>
                </a:solidFill>
              </a:rPr>
              <a:t>0,1% р-</a:t>
            </a:r>
            <a:r>
              <a:rPr lang="ru-RU" dirty="0" err="1" smtClean="0">
                <a:solidFill>
                  <a:schemeClr val="tx1"/>
                </a:solidFill>
              </a:rPr>
              <a:t>ра</a:t>
            </a:r>
            <a:r>
              <a:rPr lang="ru-RU" dirty="0" smtClean="0">
                <a:solidFill>
                  <a:schemeClr val="tx1"/>
                </a:solidFill>
              </a:rPr>
              <a:t>  атропина 1 мл. или  1% р-р </a:t>
            </a:r>
            <a:r>
              <a:rPr lang="ru-RU" dirty="0" err="1" smtClean="0">
                <a:solidFill>
                  <a:schemeClr val="tx1"/>
                </a:solidFill>
              </a:rPr>
              <a:t>демидрола</a:t>
            </a:r>
            <a:r>
              <a:rPr lang="ru-RU" dirty="0" smtClean="0">
                <a:solidFill>
                  <a:schemeClr val="tx1"/>
                </a:solidFill>
              </a:rPr>
              <a:t>, 1мл 2% р-</a:t>
            </a:r>
            <a:r>
              <a:rPr lang="ru-RU" dirty="0" err="1" smtClean="0">
                <a:solidFill>
                  <a:schemeClr val="tx1"/>
                </a:solidFill>
              </a:rPr>
              <a:t>ра</a:t>
            </a:r>
            <a:r>
              <a:rPr lang="ru-RU" dirty="0" smtClean="0">
                <a:solidFill>
                  <a:schemeClr val="tx1"/>
                </a:solidFill>
              </a:rPr>
              <a:t> лазикса 2-4 мл.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3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СЕРОВОДОРОД</a:t>
            </a:r>
            <a:r>
              <a:rPr lang="ru-RU" dirty="0">
                <a:solidFill>
                  <a:srgbClr val="FFFF00"/>
                </a:solidFill>
              </a:rPr>
              <a:t/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Степень токсичности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Бесцветный  газ    с   характерным  запахом тухлых яиц. </a:t>
            </a:r>
          </a:p>
          <a:p>
            <a:pPr marL="0" indent="0">
              <a:buNone/>
            </a:pPr>
            <a:r>
              <a:rPr lang="ru-RU" b="1" dirty="0" smtClean="0"/>
              <a:t>Легко сжижается  </a:t>
            </a:r>
            <a:r>
              <a:rPr lang="ru-RU" b="1" dirty="0"/>
              <a:t>в </a:t>
            </a:r>
            <a:r>
              <a:rPr lang="ru-RU" b="1" dirty="0" smtClean="0"/>
              <a:t>бесцветную   </a:t>
            </a:r>
            <a:r>
              <a:rPr lang="ru-RU" b="1" dirty="0"/>
              <a:t>жидкость.     На </a:t>
            </a:r>
            <a:r>
              <a:rPr lang="ru-RU" b="1" dirty="0" smtClean="0"/>
              <a:t>воздухе    </a:t>
            </a:r>
            <a:r>
              <a:rPr lang="ru-RU" b="1" dirty="0"/>
              <a:t>медленно     окисляется    до   свободной серы. </a:t>
            </a:r>
          </a:p>
          <a:p>
            <a:pPr marL="0" indent="0">
              <a:buNone/>
            </a:pPr>
            <a:r>
              <a:rPr lang="ru-RU" b="1" dirty="0" smtClean="0"/>
              <a:t>Тяжелее   </a:t>
            </a:r>
            <a:r>
              <a:rPr lang="ru-RU" b="1" dirty="0"/>
              <a:t>воздуха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/>
              <a:t>Растворим   в   воде. 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Скапливается </a:t>
            </a:r>
            <a:r>
              <a:rPr lang="ru-RU" b="1" dirty="0"/>
              <a:t>в </a:t>
            </a:r>
            <a:r>
              <a:rPr lang="ru-RU" b="1" dirty="0" smtClean="0"/>
              <a:t>низких участках поверхности</a:t>
            </a:r>
            <a:r>
              <a:rPr lang="ru-RU" b="1" dirty="0"/>
              <a:t>,   подвалах, тоннелях</a:t>
            </a:r>
          </a:p>
        </p:txBody>
      </p:sp>
    </p:spTree>
    <p:extLst>
      <p:ext uri="{BB962C8B-B14F-4D97-AF65-F5344CB8AC3E}">
        <p14:creationId xmlns:p14="http://schemas.microsoft.com/office/powerpoint/2010/main" xmlns="" val="894246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764704"/>
            <a:ext cx="496855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 опасности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4048" y="2348880"/>
            <a:ext cx="3888432" cy="33123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        </a:t>
            </a:r>
          </a:p>
          <a:p>
            <a:pPr algn="ctr"/>
            <a:r>
              <a:rPr lang="ru-RU" sz="2000" b="1" dirty="0" smtClean="0"/>
              <a:t>  </a:t>
            </a:r>
            <a:r>
              <a:rPr lang="ru-RU" sz="2000" b="1" dirty="0" smtClean="0">
                <a:solidFill>
                  <a:srgbClr val="FFFF00"/>
                </a:solidFill>
              </a:rPr>
              <a:t>Опасность </a:t>
            </a:r>
            <a:r>
              <a:rPr lang="ru-RU" sz="2000" b="1" dirty="0">
                <a:solidFill>
                  <a:srgbClr val="FFFF00"/>
                </a:solidFill>
              </a:rPr>
              <a:t>для </a:t>
            </a:r>
            <a:r>
              <a:rPr lang="ru-RU" sz="2000" b="1" dirty="0" smtClean="0">
                <a:solidFill>
                  <a:srgbClr val="FFFF00"/>
                </a:solidFill>
              </a:rPr>
              <a:t>человека 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Сильный </a:t>
            </a:r>
            <a:r>
              <a:rPr lang="ru-RU" sz="2000" b="1" dirty="0">
                <a:solidFill>
                  <a:schemeClr val="tx1"/>
                </a:solidFill>
              </a:rPr>
              <a:t>нервный яд, </a:t>
            </a:r>
            <a:r>
              <a:rPr lang="ru-RU" sz="2000" b="1" dirty="0" smtClean="0">
                <a:solidFill>
                  <a:schemeClr val="tx1"/>
                </a:solidFill>
              </a:rPr>
              <a:t>вызывающий смерть   </a:t>
            </a:r>
            <a:r>
              <a:rPr lang="ru-RU" sz="2000" b="1" dirty="0">
                <a:solidFill>
                  <a:schemeClr val="tx1"/>
                </a:solidFill>
              </a:rPr>
              <a:t>от     остановки    дыхания. Раздражает    дыхательные   пути  </a:t>
            </a:r>
            <a:r>
              <a:rPr lang="ru-RU" sz="2000" b="1" dirty="0" smtClean="0">
                <a:solidFill>
                  <a:schemeClr val="tx1"/>
                </a:solidFill>
              </a:rPr>
              <a:t>и глаза</a:t>
            </a:r>
            <a:r>
              <a:rPr lang="ru-RU" sz="2000" b="1" dirty="0">
                <a:solidFill>
                  <a:schemeClr val="tx1"/>
                </a:solidFill>
              </a:rPr>
              <a:t>.    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Особая    чувствительность центральной      </a:t>
            </a:r>
            <a:r>
              <a:rPr lang="ru-RU" sz="2000" b="1" dirty="0">
                <a:solidFill>
                  <a:schemeClr val="tx1"/>
                </a:solidFill>
              </a:rPr>
              <a:t>нервной    системы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Загрязняет </a:t>
            </a:r>
            <a:r>
              <a:rPr lang="ru-RU" sz="2000" b="1" dirty="0" smtClean="0">
                <a:solidFill>
                  <a:schemeClr val="tx1"/>
                </a:solidFill>
              </a:rPr>
              <a:t>водоемы.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2176986"/>
            <a:ext cx="4032448" cy="30522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rgbClr val="00B050"/>
                </a:solidFill>
              </a:rPr>
              <a:t>Взрыво</a:t>
            </a:r>
            <a:r>
              <a:rPr lang="ru-RU" sz="2000" b="1" dirty="0" smtClean="0">
                <a:solidFill>
                  <a:srgbClr val="00B050"/>
                </a:solidFill>
              </a:rPr>
              <a:t> - и </a:t>
            </a:r>
            <a:r>
              <a:rPr lang="ru-RU" sz="2000" b="1" dirty="0" err="1" smtClean="0">
                <a:solidFill>
                  <a:srgbClr val="00B050"/>
                </a:solidFill>
              </a:rPr>
              <a:t>пожароопасность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endParaRPr lang="ru-RU" dirty="0" smtClean="0"/>
          </a:p>
          <a:p>
            <a:r>
              <a:rPr lang="ru-RU" sz="2000" b="1" dirty="0" smtClean="0">
                <a:solidFill>
                  <a:schemeClr val="tx1"/>
                </a:solidFill>
              </a:rPr>
              <a:t>Горит при температуре +250 </a:t>
            </a:r>
            <a:r>
              <a:rPr lang="ru-RU" sz="2000" dirty="0">
                <a:solidFill>
                  <a:schemeClr val="tx1"/>
                </a:solidFill>
              </a:rPr>
              <a:t>˚</a:t>
            </a:r>
            <a:r>
              <a:rPr lang="ru-RU" sz="2000" b="1" dirty="0" smtClean="0">
                <a:solidFill>
                  <a:schemeClr val="tx1"/>
                </a:solidFill>
              </a:rPr>
              <a:t>С.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Взрывоопасные концентрации в смеси с воздухом и окисью азота .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709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34960"/>
            <a:ext cx="8363272" cy="593752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2800" b="1" dirty="0" smtClean="0">
                <a:solidFill>
                  <a:srgbClr val="FF0000"/>
                </a:solidFill>
              </a:rPr>
              <a:t>При 4-часовом вдыхании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24744"/>
            <a:ext cx="3168352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 концентрации     0,006 мг/л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76056" y="1124743"/>
            <a:ext cx="3600400" cy="8640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При </a:t>
            </a:r>
            <a:r>
              <a:rPr lang="ru-RU" b="1" dirty="0">
                <a:solidFill>
                  <a:schemeClr val="tx1"/>
                </a:solidFill>
              </a:rPr>
              <a:t>концентрации    </a:t>
            </a:r>
            <a:endParaRPr lang="ru-RU" b="1" dirty="0" smtClean="0">
              <a:solidFill>
                <a:schemeClr val="tx1"/>
              </a:solidFill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 0,2 – 0,28 </a:t>
            </a:r>
            <a:r>
              <a:rPr lang="ru-RU" b="1" dirty="0">
                <a:solidFill>
                  <a:schemeClr val="tx1"/>
                </a:solidFill>
              </a:rPr>
              <a:t>мг/л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7787711"/>
              </p:ext>
            </p:extLst>
          </p:nvPr>
        </p:nvGraphicFramePr>
        <p:xfrm>
          <a:off x="635389" y="2204864"/>
          <a:ext cx="3144523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44523"/>
              </a:tblGrid>
              <a:tr h="1368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Головная боль, слезотечение, светобоязнь, насморк,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боли в глазах.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076056" y="2132856"/>
            <a:ext cx="36004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b="1" dirty="0"/>
              <a:t>Жжение в глазах, светобоязнь, насморк, боли в глазах, раздражение в носу и зеве, металлический вкус во рту, усталость, головные боли, стеснение в груди, </a:t>
            </a:r>
            <a:r>
              <a:rPr lang="ru-RU" sz="1600" b="1" dirty="0" smtClean="0"/>
              <a:t>тошнота.</a:t>
            </a:r>
          </a:p>
          <a:p>
            <a:pPr algn="ctr"/>
            <a:r>
              <a:rPr lang="ru-RU" sz="1600" b="1" dirty="0" smtClean="0"/>
              <a:t> 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28367" y="378904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4581128"/>
            <a:ext cx="2952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2" y="4699992"/>
            <a:ext cx="2952328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522920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Изолирующий противогаз, респиратор РПГ-67 КД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436096" y="5229200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Специальный  защитный костюм, резиновые </a:t>
            </a:r>
            <a:r>
              <a:rPr lang="ru-RU" b="1" dirty="0"/>
              <a:t>сапоги, перчатки.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931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34960"/>
            <a:ext cx="8363272" cy="641837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2800" b="1" dirty="0" smtClean="0">
                <a:solidFill>
                  <a:srgbClr val="FF0000"/>
                </a:solidFill>
              </a:rPr>
              <a:t>При 15-30 </a:t>
            </a:r>
            <a:r>
              <a:rPr lang="ru-RU" sz="2800" b="1" dirty="0" err="1" smtClean="0">
                <a:solidFill>
                  <a:srgbClr val="FF0000"/>
                </a:solidFill>
              </a:rPr>
              <a:t>миутном</a:t>
            </a:r>
            <a:r>
              <a:rPr lang="ru-RU" sz="2800" b="1" dirty="0" smtClean="0">
                <a:solidFill>
                  <a:srgbClr val="FF0000"/>
                </a:solidFill>
              </a:rPr>
              <a:t> вдыхании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24744"/>
            <a:ext cx="3672408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 концентрации    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0,7 мг/л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76056" y="1124743"/>
            <a:ext cx="3600400" cy="8640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При </a:t>
            </a:r>
            <a:r>
              <a:rPr lang="ru-RU" b="1" dirty="0" smtClean="0">
                <a:solidFill>
                  <a:schemeClr val="tx1"/>
                </a:solidFill>
              </a:rPr>
              <a:t>концентрации   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 1,0 мг/л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36851" y="2229872"/>
            <a:ext cx="36004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/>
              <a:t> </a:t>
            </a:r>
            <a:r>
              <a:rPr lang="ru-RU" sz="1600" b="1" dirty="0"/>
              <a:t>Отравление развивается почти мгновенно: судороги и потеря сознания оканчиваются быстрой смертью от остановки дыхания или паралича сердца</a:t>
            </a:r>
            <a:r>
              <a:rPr lang="ru-RU" sz="1600" b="1" dirty="0" smtClean="0"/>
              <a:t>.</a:t>
            </a:r>
          </a:p>
          <a:p>
            <a:pPr algn="ctr"/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28367" y="378904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4581128"/>
            <a:ext cx="2952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2" y="4699992"/>
            <a:ext cx="2952328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522920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Изолирующий противогаз, респиратор РПГ-67 КД.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436096" y="5229200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Специальный  защитный костюм, резиновые </a:t>
            </a:r>
            <a:r>
              <a:rPr lang="ru-RU" b="1" dirty="0"/>
              <a:t>сапоги, перчатки.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2129598"/>
            <a:ext cx="3672408" cy="1587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/>
                </a:solidFill>
              </a:rPr>
              <a:t>Насморк, тошнота, рвота, холодный пот, колики, иногда понос, боли при </a:t>
            </a:r>
            <a:r>
              <a:rPr lang="ru-RU" sz="1400" b="1" dirty="0" err="1" smtClean="0">
                <a:solidFill>
                  <a:schemeClr val="tx1"/>
                </a:solidFill>
              </a:rPr>
              <a:t>мочеис</a:t>
            </a:r>
            <a:r>
              <a:rPr lang="ru-RU" sz="1400" b="1" dirty="0" smtClean="0">
                <a:solidFill>
                  <a:schemeClr val="tx1"/>
                </a:solidFill>
              </a:rPr>
              <a:t>-    пускании</a:t>
            </a:r>
            <a:r>
              <a:rPr lang="ru-RU" sz="1400" b="1" dirty="0">
                <a:solidFill>
                  <a:schemeClr val="tx1"/>
                </a:solidFill>
              </a:rPr>
              <a:t>, одышка, кашель, боли в груди, сердцебиение, головная боль, ощущение сжимания головы, слабость, </a:t>
            </a:r>
            <a:r>
              <a:rPr lang="ru-RU" sz="1400" b="1" dirty="0" err="1" smtClean="0">
                <a:solidFill>
                  <a:schemeClr val="tx1"/>
                </a:solidFill>
              </a:rPr>
              <a:t>головокру</a:t>
            </a:r>
            <a:r>
              <a:rPr lang="ru-RU" sz="1400" b="1" dirty="0" smtClean="0">
                <a:solidFill>
                  <a:schemeClr val="tx1"/>
                </a:solidFill>
              </a:rPr>
              <a:t> -</a:t>
            </a:r>
            <a:r>
              <a:rPr lang="ru-RU" sz="1400" b="1" dirty="0" err="1" smtClean="0">
                <a:solidFill>
                  <a:schemeClr val="tx1"/>
                </a:solidFill>
              </a:rPr>
              <a:t>жение</a:t>
            </a:r>
            <a:r>
              <a:rPr lang="ru-RU" sz="1400" b="1" dirty="0">
                <a:solidFill>
                  <a:schemeClr val="tx1"/>
                </a:solidFill>
              </a:rPr>
              <a:t>, иногда обморочное состояние или возбуждение с помутнением сознания.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38632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Срочная госпитализация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7953" y="980728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0" y="2254828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24391" y="2276872"/>
            <a:ext cx="341327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450704"/>
            <a:ext cx="3884080" cy="1728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Надеть изолирующий противогаз.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Вынести на свежий воздух, снять одежду.  Кожу промыть большим количеством воды, 2% раствором пищевой соды. Обеспечить тепло.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 поместить в теплое помещение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24391" y="3450704"/>
            <a:ext cx="3564978" cy="1728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Ингаляция кислородом высокой концентрации (в первые 3 часа-75-80%), которые чередуются с ингаляционной смесью карбогена с кислородом (40-60%) каждые 15-20 мин.</a:t>
            </a:r>
          </a:p>
        </p:txBody>
      </p:sp>
    </p:spTree>
    <p:extLst>
      <p:ext uri="{BB962C8B-B14F-4D97-AF65-F5344CB8AC3E}">
        <p14:creationId xmlns:p14="http://schemas.microsoft.com/office/powerpoint/2010/main" xmlns="" val="13215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Срочная госпитализация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7953" y="980728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Помощь при отравлении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2254828"/>
            <a:ext cx="2468124" cy="814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Легкой степени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868143" y="2276872"/>
            <a:ext cx="2721225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Тяжелой степени 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9699" y="3450703"/>
            <a:ext cx="2468125" cy="2210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600" b="1" dirty="0" smtClean="0">
              <a:solidFill>
                <a:schemeClr val="tx1"/>
              </a:solidFill>
            </a:endParaRPr>
          </a:p>
          <a:p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ru-RU" sz="1600" b="1" dirty="0" smtClean="0">
                <a:solidFill>
                  <a:schemeClr val="tx1"/>
                </a:solidFill>
              </a:rPr>
              <a:t>Крепкий </a:t>
            </a:r>
            <a:r>
              <a:rPr lang="ru-RU" sz="1600" b="1" dirty="0">
                <a:solidFill>
                  <a:schemeClr val="tx1"/>
                </a:solidFill>
              </a:rPr>
              <a:t>кофе, чай, вдыхание нашатыря, в глаза закапать по </a:t>
            </a:r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ru-RU" sz="1600" b="1" dirty="0" smtClean="0">
                <a:solidFill>
                  <a:schemeClr val="tx1"/>
                </a:solidFill>
              </a:rPr>
              <a:t>1-2 </a:t>
            </a:r>
            <a:r>
              <a:rPr lang="ru-RU" sz="1600" b="1" dirty="0">
                <a:solidFill>
                  <a:schemeClr val="tx1"/>
                </a:solidFill>
              </a:rPr>
              <a:t>капли </a:t>
            </a:r>
            <a:r>
              <a:rPr lang="ru-RU" sz="1600" b="1" dirty="0" smtClean="0">
                <a:solidFill>
                  <a:schemeClr val="tx1"/>
                </a:solidFill>
              </a:rPr>
              <a:t>раствора. </a:t>
            </a:r>
            <a:r>
              <a:rPr lang="ru-RU" sz="1600" b="1" dirty="0">
                <a:solidFill>
                  <a:schemeClr val="tx1"/>
                </a:solidFill>
              </a:rPr>
              <a:t>новокаина.</a:t>
            </a:r>
          </a:p>
          <a:p>
            <a:r>
              <a:rPr lang="ru-RU" sz="1600" b="1" dirty="0">
                <a:solidFill>
                  <a:schemeClr val="tx1"/>
                </a:solidFill>
              </a:rPr>
              <a:t>При тошноте и рвоте, принять внутрь 0,5% </a:t>
            </a:r>
            <a:r>
              <a:rPr lang="ru-RU" sz="1600" b="1" dirty="0" smtClean="0">
                <a:solidFill>
                  <a:schemeClr val="tx1"/>
                </a:solidFill>
              </a:rPr>
              <a:t> раствора новокаина (чайная  ложка).</a:t>
            </a:r>
            <a:r>
              <a:rPr lang="ru-RU" sz="1600" dirty="0" smtClean="0"/>
              <a:t>раствора </a:t>
            </a:r>
            <a:r>
              <a:rPr lang="ru-RU" sz="1600" dirty="0"/>
              <a:t>новокаина </a:t>
            </a:r>
            <a:r>
              <a:rPr lang="ru-RU" dirty="0"/>
              <a:t>чайными ложками.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1" y="3400399"/>
            <a:ext cx="2289177" cy="1756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Смерть от остановки дыхания и паралича сердца     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75856" y="2254828"/>
            <a:ext cx="2426568" cy="814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Средней </a:t>
            </a:r>
            <a:r>
              <a:rPr lang="ru-RU" b="1" dirty="0">
                <a:solidFill>
                  <a:srgbClr val="FF0000"/>
                </a:solidFill>
              </a:rPr>
              <a:t>степени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3400398"/>
            <a:ext cx="2477022" cy="2066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 smtClean="0">
                <a:solidFill>
                  <a:schemeClr val="tx1"/>
                </a:solidFill>
              </a:rPr>
              <a:t>Внутримышечное введение 10% раствора кофеина. 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При остановке дыхания и деятельности сердца проведение легочно-сердечной реанимации. </a:t>
            </a:r>
            <a:r>
              <a:rPr lang="ru-RU" sz="1000" b="1" dirty="0" smtClean="0">
                <a:solidFill>
                  <a:schemeClr val="tx1"/>
                </a:solidFill>
              </a:rPr>
              <a:t>  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УЧЕБНЫЕ  ВОПРОСЫ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1. Особенности </a:t>
            </a:r>
            <a:r>
              <a:rPr lang="ru-RU" b="1" dirty="0"/>
              <a:t>оказания первой медицинской помощи  при поражении  </a:t>
            </a:r>
            <a:r>
              <a:rPr lang="ru-RU" b="1" dirty="0" smtClean="0"/>
              <a:t>опасными </a:t>
            </a:r>
            <a:r>
              <a:rPr lang="ru-RU" b="1" dirty="0"/>
              <a:t>химическими </a:t>
            </a:r>
            <a:r>
              <a:rPr lang="ru-RU" b="1" dirty="0" smtClean="0"/>
              <a:t>веществами:</a:t>
            </a:r>
            <a:endParaRPr lang="ru-RU" sz="4100" dirty="0" smtClean="0">
              <a:solidFill>
                <a:srgbClr val="FF0000"/>
              </a:solidFill>
            </a:endParaRPr>
          </a:p>
          <a:p>
            <a:r>
              <a:rPr lang="uk-UA" sz="4100" b="1" dirty="0" smtClean="0">
                <a:solidFill>
                  <a:srgbClr val="FF0000"/>
                </a:solidFill>
              </a:rPr>
              <a:t> </a:t>
            </a:r>
            <a:r>
              <a:rPr lang="uk-UA" sz="4100" b="1" dirty="0" err="1" smtClean="0">
                <a:solidFill>
                  <a:srgbClr val="FF0000"/>
                </a:solidFill>
              </a:rPr>
              <a:t>аммиак</a:t>
            </a:r>
            <a:r>
              <a:rPr lang="uk-UA" sz="41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uk-UA" sz="4100" b="1" dirty="0" smtClean="0">
                <a:solidFill>
                  <a:srgbClr val="FF0000"/>
                </a:solidFill>
              </a:rPr>
              <a:t> хлор,</a:t>
            </a:r>
            <a:endParaRPr lang="ru-RU" sz="4100" dirty="0" smtClean="0">
              <a:solidFill>
                <a:srgbClr val="FF0000"/>
              </a:solidFill>
            </a:endParaRPr>
          </a:p>
          <a:p>
            <a:r>
              <a:rPr lang="uk-UA" sz="4100" b="1" dirty="0" smtClean="0">
                <a:solidFill>
                  <a:srgbClr val="FF0000"/>
                </a:solidFill>
              </a:rPr>
              <a:t> </a:t>
            </a:r>
            <a:r>
              <a:rPr lang="uk-UA" sz="4100" b="1" dirty="0" err="1" smtClean="0">
                <a:solidFill>
                  <a:srgbClr val="FF0000"/>
                </a:solidFill>
              </a:rPr>
              <a:t>окись</a:t>
            </a:r>
            <a:r>
              <a:rPr lang="uk-UA" sz="4100" b="1" dirty="0" smtClean="0">
                <a:solidFill>
                  <a:srgbClr val="FF0000"/>
                </a:solidFill>
              </a:rPr>
              <a:t> </a:t>
            </a:r>
            <a:r>
              <a:rPr lang="uk-UA" sz="4100" b="1" dirty="0" err="1" smtClean="0">
                <a:solidFill>
                  <a:srgbClr val="FF0000"/>
                </a:solidFill>
              </a:rPr>
              <a:t>азота</a:t>
            </a:r>
            <a:r>
              <a:rPr lang="uk-UA" sz="4100" b="1" dirty="0" smtClean="0">
                <a:solidFill>
                  <a:srgbClr val="FF0000"/>
                </a:solidFill>
              </a:rPr>
              <a:t>, </a:t>
            </a:r>
            <a:endParaRPr lang="ru-RU" sz="4100" dirty="0" smtClean="0">
              <a:solidFill>
                <a:srgbClr val="FF0000"/>
              </a:solidFill>
            </a:endParaRPr>
          </a:p>
          <a:p>
            <a:r>
              <a:rPr lang="uk-UA" sz="4100" b="1" dirty="0" smtClean="0">
                <a:solidFill>
                  <a:srgbClr val="FF0000"/>
                </a:solidFill>
              </a:rPr>
              <a:t> </a:t>
            </a:r>
            <a:r>
              <a:rPr lang="uk-UA" sz="4100" b="1" dirty="0" err="1" smtClean="0">
                <a:solidFill>
                  <a:srgbClr val="FF0000"/>
                </a:solidFill>
              </a:rPr>
              <a:t>синильная</a:t>
            </a:r>
            <a:r>
              <a:rPr lang="uk-UA" sz="4100" b="1" dirty="0" smtClean="0">
                <a:solidFill>
                  <a:srgbClr val="FF0000"/>
                </a:solidFill>
              </a:rPr>
              <a:t> кислота,</a:t>
            </a:r>
            <a:endParaRPr lang="ru-RU" sz="4100" dirty="0" smtClean="0">
              <a:solidFill>
                <a:srgbClr val="FF0000"/>
              </a:solidFill>
            </a:endParaRPr>
          </a:p>
          <a:p>
            <a:r>
              <a:rPr lang="uk-UA" sz="4100" b="1" dirty="0" smtClean="0">
                <a:solidFill>
                  <a:srgbClr val="FF0000"/>
                </a:solidFill>
              </a:rPr>
              <a:t> фосген, </a:t>
            </a:r>
            <a:r>
              <a:rPr lang="uk-UA" sz="4100" b="1" dirty="0" err="1" smtClean="0">
                <a:solidFill>
                  <a:srgbClr val="FF0000"/>
                </a:solidFill>
              </a:rPr>
              <a:t>окись</a:t>
            </a:r>
            <a:r>
              <a:rPr lang="uk-UA" sz="4100" b="1" dirty="0" smtClean="0">
                <a:solidFill>
                  <a:srgbClr val="FF0000"/>
                </a:solidFill>
              </a:rPr>
              <a:t> </a:t>
            </a:r>
            <a:r>
              <a:rPr lang="uk-UA" sz="4100" b="1" dirty="0" err="1" smtClean="0">
                <a:solidFill>
                  <a:srgbClr val="FF0000"/>
                </a:solidFill>
              </a:rPr>
              <a:t>углерода</a:t>
            </a:r>
            <a:r>
              <a:rPr lang="uk-UA" sz="4100" b="1" dirty="0" smtClean="0">
                <a:solidFill>
                  <a:srgbClr val="FF0000"/>
                </a:solidFill>
              </a:rPr>
              <a:t>, </a:t>
            </a:r>
            <a:endParaRPr lang="ru-RU" sz="4100" dirty="0" smtClean="0">
              <a:solidFill>
                <a:srgbClr val="FF0000"/>
              </a:solidFill>
            </a:endParaRPr>
          </a:p>
          <a:p>
            <a:r>
              <a:rPr lang="uk-UA" sz="4100" b="1" dirty="0" smtClean="0">
                <a:solidFill>
                  <a:srgbClr val="FF0000"/>
                </a:solidFill>
              </a:rPr>
              <a:t> </a:t>
            </a:r>
            <a:r>
              <a:rPr lang="uk-UA" sz="4100" b="1" dirty="0" err="1" smtClean="0">
                <a:solidFill>
                  <a:srgbClr val="FF0000"/>
                </a:solidFill>
              </a:rPr>
              <a:t>сероводород</a:t>
            </a:r>
            <a:r>
              <a:rPr lang="uk-UA" sz="4100" b="1" dirty="0" smtClean="0">
                <a:solidFill>
                  <a:srgbClr val="FF0000"/>
                </a:solidFill>
              </a:rPr>
              <a:t>, </a:t>
            </a:r>
            <a:endParaRPr lang="ru-RU" sz="4100" dirty="0" smtClean="0">
              <a:solidFill>
                <a:srgbClr val="FF0000"/>
              </a:solidFill>
            </a:endParaRPr>
          </a:p>
          <a:p>
            <a:r>
              <a:rPr lang="uk-UA" sz="4100" b="1" dirty="0" smtClean="0">
                <a:solidFill>
                  <a:srgbClr val="FF0000"/>
                </a:solidFill>
              </a:rPr>
              <a:t> </a:t>
            </a:r>
            <a:r>
              <a:rPr lang="uk-UA" sz="4100" b="1" dirty="0" err="1" smtClean="0">
                <a:solidFill>
                  <a:srgbClr val="FF0000"/>
                </a:solidFill>
              </a:rPr>
              <a:t>сернистый</a:t>
            </a:r>
            <a:r>
              <a:rPr lang="uk-UA" sz="4100" b="1" dirty="0" smtClean="0">
                <a:solidFill>
                  <a:srgbClr val="FF0000"/>
                </a:solidFill>
              </a:rPr>
              <a:t> газ, </a:t>
            </a:r>
            <a:endParaRPr lang="ru-RU" sz="4100" dirty="0" smtClean="0">
              <a:solidFill>
                <a:srgbClr val="FF0000"/>
              </a:solidFill>
            </a:endParaRPr>
          </a:p>
          <a:p>
            <a:r>
              <a:rPr lang="uk-UA" sz="4100" b="1" dirty="0" smtClean="0">
                <a:solidFill>
                  <a:srgbClr val="FF0000"/>
                </a:solidFill>
              </a:rPr>
              <a:t> ртуть .</a:t>
            </a:r>
            <a:endParaRPr lang="ru-RU" sz="4100" dirty="0" smtClean="0">
              <a:solidFill>
                <a:srgbClr val="FF0000"/>
              </a:solidFill>
            </a:endParaRPr>
          </a:p>
          <a:p>
            <a:endParaRPr lang="ru-RU" sz="41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4000" b="1" dirty="0" smtClean="0">
                <a:solidFill>
                  <a:srgbClr val="FF0000"/>
                </a:solidFill>
              </a:rPr>
              <a:t>Правила  </a:t>
            </a:r>
            <a:r>
              <a:rPr lang="ru-RU" sz="4000" b="1" dirty="0">
                <a:solidFill>
                  <a:srgbClr val="FF0000"/>
                </a:solidFill>
              </a:rPr>
              <a:t>поведения  в  условиях    выброса (</a:t>
            </a:r>
            <a:r>
              <a:rPr lang="ru-RU" sz="4000" b="1" dirty="0" err="1">
                <a:solidFill>
                  <a:srgbClr val="FF0000"/>
                </a:solidFill>
              </a:rPr>
              <a:t>вылива</a:t>
            </a:r>
            <a:r>
              <a:rPr lang="ru-RU" sz="4000" b="1" dirty="0">
                <a:solidFill>
                  <a:srgbClr val="FF0000"/>
                </a:solidFill>
              </a:rPr>
              <a:t>)  сероводорода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 smtClean="0"/>
              <a:t>покинуть  </a:t>
            </a:r>
            <a:r>
              <a:rPr lang="uk-UA" b="1" dirty="0"/>
              <a:t>зону  </a:t>
            </a:r>
            <a:r>
              <a:rPr lang="uk-UA" b="1" dirty="0" err="1"/>
              <a:t>заражения</a:t>
            </a:r>
            <a:r>
              <a:rPr lang="uk-UA" b="1" dirty="0"/>
              <a:t>,  </a:t>
            </a:r>
            <a:r>
              <a:rPr lang="uk-UA" b="1" dirty="0" err="1"/>
              <a:t>избегая</a:t>
            </a:r>
            <a:r>
              <a:rPr lang="uk-UA" b="1" dirty="0"/>
              <a:t>  низин</a:t>
            </a:r>
            <a:r>
              <a:rPr lang="uk-UA" b="1" dirty="0" smtClean="0"/>
              <a:t>;</a:t>
            </a:r>
            <a:endParaRPr lang="ru-RU" b="1" dirty="0"/>
          </a:p>
          <a:p>
            <a:pPr lvl="0"/>
            <a:r>
              <a:rPr lang="uk-UA" b="1" dirty="0"/>
              <a:t>держаться</a:t>
            </a:r>
            <a:r>
              <a:rPr lang="ru-RU" b="1" dirty="0"/>
              <a:t>  </a:t>
            </a:r>
            <a:r>
              <a:rPr lang="uk-UA" b="1" dirty="0"/>
              <a:t>с  </a:t>
            </a:r>
            <a:r>
              <a:rPr lang="uk-UA" b="1" dirty="0" err="1"/>
              <a:t>наветренной</a:t>
            </a:r>
            <a:r>
              <a:rPr lang="uk-UA" b="1" dirty="0"/>
              <a:t>  </a:t>
            </a:r>
            <a:r>
              <a:rPr lang="uk-UA" b="1" dirty="0" err="1" smtClean="0"/>
              <a:t>стороны</a:t>
            </a:r>
            <a:r>
              <a:rPr lang="uk-UA" b="1" dirty="0"/>
              <a:t> </a:t>
            </a:r>
            <a:endParaRPr lang="ru-RU" b="1" dirty="0"/>
          </a:p>
          <a:p>
            <a:pPr lvl="0"/>
            <a:r>
              <a:rPr lang="uk-UA" b="1" dirty="0" err="1"/>
              <a:t>соблюдать</a:t>
            </a:r>
            <a:r>
              <a:rPr lang="uk-UA" b="1" dirty="0"/>
              <a:t>  </a:t>
            </a:r>
            <a:r>
              <a:rPr lang="uk-UA" b="1" dirty="0" err="1"/>
              <a:t>меры</a:t>
            </a:r>
            <a:r>
              <a:rPr lang="uk-UA" b="1" dirty="0"/>
              <a:t>  </a:t>
            </a:r>
            <a:r>
              <a:rPr lang="uk-UA" b="1" dirty="0" err="1"/>
              <a:t>пожарной</a:t>
            </a:r>
            <a:r>
              <a:rPr lang="uk-UA" b="1" dirty="0"/>
              <a:t>  </a:t>
            </a:r>
            <a:r>
              <a:rPr lang="uk-UA" b="1" dirty="0" err="1" smtClean="0"/>
              <a:t>безопасности</a:t>
            </a:r>
            <a:r>
              <a:rPr lang="uk-UA" b="1" dirty="0" smtClean="0"/>
              <a:t>;</a:t>
            </a:r>
            <a:endParaRPr lang="ru-RU" b="1" dirty="0" smtClean="0"/>
          </a:p>
          <a:p>
            <a:pPr lvl="0"/>
            <a:r>
              <a:rPr lang="uk-UA" b="1" dirty="0" smtClean="0"/>
              <a:t>не  </a:t>
            </a:r>
            <a:r>
              <a:rPr lang="uk-UA" b="1" dirty="0" err="1"/>
              <a:t>прикасаться</a:t>
            </a:r>
            <a:r>
              <a:rPr lang="uk-UA" b="1" dirty="0"/>
              <a:t>  к </a:t>
            </a:r>
            <a:r>
              <a:rPr lang="ru-RU" b="1" dirty="0"/>
              <a:t> разлитому </a:t>
            </a:r>
            <a:r>
              <a:rPr lang="uk-UA" b="1" dirty="0"/>
              <a:t> </a:t>
            </a:r>
            <a:r>
              <a:rPr lang="uk-UA" b="1" dirty="0" err="1"/>
              <a:t>веществу</a:t>
            </a:r>
            <a:r>
              <a:rPr lang="ru-RU" b="1" dirty="0" smtClean="0"/>
              <a:t>;</a:t>
            </a:r>
            <a:endParaRPr lang="ru-RU" b="1" dirty="0"/>
          </a:p>
          <a:p>
            <a:pPr lvl="0"/>
            <a:r>
              <a:rPr lang="ru-RU" b="1" dirty="0"/>
              <a:t>при  необходимости  сменить  верхнюю  одежду.</a:t>
            </a:r>
          </a:p>
          <a:p>
            <a:pPr marL="0" indent="0" algn="ctr">
              <a:buNone/>
            </a:pPr>
            <a:r>
              <a:rPr lang="uk-UA" sz="3500" b="1" dirty="0" err="1" smtClean="0">
                <a:solidFill>
                  <a:srgbClr val="FF0000"/>
                </a:solidFill>
              </a:rPr>
              <a:t>Учитывая</a:t>
            </a:r>
            <a:r>
              <a:rPr lang="uk-UA" sz="3500" b="1" dirty="0" smtClean="0">
                <a:solidFill>
                  <a:srgbClr val="FF0000"/>
                </a:solidFill>
              </a:rPr>
              <a:t>  </a:t>
            </a:r>
            <a:r>
              <a:rPr lang="uk-UA" sz="3500" b="1" dirty="0" err="1">
                <a:solidFill>
                  <a:srgbClr val="FF0000"/>
                </a:solidFill>
              </a:rPr>
              <a:t>физические</a:t>
            </a:r>
            <a:r>
              <a:rPr lang="uk-UA" sz="3500" b="1" dirty="0">
                <a:solidFill>
                  <a:srgbClr val="FF0000"/>
                </a:solidFill>
              </a:rPr>
              <a:t>  </a:t>
            </a:r>
            <a:r>
              <a:rPr lang="uk-UA" sz="3500" b="1" dirty="0" err="1">
                <a:solidFill>
                  <a:srgbClr val="FF0000"/>
                </a:solidFill>
              </a:rPr>
              <a:t>свойства</a:t>
            </a:r>
            <a:r>
              <a:rPr lang="uk-UA" sz="3500" b="1" dirty="0">
                <a:solidFill>
                  <a:srgbClr val="FF0000"/>
                </a:solidFill>
              </a:rPr>
              <a:t>  </a:t>
            </a:r>
            <a:r>
              <a:rPr lang="uk-UA" sz="3500" b="1" dirty="0" err="1">
                <a:solidFill>
                  <a:srgbClr val="FF0000"/>
                </a:solidFill>
              </a:rPr>
              <a:t>сероводорода</a:t>
            </a:r>
            <a:r>
              <a:rPr lang="ru-RU" sz="3500" b="1" dirty="0">
                <a:solidFill>
                  <a:srgbClr val="FF0000"/>
                </a:solidFill>
              </a:rPr>
              <a:t>, </a:t>
            </a:r>
            <a:r>
              <a:rPr lang="uk-UA" sz="3500" b="1" dirty="0">
                <a:solidFill>
                  <a:srgbClr val="FF0000"/>
                </a:solidFill>
              </a:rPr>
              <a:t> </a:t>
            </a:r>
            <a:r>
              <a:rPr lang="uk-UA" sz="3500" b="1" dirty="0" err="1">
                <a:solidFill>
                  <a:srgbClr val="FF0000"/>
                </a:solidFill>
              </a:rPr>
              <a:t>выходить</a:t>
            </a:r>
            <a:r>
              <a:rPr lang="uk-UA" sz="3500" b="1" dirty="0">
                <a:solidFill>
                  <a:srgbClr val="FF0000"/>
                </a:solidFill>
              </a:rPr>
              <a:t>  </a:t>
            </a:r>
            <a:r>
              <a:rPr lang="uk-UA" sz="3500" b="1" dirty="0" err="1">
                <a:solidFill>
                  <a:srgbClr val="FF0000"/>
                </a:solidFill>
              </a:rPr>
              <a:t>из</a:t>
            </a:r>
            <a:r>
              <a:rPr lang="uk-UA" sz="3500" b="1" dirty="0">
                <a:solidFill>
                  <a:srgbClr val="FF0000"/>
                </a:solidFill>
              </a:rPr>
              <a:t>  </a:t>
            </a:r>
            <a:r>
              <a:rPr lang="uk-UA" sz="3500" b="1" dirty="0" err="1">
                <a:solidFill>
                  <a:srgbClr val="FF0000"/>
                </a:solidFill>
              </a:rPr>
              <a:t>зараженного</a:t>
            </a:r>
            <a:r>
              <a:rPr lang="uk-UA" sz="3500" b="1" dirty="0">
                <a:solidFill>
                  <a:srgbClr val="FF0000"/>
                </a:solidFill>
              </a:rPr>
              <a:t> </a:t>
            </a:r>
            <a:r>
              <a:rPr lang="uk-UA" sz="3500" b="1" dirty="0" err="1" smtClean="0">
                <a:solidFill>
                  <a:srgbClr val="FF0000"/>
                </a:solidFill>
              </a:rPr>
              <a:t>района</a:t>
            </a:r>
            <a:r>
              <a:rPr lang="uk-UA" sz="3500" b="1" dirty="0" smtClean="0">
                <a:solidFill>
                  <a:srgbClr val="FF0000"/>
                </a:solidFill>
              </a:rPr>
              <a:t> </a:t>
            </a:r>
            <a:r>
              <a:rPr lang="ru-RU" sz="3500" b="1" dirty="0" smtClean="0">
                <a:solidFill>
                  <a:srgbClr val="FF0000"/>
                </a:solidFill>
              </a:rPr>
              <a:t>  </a:t>
            </a:r>
            <a:r>
              <a:rPr lang="uk-UA" sz="3500" b="1" dirty="0" err="1">
                <a:solidFill>
                  <a:srgbClr val="FF0000"/>
                </a:solidFill>
              </a:rPr>
              <a:t>необходимо</a:t>
            </a:r>
            <a:r>
              <a:rPr lang="uk-UA" sz="3500" b="1" dirty="0">
                <a:solidFill>
                  <a:srgbClr val="FF0000"/>
                </a:solidFill>
              </a:rPr>
              <a:t>  по  </a:t>
            </a:r>
            <a:r>
              <a:rPr lang="uk-UA" sz="3500" b="1" dirty="0" err="1">
                <a:solidFill>
                  <a:srgbClr val="FF0000"/>
                </a:solidFill>
              </a:rPr>
              <a:t>возвышенным</a:t>
            </a:r>
            <a:r>
              <a:rPr lang="uk-UA" sz="3500" b="1" dirty="0">
                <a:solidFill>
                  <a:srgbClr val="FF0000"/>
                </a:solidFill>
              </a:rPr>
              <a:t>  </a:t>
            </a:r>
            <a:r>
              <a:rPr lang="uk-UA" sz="3500" b="1" dirty="0" err="1">
                <a:solidFill>
                  <a:srgbClr val="FF0000"/>
                </a:solidFill>
              </a:rPr>
              <a:t>местам</a:t>
            </a:r>
            <a:r>
              <a:rPr lang="uk-UA" b="1" dirty="0" smtClean="0">
                <a:solidFill>
                  <a:srgbClr val="FF0000"/>
                </a:solidFill>
              </a:rPr>
              <a:t>.</a:t>
            </a:r>
            <a:r>
              <a:rPr lang="uk-UA" b="1" dirty="0">
                <a:solidFill>
                  <a:srgbClr val="FF0000"/>
                </a:solidFill>
              </a:rPr>
              <a:t> 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98414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БЕНЗОЛ</a:t>
            </a:r>
            <a:r>
              <a:rPr lang="ru-RU" dirty="0">
                <a:solidFill>
                  <a:srgbClr val="FFFF00"/>
                </a:solidFill>
              </a:rPr>
              <a:t/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Степень токсичности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Бесцветная, умеренно кипящая жидкость    </a:t>
            </a:r>
            <a:r>
              <a:rPr lang="ru-RU" b="1" dirty="0"/>
              <a:t>с   характерным  </a:t>
            </a:r>
            <a:r>
              <a:rPr lang="ru-RU" b="1" dirty="0" smtClean="0"/>
              <a:t>запахом. </a:t>
            </a:r>
          </a:p>
          <a:p>
            <a:pPr marL="0" indent="0">
              <a:buNone/>
            </a:pPr>
            <a:r>
              <a:rPr lang="ru-RU" b="1" dirty="0" smtClean="0"/>
              <a:t>Легче воды.</a:t>
            </a:r>
          </a:p>
          <a:p>
            <a:pPr marL="0" indent="0">
              <a:buNone/>
            </a:pPr>
            <a:r>
              <a:rPr lang="ru-RU" b="1" dirty="0" smtClean="0"/>
              <a:t>В воде нерастворима. </a:t>
            </a:r>
          </a:p>
          <a:p>
            <a:pPr marL="0" indent="0">
              <a:buNone/>
            </a:pPr>
            <a:r>
              <a:rPr lang="ru-RU" b="1" dirty="0" smtClean="0"/>
              <a:t>Пары тяжелее воздуха.  </a:t>
            </a:r>
          </a:p>
          <a:p>
            <a:pPr marL="0" indent="0">
              <a:buNone/>
            </a:pPr>
            <a:r>
              <a:rPr lang="ru-RU" b="1" dirty="0" smtClean="0"/>
              <a:t>Скапливается </a:t>
            </a:r>
            <a:r>
              <a:rPr lang="ru-RU" b="1" dirty="0"/>
              <a:t>в </a:t>
            </a:r>
            <a:r>
              <a:rPr lang="ru-RU" b="1" dirty="0" smtClean="0"/>
              <a:t>низких участках поверхности</a:t>
            </a:r>
            <a:r>
              <a:rPr lang="ru-RU" b="1" dirty="0"/>
              <a:t>,   подвалах, тоннелях</a:t>
            </a:r>
          </a:p>
        </p:txBody>
      </p:sp>
    </p:spTree>
    <p:extLst>
      <p:ext uri="{BB962C8B-B14F-4D97-AF65-F5344CB8AC3E}">
        <p14:creationId xmlns:p14="http://schemas.microsoft.com/office/powerpoint/2010/main" xmlns="" val="4230931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764704"/>
            <a:ext cx="496855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 опасности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54159" y="2176986"/>
            <a:ext cx="4104456" cy="3628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        </a:t>
            </a:r>
          </a:p>
          <a:p>
            <a:pPr algn="ctr"/>
            <a:r>
              <a:rPr lang="ru-RU" sz="2000" b="1" dirty="0" smtClean="0"/>
              <a:t>  </a:t>
            </a:r>
            <a:r>
              <a:rPr lang="ru-RU" sz="2000" b="1" dirty="0" smtClean="0">
                <a:solidFill>
                  <a:srgbClr val="FFFF00"/>
                </a:solidFill>
              </a:rPr>
              <a:t>Опасность </a:t>
            </a:r>
            <a:r>
              <a:rPr lang="ru-RU" sz="2000" b="1" dirty="0">
                <a:solidFill>
                  <a:srgbClr val="FFFF00"/>
                </a:solidFill>
              </a:rPr>
              <a:t>для </a:t>
            </a:r>
            <a:r>
              <a:rPr lang="ru-RU" sz="2000" b="1" dirty="0" smtClean="0">
                <a:solidFill>
                  <a:srgbClr val="FFFF00"/>
                </a:solidFill>
              </a:rPr>
              <a:t>человека </a:t>
            </a:r>
          </a:p>
          <a:p>
            <a:pPr algn="ctr"/>
            <a:endParaRPr lang="ru-RU" sz="2000" b="1" dirty="0" smtClean="0">
              <a:solidFill>
                <a:srgbClr val="FFFF00"/>
              </a:solidFill>
            </a:endParaRPr>
          </a:p>
          <a:p>
            <a:r>
              <a:rPr lang="ru-RU" sz="2000" b="1" dirty="0">
                <a:solidFill>
                  <a:schemeClr val="tx1"/>
                </a:solidFill>
              </a:rPr>
              <a:t>Опасен при  вдыхании, возможен смертельный   исход.    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Ядовит </a:t>
            </a:r>
            <a:r>
              <a:rPr lang="ru-RU" sz="2000" b="1" dirty="0">
                <a:solidFill>
                  <a:schemeClr val="tx1"/>
                </a:solidFill>
              </a:rPr>
              <a:t>при </a:t>
            </a:r>
            <a:r>
              <a:rPr lang="ru-RU" sz="2000" b="1" dirty="0" smtClean="0">
                <a:solidFill>
                  <a:schemeClr val="tx1"/>
                </a:solidFill>
              </a:rPr>
              <a:t>попадании  </a:t>
            </a:r>
            <a:r>
              <a:rPr lang="ru-RU" sz="2000" b="1" dirty="0">
                <a:solidFill>
                  <a:schemeClr val="tx1"/>
                </a:solidFill>
              </a:rPr>
              <a:t>внутрь. Раздражает слизистые оболочки.  Действует через </a:t>
            </a:r>
            <a:r>
              <a:rPr lang="ru-RU" sz="2000" b="1" dirty="0" smtClean="0">
                <a:solidFill>
                  <a:schemeClr val="tx1"/>
                </a:solidFill>
              </a:rPr>
              <a:t>неповрежденную         </a:t>
            </a:r>
            <a:r>
              <a:rPr lang="ru-RU" sz="2000" b="1" dirty="0">
                <a:solidFill>
                  <a:schemeClr val="tx1"/>
                </a:solidFill>
              </a:rPr>
              <a:t>кожу. 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Соприкосновение  </a:t>
            </a:r>
            <a:r>
              <a:rPr lang="ru-RU" sz="2000" b="1" dirty="0" smtClean="0">
                <a:solidFill>
                  <a:schemeClr val="tx1"/>
                </a:solidFill>
              </a:rPr>
              <a:t>  </a:t>
            </a:r>
            <a:r>
              <a:rPr lang="ru-RU" sz="2000" b="1" dirty="0">
                <a:solidFill>
                  <a:schemeClr val="tx1"/>
                </a:solidFill>
              </a:rPr>
              <a:t>вызывает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заболевание кожи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</a:p>
          <a:p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1540" y="2176986"/>
            <a:ext cx="4032448" cy="36282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rgbClr val="00B050"/>
                </a:solidFill>
              </a:rPr>
              <a:t>Взрыво</a:t>
            </a:r>
            <a:r>
              <a:rPr lang="ru-RU" sz="2000" b="1" dirty="0" smtClean="0">
                <a:solidFill>
                  <a:srgbClr val="00B050"/>
                </a:solidFill>
              </a:rPr>
              <a:t> - и </a:t>
            </a:r>
            <a:r>
              <a:rPr lang="ru-RU" sz="2000" b="1" dirty="0" err="1" smtClean="0">
                <a:solidFill>
                  <a:srgbClr val="00B050"/>
                </a:solidFill>
              </a:rPr>
              <a:t>пожароопасность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endParaRPr lang="ru-RU" dirty="0" smtClean="0"/>
          </a:p>
          <a:p>
            <a:r>
              <a:rPr lang="ru-RU" sz="2000" b="1" dirty="0">
                <a:solidFill>
                  <a:schemeClr val="tx1"/>
                </a:solidFill>
              </a:rPr>
              <a:t>Легко воспламеняется.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Разлитая </a:t>
            </a:r>
            <a:r>
              <a:rPr lang="ru-RU" sz="2000" b="1" dirty="0">
                <a:solidFill>
                  <a:schemeClr val="tx1"/>
                </a:solidFill>
              </a:rPr>
              <a:t>жидкость выделяет воспламеняющиеся  пары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Пары образуют с воздухом взрывоопасные смеси</a:t>
            </a:r>
            <a:r>
              <a:rPr lang="ru-RU" sz="2000" b="1" dirty="0" smtClean="0">
                <a:solidFill>
                  <a:schemeClr val="tx1"/>
                </a:solidFill>
              </a:rPr>
              <a:t>.  </a:t>
            </a:r>
            <a:r>
              <a:rPr lang="ru-RU" sz="2000" b="1" dirty="0">
                <a:solidFill>
                  <a:schemeClr val="tx1"/>
                </a:solidFill>
              </a:rPr>
              <a:t>Емкости могут взрываться при нагревании. В пустых емкостях образуются взрывоопасные смеси.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Опасность  </a:t>
            </a:r>
            <a:r>
              <a:rPr lang="ru-RU" sz="2000" b="1" dirty="0">
                <a:solidFill>
                  <a:schemeClr val="tx1"/>
                </a:solidFill>
              </a:rPr>
              <a:t>взрыва паров в помещении.</a:t>
            </a:r>
          </a:p>
        </p:txBody>
      </p:sp>
    </p:spTree>
    <p:extLst>
      <p:ext uri="{BB962C8B-B14F-4D97-AF65-F5344CB8AC3E}">
        <p14:creationId xmlns:p14="http://schemas.microsoft.com/office/powerpoint/2010/main" xmlns="" val="1373598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34960"/>
            <a:ext cx="8363272" cy="593752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24744"/>
            <a:ext cx="2376264" cy="6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Легкая степень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9872" y="1124743"/>
            <a:ext cx="2448272" cy="611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Средняя степень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1124743"/>
            <a:ext cx="2448272" cy="611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Тяжелая степень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7665795"/>
              </p:ext>
            </p:extLst>
          </p:nvPr>
        </p:nvGraphicFramePr>
        <p:xfrm>
          <a:off x="635389" y="1988840"/>
          <a:ext cx="2157829" cy="122123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57829"/>
              </a:tblGrid>
              <a:tr h="12212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    Возбуждение,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помутнение, состояние опьянения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600" dirty="0">
                        <a:solidFill>
                          <a:srgbClr val="FFFF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881996"/>
              </p:ext>
            </p:extLst>
          </p:nvPr>
        </p:nvGraphicFramePr>
        <p:xfrm>
          <a:off x="3429116" y="2060849"/>
          <a:ext cx="2439028" cy="10081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39028"/>
              </a:tblGrid>
              <a:tr h="1008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Общая слабость, сонливость,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тошнота, рвота.  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84168" y="2020081"/>
            <a:ext cx="259228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/>
              <a:t>Удушье, нарушение ритма дыхания, потеря </a:t>
            </a:r>
            <a:r>
              <a:rPr lang="ru-RU" b="1" dirty="0" smtClean="0"/>
              <a:t>памяти, возможное </a:t>
            </a:r>
            <a:r>
              <a:rPr lang="ru-RU" b="1" dirty="0"/>
              <a:t>кровотечение из носа и десен,  судороги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828367" y="378904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4581128"/>
            <a:ext cx="2952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2" y="4699992"/>
            <a:ext cx="2952328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522920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Изолирующий противогаз, респиратор РПГ-67а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436096" y="5229200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Специальный защитный костюм, резиновые </a:t>
            </a:r>
            <a:r>
              <a:rPr lang="ru-RU" b="1" dirty="0"/>
              <a:t>сапоги, </a:t>
            </a:r>
            <a:r>
              <a:rPr lang="ru-RU" b="1" dirty="0" smtClean="0"/>
              <a:t>перчатки, шлем, нагрудник.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63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Нельзя </a:t>
            </a:r>
            <a:r>
              <a:rPr lang="ru-RU" b="1" dirty="0">
                <a:solidFill>
                  <a:srgbClr val="FF0000"/>
                </a:solidFill>
              </a:rPr>
              <a:t>пить молоко, спирт, касторовое масло. 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Срочная </a:t>
            </a:r>
            <a:r>
              <a:rPr lang="ru-RU" b="1" dirty="0">
                <a:solidFill>
                  <a:srgbClr val="FF0000"/>
                </a:solidFill>
              </a:rPr>
              <a:t>госпитализация.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sz="11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4938" y="29947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1376772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376772"/>
            <a:ext cx="341327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5" y="2276872"/>
            <a:ext cx="3600401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Надеть </a:t>
            </a:r>
            <a:r>
              <a:rPr lang="ru-RU" b="1" dirty="0">
                <a:solidFill>
                  <a:schemeClr val="tx1"/>
                </a:solidFill>
              </a:rPr>
              <a:t>изолирующий противогаз. </a:t>
            </a:r>
          </a:p>
          <a:p>
            <a:r>
              <a:rPr lang="ru-RU" b="1" dirty="0">
                <a:solidFill>
                  <a:schemeClr val="tx1"/>
                </a:solidFill>
              </a:rPr>
              <a:t>Вынести на свежий воздух, </a:t>
            </a:r>
            <a:r>
              <a:rPr lang="ru-RU" b="1" dirty="0" smtClean="0">
                <a:solidFill>
                  <a:schemeClr val="tx1"/>
                </a:solidFill>
              </a:rPr>
              <a:t>освободить от  одежды, которая мешает свободно дышать.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Кожу промыть   водой с мылом . 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Не допустить переохлаждение тела. 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Вызвать </a:t>
            </a:r>
            <a:r>
              <a:rPr lang="ru-RU" b="1" dirty="0">
                <a:solidFill>
                  <a:schemeClr val="tx1"/>
                </a:solidFill>
              </a:rPr>
              <a:t>рвоту.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53634" y="2636913"/>
            <a:ext cx="3413274" cy="1512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rgbClr val="FF0000"/>
                </a:solidFill>
              </a:rPr>
              <a:t>В тяжелых случаях </a:t>
            </a:r>
            <a:r>
              <a:rPr lang="ru-RU" b="1" dirty="0" smtClean="0">
                <a:solidFill>
                  <a:schemeClr val="tx1"/>
                </a:solidFill>
              </a:rPr>
              <a:t>– ингаляция кислорода с карбогеном. Принимать внутрь </a:t>
            </a:r>
            <a:r>
              <a:rPr lang="ru-RU" b="1" dirty="0" err="1" smtClean="0">
                <a:solidFill>
                  <a:schemeClr val="tx1"/>
                </a:solidFill>
              </a:rPr>
              <a:t>енергосорбент</a:t>
            </a:r>
            <a:r>
              <a:rPr lang="ru-RU" b="1" dirty="0" smtClean="0">
                <a:solidFill>
                  <a:schemeClr val="tx1"/>
                </a:solidFill>
              </a:rPr>
              <a:t>.    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5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СЕРНАЯ  КИСЛОТА</a:t>
            </a:r>
            <a:r>
              <a:rPr lang="ru-RU" dirty="0">
                <a:solidFill>
                  <a:srgbClr val="FFFF00"/>
                </a:solidFill>
              </a:rPr>
              <a:t/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Степень токсичности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Бесцветная тяжелая маслянистая жидкость. На воздухе медленно испаряется. </a:t>
            </a:r>
          </a:p>
          <a:p>
            <a:pPr marL="0" indent="0">
              <a:buNone/>
            </a:pPr>
            <a:r>
              <a:rPr lang="ru-RU" b="1" dirty="0" smtClean="0"/>
              <a:t>Без запаха.</a:t>
            </a:r>
          </a:p>
          <a:p>
            <a:pPr marL="0" indent="0">
              <a:buNone/>
            </a:pPr>
            <a:r>
              <a:rPr lang="ru-RU" b="1" dirty="0" smtClean="0"/>
              <a:t> Хорошо растворяется в воде.</a:t>
            </a:r>
          </a:p>
          <a:p>
            <a:pPr marL="0" indent="0">
              <a:buNone/>
            </a:pPr>
            <a:r>
              <a:rPr lang="ru-RU" b="1" dirty="0" smtClean="0"/>
              <a:t> Сильный окислитель. </a:t>
            </a:r>
          </a:p>
          <a:p>
            <a:pPr marL="0" indent="0">
              <a:buNone/>
            </a:pPr>
            <a:r>
              <a:rPr lang="ru-RU" b="1" dirty="0" smtClean="0"/>
              <a:t>Образуется аэрозоль серной кислоты в атмосфере.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43670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764704"/>
            <a:ext cx="496855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 опасности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60031" y="2515284"/>
            <a:ext cx="3998583" cy="30739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        </a:t>
            </a:r>
          </a:p>
          <a:p>
            <a:pPr algn="ctr"/>
            <a:r>
              <a:rPr lang="ru-RU" sz="2000" b="1" dirty="0" smtClean="0"/>
              <a:t>  </a:t>
            </a:r>
            <a:r>
              <a:rPr lang="ru-RU" sz="2000" b="1" dirty="0" smtClean="0">
                <a:solidFill>
                  <a:srgbClr val="FFFF00"/>
                </a:solidFill>
              </a:rPr>
              <a:t>Опасность </a:t>
            </a:r>
            <a:r>
              <a:rPr lang="ru-RU" sz="2000" b="1" dirty="0">
                <a:solidFill>
                  <a:srgbClr val="FFFF00"/>
                </a:solidFill>
              </a:rPr>
              <a:t>для </a:t>
            </a:r>
            <a:r>
              <a:rPr lang="ru-RU" sz="2000" b="1" dirty="0" smtClean="0">
                <a:solidFill>
                  <a:srgbClr val="FFFF00"/>
                </a:solidFill>
              </a:rPr>
              <a:t>человека 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Высокотоксичное вещество. Опасно при вдыхании, проглатывании, и попадании на кожу. </a:t>
            </a:r>
            <a:r>
              <a:rPr lang="ru-RU" sz="2000" b="1" dirty="0" smtClean="0">
                <a:solidFill>
                  <a:schemeClr val="tx1"/>
                </a:solidFill>
              </a:rPr>
              <a:t>   Вызывает </a:t>
            </a:r>
            <a:r>
              <a:rPr lang="ru-RU" sz="2000" b="1" dirty="0">
                <a:solidFill>
                  <a:schemeClr val="tx1"/>
                </a:solidFill>
              </a:rPr>
              <a:t>сильное раздражение верхних дыхательных путей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При попадании на кожу – сильные ожоги, струпья, язвы.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8662" y="2539603"/>
            <a:ext cx="4032448" cy="24041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rgbClr val="00B050"/>
                </a:solidFill>
              </a:rPr>
              <a:t>Взрыво</a:t>
            </a:r>
            <a:r>
              <a:rPr lang="ru-RU" sz="2000" b="1" dirty="0" smtClean="0">
                <a:solidFill>
                  <a:srgbClr val="00B050"/>
                </a:solidFill>
              </a:rPr>
              <a:t> - и </a:t>
            </a:r>
            <a:r>
              <a:rPr lang="ru-RU" sz="2000" b="1" dirty="0" err="1" smtClean="0">
                <a:solidFill>
                  <a:srgbClr val="00B050"/>
                </a:solidFill>
              </a:rPr>
              <a:t>пожароопасность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endParaRPr lang="ru-RU" dirty="0" smtClean="0"/>
          </a:p>
          <a:p>
            <a:r>
              <a:rPr lang="ru-RU" sz="2000" b="1" dirty="0" err="1">
                <a:solidFill>
                  <a:schemeClr val="tx1"/>
                </a:solidFill>
              </a:rPr>
              <a:t>Негорюч</a:t>
            </a:r>
            <a:r>
              <a:rPr lang="ru-RU" sz="2000" b="1" dirty="0">
                <a:solidFill>
                  <a:schemeClr val="tx1"/>
                </a:solidFill>
              </a:rPr>
              <a:t>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Воспламеняются </a:t>
            </a:r>
            <a:r>
              <a:rPr lang="ru-RU" sz="2000" b="1" dirty="0">
                <a:solidFill>
                  <a:schemeClr val="tx1"/>
                </a:solidFill>
              </a:rPr>
              <a:t>органические растворители и масла.</a:t>
            </a:r>
          </a:p>
        </p:txBody>
      </p:sp>
    </p:spTree>
    <p:extLst>
      <p:ext uri="{BB962C8B-B14F-4D97-AF65-F5344CB8AC3E}">
        <p14:creationId xmlns:p14="http://schemas.microsoft.com/office/powerpoint/2010/main" xmlns="" val="96928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34960"/>
            <a:ext cx="8363272" cy="593752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819175"/>
            <a:ext cx="2376264" cy="6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Легкая степень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1047" y="834556"/>
            <a:ext cx="2448272" cy="611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Средняя степень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819174"/>
            <a:ext cx="2448272" cy="611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Тяжелая степень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831086"/>
              </p:ext>
            </p:extLst>
          </p:nvPr>
        </p:nvGraphicFramePr>
        <p:xfrm>
          <a:off x="635389" y="1988840"/>
          <a:ext cx="2157829" cy="122123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57829"/>
              </a:tblGrid>
              <a:tr h="12212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Першение в горле, сухой кашель,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резь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в глазах и носу.</a:t>
                      </a:r>
                      <a:endParaRPr lang="ru-RU" sz="1600" dirty="0">
                        <a:solidFill>
                          <a:srgbClr val="FFFF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660631"/>
              </p:ext>
            </p:extLst>
          </p:nvPr>
        </p:nvGraphicFramePr>
        <p:xfrm>
          <a:off x="3429116" y="2060849"/>
          <a:ext cx="2439028" cy="10081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39028"/>
              </a:tblGrid>
              <a:tr h="1008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Затрудненное дыхание, кашель ,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ларенгит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, бронхит.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84168" y="1757715"/>
            <a:ext cx="273630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/>
              <a:t>Спазм  и отек гортани, нарушение дыхания, кровавая рвота, отеки слизистой, оболочек ротовой полости, пищевода, кишечника, </a:t>
            </a:r>
            <a:r>
              <a:rPr lang="ru-RU" b="1" dirty="0" smtClean="0"/>
              <a:t>кожи.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28367" y="378904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4581128"/>
            <a:ext cx="2952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2" y="4699992"/>
            <a:ext cx="2952328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522920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Изолирующий противогаз, респиратор РПГ-67 В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436096" y="5229200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</a:t>
            </a:r>
            <a:r>
              <a:rPr lang="ru-RU" b="1" dirty="0" smtClean="0"/>
              <a:t>ащитный костюм, резиновые </a:t>
            </a:r>
            <a:r>
              <a:rPr lang="ru-RU" b="1" dirty="0"/>
              <a:t>сапоги, </a:t>
            </a:r>
            <a:r>
              <a:rPr lang="ru-RU" b="1" dirty="0" smtClean="0"/>
              <a:t>перчатки, шлем с нагрудником.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856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Срочная госпитализация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4938" y="29947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1376772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53634" y="1556792"/>
            <a:ext cx="341327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9701" y="2348880"/>
            <a:ext cx="3884080" cy="31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Надеть изолирующий противогаз. </a:t>
            </a:r>
          </a:p>
          <a:p>
            <a:r>
              <a:rPr lang="ru-RU" b="1" dirty="0">
                <a:solidFill>
                  <a:schemeClr val="tx1"/>
                </a:solidFill>
              </a:rPr>
              <a:t>Вынести на свежий воздух, снять </a:t>
            </a:r>
            <a:r>
              <a:rPr lang="ru-RU" b="1" dirty="0" smtClean="0">
                <a:solidFill>
                  <a:schemeClr val="tx1"/>
                </a:solidFill>
              </a:rPr>
              <a:t>загрязненную одежду и обувь.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Промыть глаза, полость рта, носа  большим количеством воды с 2% раствором пищевой соды. 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 При отсутствии дыхания сделать искусственное  дыхание «Рот в Рот». Внутрь принять теплое молоко с содой.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53634" y="2636912"/>
            <a:ext cx="3413274" cy="2232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Борьба с отеком гортани и ожогами. При кашле – кодеин.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35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/>
            </a:r>
            <a:br>
              <a:rPr lang="ru-RU" sz="3600" b="1" i="1" dirty="0" smtClean="0">
                <a:solidFill>
                  <a:srgbClr val="FF0000"/>
                </a:solidFill>
              </a:rPr>
            </a:br>
            <a:r>
              <a:rPr lang="ru-RU" sz="3600" b="1" i="1" dirty="0" smtClean="0">
                <a:solidFill>
                  <a:srgbClr val="FF0000"/>
                </a:solidFill>
              </a:rPr>
              <a:t>Правила  </a:t>
            </a:r>
            <a:r>
              <a:rPr lang="ru-RU" sz="3600" b="1" i="1" dirty="0">
                <a:solidFill>
                  <a:srgbClr val="FF0000"/>
                </a:solidFill>
              </a:rPr>
              <a:t>поведения  в  условиях    выброса (</a:t>
            </a:r>
            <a:r>
              <a:rPr lang="ru-RU" sz="3600" b="1" i="1" dirty="0" err="1">
                <a:solidFill>
                  <a:srgbClr val="FF0000"/>
                </a:solidFill>
              </a:rPr>
              <a:t>вылива</a:t>
            </a:r>
            <a:r>
              <a:rPr lang="ru-RU" sz="3600" b="1" i="1" dirty="0">
                <a:solidFill>
                  <a:srgbClr val="FF0000"/>
                </a:solidFill>
              </a:rPr>
              <a:t>)    серной </a:t>
            </a:r>
            <a:r>
              <a:rPr lang="ru-RU" sz="3600" b="1" i="1" dirty="0" smtClean="0">
                <a:solidFill>
                  <a:srgbClr val="FF0000"/>
                </a:solidFill>
              </a:rPr>
              <a:t>кислоты</a:t>
            </a:r>
            <a:r>
              <a:rPr lang="ru-RU" sz="3600" b="1" i="1" dirty="0">
                <a:solidFill>
                  <a:srgbClr val="FF0000"/>
                </a:solidFill>
              </a:rPr>
              <a:t>.</a:t>
            </a:r>
            <a:r>
              <a:rPr lang="ru-RU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dirty="0">
                <a:solidFill>
                  <a:srgbClr val="FF0000"/>
                </a:solidFill>
              </a:rPr>
              <a:t/>
            </a:r>
            <a:br>
              <a:rPr lang="ru-RU" sz="3600" dirty="0">
                <a:solidFill>
                  <a:srgbClr val="FF0000"/>
                </a:solidFill>
              </a:rPr>
            </a:b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 </a:t>
            </a:r>
            <a:endParaRPr lang="ru-RU" dirty="0"/>
          </a:p>
          <a:p>
            <a:pPr lvl="0"/>
            <a:r>
              <a:rPr lang="uk-UA" sz="3800" b="1" dirty="0"/>
              <a:t>покинуть зону </a:t>
            </a:r>
            <a:r>
              <a:rPr lang="uk-UA" sz="3800" b="1" dirty="0" err="1"/>
              <a:t>заражения</a:t>
            </a:r>
            <a:r>
              <a:rPr lang="uk-UA" sz="3800" b="1" dirty="0"/>
              <a:t>, </a:t>
            </a:r>
            <a:r>
              <a:rPr lang="uk-UA" sz="3800" b="1" dirty="0" err="1"/>
              <a:t>избегая</a:t>
            </a:r>
            <a:r>
              <a:rPr lang="uk-UA" sz="3800" b="1" dirty="0"/>
              <a:t> низин</a:t>
            </a:r>
            <a:r>
              <a:rPr lang="ru-RU" sz="3800" b="1" dirty="0"/>
              <a:t>, лощин, оврагов</a:t>
            </a:r>
            <a:r>
              <a:rPr lang="uk-UA" sz="3800" b="1" dirty="0"/>
              <a:t>;</a:t>
            </a:r>
            <a:endParaRPr lang="ru-RU" sz="3800" b="1" dirty="0"/>
          </a:p>
          <a:p>
            <a:pPr lvl="0"/>
            <a:r>
              <a:rPr lang="ru-RU" sz="3800" b="1" dirty="0"/>
              <a:t>пострадавших вынести из зоны заражения;</a:t>
            </a:r>
          </a:p>
          <a:p>
            <a:pPr lvl="0"/>
            <a:r>
              <a:rPr lang="uk-UA" sz="3800" b="1" dirty="0"/>
              <a:t>держаться с </a:t>
            </a:r>
            <a:r>
              <a:rPr lang="uk-UA" sz="3800" b="1" dirty="0" err="1"/>
              <a:t>наветренной</a:t>
            </a:r>
            <a:r>
              <a:rPr lang="uk-UA" sz="3800" b="1" dirty="0"/>
              <a:t> </a:t>
            </a:r>
            <a:r>
              <a:rPr lang="uk-UA" sz="3800" b="1" dirty="0" err="1"/>
              <a:t>стороны</a:t>
            </a:r>
            <a:r>
              <a:rPr lang="uk-UA" sz="3800" b="1" dirty="0"/>
              <a:t>;</a:t>
            </a:r>
            <a:endParaRPr lang="ru-RU" sz="3800" b="1" dirty="0"/>
          </a:p>
          <a:p>
            <a:pPr lvl="0"/>
            <a:r>
              <a:rPr lang="ru-RU" sz="3800" b="1" dirty="0"/>
              <a:t>сменить  загрязненную одежду, обувь;</a:t>
            </a:r>
          </a:p>
          <a:p>
            <a:pPr lvl="0"/>
            <a:r>
              <a:rPr lang="ru-RU" sz="3800" b="1" dirty="0"/>
              <a:t>не использовать загрязненную воду и сообщить об аварии  в СЭС;</a:t>
            </a:r>
          </a:p>
          <a:p>
            <a:pPr lvl="0"/>
            <a:r>
              <a:rPr lang="uk-UA" sz="3800" b="1" dirty="0" smtClean="0"/>
              <a:t>Не </a:t>
            </a:r>
            <a:r>
              <a:rPr lang="uk-UA" sz="3800" b="1" dirty="0" err="1" smtClean="0"/>
              <a:t>прикасаться</a:t>
            </a:r>
            <a:r>
              <a:rPr lang="uk-UA" sz="3800" b="1" dirty="0" smtClean="0"/>
              <a:t> </a:t>
            </a:r>
            <a:r>
              <a:rPr lang="uk-UA" sz="3800" b="1" dirty="0"/>
              <a:t>к пролитому </a:t>
            </a:r>
            <a:r>
              <a:rPr lang="uk-UA" sz="3800" b="1" dirty="0" smtClean="0"/>
              <a:t> </a:t>
            </a:r>
            <a:r>
              <a:rPr lang="uk-UA" sz="3800" b="1" dirty="0" err="1" smtClean="0"/>
              <a:t>веществу</a:t>
            </a:r>
            <a:r>
              <a:rPr lang="ru-RU" sz="3800" b="1" dirty="0"/>
              <a:t>;</a:t>
            </a:r>
          </a:p>
          <a:p>
            <a:pPr lvl="0"/>
            <a:r>
              <a:rPr lang="ru-RU" sz="3800" b="1" dirty="0"/>
              <a:t>надеть смоченную в воде ватно-марлевую повязку;</a:t>
            </a:r>
          </a:p>
          <a:p>
            <a:pPr lvl="0"/>
            <a:r>
              <a:rPr lang="ru-RU" sz="3800" b="1" dirty="0"/>
              <a:t>оказать доврачебную помощь.</a:t>
            </a:r>
          </a:p>
          <a:p>
            <a:pPr marL="0" indent="0" algn="ctr">
              <a:buNone/>
            </a:pPr>
            <a:r>
              <a:rPr lang="uk-UA" sz="3800" b="1" dirty="0" err="1" smtClean="0">
                <a:solidFill>
                  <a:srgbClr val="FF0000"/>
                </a:solidFill>
              </a:rPr>
              <a:t>Учитывая</a:t>
            </a:r>
            <a:r>
              <a:rPr lang="uk-UA" sz="3800" b="1" dirty="0" smtClean="0">
                <a:solidFill>
                  <a:srgbClr val="FF0000"/>
                </a:solidFill>
              </a:rPr>
              <a:t> </a:t>
            </a:r>
            <a:r>
              <a:rPr lang="uk-UA" sz="3800" b="1" dirty="0">
                <a:solidFill>
                  <a:srgbClr val="FF0000"/>
                </a:solidFill>
              </a:rPr>
              <a:t>физические свойства с</a:t>
            </a:r>
            <a:r>
              <a:rPr lang="ru-RU" sz="3800" b="1" dirty="0" err="1">
                <a:solidFill>
                  <a:srgbClr val="FF0000"/>
                </a:solidFill>
              </a:rPr>
              <a:t>ерной</a:t>
            </a:r>
            <a:r>
              <a:rPr lang="ru-RU" sz="3800" b="1" dirty="0">
                <a:solidFill>
                  <a:srgbClr val="FF0000"/>
                </a:solidFill>
              </a:rPr>
              <a:t>  кислоты</a:t>
            </a:r>
            <a:r>
              <a:rPr lang="ru-RU" sz="3800" b="1" dirty="0" smtClean="0">
                <a:solidFill>
                  <a:srgbClr val="FF0000"/>
                </a:solidFill>
              </a:rPr>
              <a:t>,</a:t>
            </a:r>
            <a:r>
              <a:rPr lang="ru-RU" sz="3800" dirty="0">
                <a:solidFill>
                  <a:srgbClr val="FF0000"/>
                </a:solidFill>
              </a:rPr>
              <a:t> </a:t>
            </a:r>
            <a:r>
              <a:rPr lang="uk-UA" sz="3800" b="1" dirty="0" smtClean="0">
                <a:solidFill>
                  <a:srgbClr val="FF0000"/>
                </a:solidFill>
              </a:rPr>
              <a:t> </a:t>
            </a:r>
            <a:r>
              <a:rPr lang="uk-UA" sz="3800" b="1" dirty="0" err="1">
                <a:solidFill>
                  <a:srgbClr val="FF0000"/>
                </a:solidFill>
              </a:rPr>
              <a:t>выходить</a:t>
            </a:r>
            <a:r>
              <a:rPr lang="uk-UA" sz="3800" b="1" dirty="0">
                <a:solidFill>
                  <a:srgbClr val="FF0000"/>
                </a:solidFill>
              </a:rPr>
              <a:t> </a:t>
            </a:r>
            <a:r>
              <a:rPr lang="uk-UA" sz="3800" b="1" dirty="0" err="1">
                <a:solidFill>
                  <a:srgbClr val="FF0000"/>
                </a:solidFill>
              </a:rPr>
              <a:t>из</a:t>
            </a:r>
            <a:r>
              <a:rPr lang="uk-UA" sz="3800" b="1" dirty="0">
                <a:solidFill>
                  <a:srgbClr val="FF0000"/>
                </a:solidFill>
              </a:rPr>
              <a:t> </a:t>
            </a:r>
            <a:r>
              <a:rPr lang="uk-UA" sz="3800" b="1" dirty="0" err="1">
                <a:solidFill>
                  <a:srgbClr val="FF0000"/>
                </a:solidFill>
              </a:rPr>
              <a:t>зараженного</a:t>
            </a:r>
            <a:r>
              <a:rPr lang="uk-UA" sz="3800" b="1" dirty="0">
                <a:solidFill>
                  <a:srgbClr val="FF0000"/>
                </a:solidFill>
              </a:rPr>
              <a:t> </a:t>
            </a:r>
            <a:r>
              <a:rPr lang="uk-UA" sz="3800" b="1" dirty="0" err="1">
                <a:solidFill>
                  <a:srgbClr val="FF0000"/>
                </a:solidFill>
              </a:rPr>
              <a:t>района</a:t>
            </a:r>
            <a:r>
              <a:rPr lang="uk-UA" sz="3800" b="1" dirty="0">
                <a:solidFill>
                  <a:srgbClr val="FF0000"/>
                </a:solidFill>
              </a:rPr>
              <a:t>  </a:t>
            </a:r>
            <a:r>
              <a:rPr lang="uk-UA" sz="3800" b="1" dirty="0" err="1">
                <a:solidFill>
                  <a:srgbClr val="FF0000"/>
                </a:solidFill>
              </a:rPr>
              <a:t>необходимо</a:t>
            </a:r>
            <a:r>
              <a:rPr lang="uk-UA" sz="3800" b="1" dirty="0">
                <a:solidFill>
                  <a:srgbClr val="FF0000"/>
                </a:solidFill>
              </a:rPr>
              <a:t> по </a:t>
            </a:r>
            <a:r>
              <a:rPr lang="uk-UA" sz="3800" b="1" dirty="0" err="1">
                <a:solidFill>
                  <a:srgbClr val="FF0000"/>
                </a:solidFill>
              </a:rPr>
              <a:t>возвышенным</a:t>
            </a:r>
            <a:r>
              <a:rPr lang="uk-UA" sz="3800" b="1" dirty="0">
                <a:solidFill>
                  <a:srgbClr val="FF0000"/>
                </a:solidFill>
              </a:rPr>
              <a:t> </a:t>
            </a:r>
            <a:r>
              <a:rPr lang="uk-UA" sz="3800" b="1" dirty="0" err="1">
                <a:solidFill>
                  <a:srgbClr val="FF0000"/>
                </a:solidFill>
              </a:rPr>
              <a:t>местам</a:t>
            </a:r>
            <a:r>
              <a:rPr lang="uk-UA" sz="3800" b="1" dirty="0">
                <a:solidFill>
                  <a:srgbClr val="FF0000"/>
                </a:solidFill>
              </a:rPr>
              <a:t>.</a:t>
            </a:r>
            <a:endParaRPr lang="ru-RU" sz="38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0332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Первый  учебный вопрос: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ru-RU" sz="4400" b="1" dirty="0"/>
              <a:t> </a:t>
            </a:r>
            <a:r>
              <a:rPr lang="ru-RU" sz="4400" b="1" dirty="0" smtClean="0"/>
              <a:t>«Особенности </a:t>
            </a:r>
            <a:r>
              <a:rPr lang="ru-RU" sz="4400" b="1" dirty="0"/>
              <a:t>оказания первой медицинской помощи  при поражении  опасными химическими </a:t>
            </a:r>
            <a:r>
              <a:rPr lang="ru-RU" sz="4400" b="1" dirty="0" smtClean="0"/>
              <a:t>веществами»</a:t>
            </a:r>
            <a:endParaRPr lang="ru-RU" sz="4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 </a:t>
            </a:r>
            <a:r>
              <a:rPr lang="ru-RU" b="1" dirty="0">
                <a:solidFill>
                  <a:srgbClr val="FFFF00"/>
                </a:solidFill>
              </a:rPr>
              <a:t>ФЕНОЛ</a:t>
            </a:r>
            <a:r>
              <a:rPr lang="ru-RU" dirty="0">
                <a:solidFill>
                  <a:srgbClr val="FFFF00"/>
                </a:solidFill>
              </a:rPr>
              <a:t/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Степень токсичности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Бесцветные  игольчатые    кристаллы, розовеющие     на </a:t>
            </a:r>
            <a:r>
              <a:rPr lang="ru-RU" b="1" dirty="0" smtClean="0"/>
              <a:t>воздухе    </a:t>
            </a:r>
            <a:r>
              <a:rPr lang="ru-RU" b="1" dirty="0"/>
              <a:t>из-за   окисления.  </a:t>
            </a:r>
          </a:p>
          <a:p>
            <a:pPr marL="0" indent="0">
              <a:buNone/>
            </a:pPr>
            <a:r>
              <a:rPr lang="ru-RU" b="1" dirty="0" smtClean="0"/>
              <a:t>Обладает  </a:t>
            </a:r>
            <a:r>
              <a:rPr lang="ru-RU" b="1" dirty="0"/>
              <a:t>специфическим  </a:t>
            </a:r>
            <a:r>
              <a:rPr lang="ru-RU" b="1" dirty="0" smtClean="0"/>
              <a:t> запахом </a:t>
            </a:r>
            <a:r>
              <a:rPr lang="ru-RU" b="1" dirty="0"/>
              <a:t>гуаши.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Растворим </a:t>
            </a:r>
            <a:r>
              <a:rPr lang="ru-RU" b="1" dirty="0"/>
              <a:t>в  воде,  растворах  щелочей,  </a:t>
            </a:r>
            <a:r>
              <a:rPr lang="ru-RU" b="1" dirty="0" smtClean="0"/>
              <a:t>спирте</a:t>
            </a:r>
            <a:r>
              <a:rPr lang="ru-RU" b="1" dirty="0"/>
              <a:t>,   бензоле,     </a:t>
            </a:r>
            <a:r>
              <a:rPr lang="ru-RU" b="1" dirty="0" smtClean="0"/>
              <a:t>ацетоне. </a:t>
            </a:r>
          </a:p>
          <a:p>
            <a:pPr marL="0" indent="0">
              <a:buNone/>
            </a:pPr>
            <a:r>
              <a:rPr lang="ru-RU" b="1" dirty="0" smtClean="0"/>
              <a:t>5</a:t>
            </a:r>
            <a:r>
              <a:rPr lang="ru-RU" b="1" dirty="0"/>
              <a:t>%  раствор  в  воде –   антисептик, широко применяемый   </a:t>
            </a:r>
            <a:r>
              <a:rPr lang="ru-RU" b="1" dirty="0" smtClean="0"/>
              <a:t>в </a:t>
            </a:r>
            <a:r>
              <a:rPr lang="ru-RU" b="1" dirty="0"/>
              <a:t>медицине</a:t>
            </a:r>
            <a:r>
              <a:rPr lang="ru-RU" dirty="0" smtClean="0"/>
              <a:t>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349283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764704"/>
            <a:ext cx="496855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 опасности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63988" y="2132856"/>
            <a:ext cx="4394626" cy="3888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        </a:t>
            </a:r>
          </a:p>
          <a:p>
            <a:pPr algn="ctr"/>
            <a:r>
              <a:rPr lang="ru-RU" sz="2000" b="1" dirty="0" smtClean="0"/>
              <a:t>  </a:t>
            </a:r>
            <a:r>
              <a:rPr lang="ru-RU" sz="2000" b="1" dirty="0" smtClean="0">
                <a:solidFill>
                  <a:srgbClr val="FFFF00"/>
                </a:solidFill>
              </a:rPr>
              <a:t>Опасность </a:t>
            </a:r>
            <a:r>
              <a:rPr lang="ru-RU" sz="2000" b="1" dirty="0">
                <a:solidFill>
                  <a:srgbClr val="FFFF00"/>
                </a:solidFill>
              </a:rPr>
              <a:t>для </a:t>
            </a:r>
            <a:r>
              <a:rPr lang="ru-RU" sz="2000" b="1" dirty="0" smtClean="0">
                <a:solidFill>
                  <a:srgbClr val="FFFF00"/>
                </a:solidFill>
              </a:rPr>
              <a:t>человека 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  Действует </a:t>
            </a:r>
            <a:r>
              <a:rPr lang="ru-RU" sz="2000" b="1" dirty="0">
                <a:solidFill>
                  <a:schemeClr val="tx1"/>
                </a:solidFill>
              </a:rPr>
              <a:t>на нервную систему и нарушает обмен веществ. 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  Системный </a:t>
            </a:r>
            <a:r>
              <a:rPr lang="ru-RU" sz="2000" b="1" dirty="0">
                <a:solidFill>
                  <a:schemeClr val="tx1"/>
                </a:solidFill>
              </a:rPr>
              <a:t>яд и представляет собой серьезную опасность для человека.       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    Острое отравление при приеме       внутрь, вдыхании или попадании на      кожу.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    Может привести   к  смерти. 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    Легко всасывается через кожу.   </a:t>
            </a:r>
          </a:p>
          <a:p>
            <a:r>
              <a:rPr lang="ru-RU" sz="2000" b="1" dirty="0">
                <a:solidFill>
                  <a:schemeClr val="tx1"/>
                </a:solidFill>
              </a:rPr>
              <a:t>     Высокотоксичен при вдыхании</a:t>
            </a:r>
            <a:r>
              <a:rPr lang="ru-RU" sz="2000" b="1" dirty="0"/>
              <a:t>. </a:t>
            </a:r>
            <a:r>
              <a:rPr lang="ru-RU" sz="2000" b="1" dirty="0">
                <a:solidFill>
                  <a:schemeClr val="tx1"/>
                </a:solidFill>
              </a:rPr>
              <a:t>Вызывает ожоги,  раздражитель 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662" y="2539603"/>
            <a:ext cx="3597274" cy="24041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rgbClr val="00B050"/>
                </a:solidFill>
              </a:rPr>
              <a:t>Взрыво</a:t>
            </a:r>
            <a:r>
              <a:rPr lang="ru-RU" sz="2000" b="1" dirty="0" smtClean="0">
                <a:solidFill>
                  <a:srgbClr val="00B050"/>
                </a:solidFill>
              </a:rPr>
              <a:t> - и </a:t>
            </a:r>
            <a:r>
              <a:rPr lang="ru-RU" sz="2000" b="1" dirty="0" err="1" smtClean="0">
                <a:solidFill>
                  <a:srgbClr val="00B050"/>
                </a:solidFill>
              </a:rPr>
              <a:t>пожароопасность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endParaRPr lang="ru-RU" dirty="0" smtClean="0"/>
          </a:p>
          <a:p>
            <a:r>
              <a:rPr lang="ru-RU" sz="2000" b="1" dirty="0" smtClean="0">
                <a:solidFill>
                  <a:schemeClr val="tx1"/>
                </a:solidFill>
              </a:rPr>
              <a:t>ГОРЮЧИЙ ГАЗ.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7689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723312" cy="6408712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819175"/>
            <a:ext cx="2376264" cy="6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Легкая степень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1047" y="834556"/>
            <a:ext cx="2448272" cy="611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Средняя степень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819174"/>
            <a:ext cx="2448272" cy="611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Тяжелая степень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8190706"/>
              </p:ext>
            </p:extLst>
          </p:nvPr>
        </p:nvGraphicFramePr>
        <p:xfrm>
          <a:off x="395536" y="1757715"/>
          <a:ext cx="2880320" cy="188730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80320"/>
              </a:tblGrid>
              <a:tr h="18873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Диарея, появление язв во рту,  появление волдырей и ожогов в области воздействия.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Головная боль, общая слабость, головокружение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600" dirty="0">
                        <a:solidFill>
                          <a:srgbClr val="FFFF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9599435"/>
              </p:ext>
            </p:extLst>
          </p:nvPr>
        </p:nvGraphicFramePr>
        <p:xfrm>
          <a:off x="3429116" y="1757716"/>
          <a:ext cx="2439028" cy="18873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39028"/>
              </a:tblGrid>
              <a:tr h="1887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Состояние эйфории. Беспричинный смех. Нарушение хода, тошнота, рвота.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84168" y="1757715"/>
            <a:ext cx="273630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/>
              <a:t>Смерть от остановки  дыхания. </a:t>
            </a:r>
            <a:r>
              <a:rPr lang="ru-RU" b="1" dirty="0" smtClean="0"/>
              <a:t> Сонливость</a:t>
            </a:r>
            <a:r>
              <a:rPr lang="ru-RU" b="1" dirty="0"/>
              <a:t>.</a:t>
            </a:r>
          </a:p>
          <a:p>
            <a:r>
              <a:rPr lang="ru-RU" b="1" dirty="0"/>
              <a:t>Миражное состояние,  общая  заторможенность угнетение всех </a:t>
            </a:r>
            <a:r>
              <a:rPr lang="ru-RU" b="1" dirty="0" smtClean="0"/>
              <a:t>рефлексов.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28367" y="378904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4581128"/>
            <a:ext cx="2952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2" y="4699992"/>
            <a:ext cx="2952328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522920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Изолирующий противогаз, респиратор РПГ-67 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436096" y="5229200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Специальный защитный костюм, резиновые </a:t>
            </a:r>
            <a:r>
              <a:rPr lang="ru-RU" b="1" dirty="0"/>
              <a:t>сапоги, </a:t>
            </a:r>
            <a:r>
              <a:rPr lang="ru-RU" b="1" dirty="0" smtClean="0"/>
              <a:t>перчатки, шлем, нагрудником.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81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sz="4000" b="1" dirty="0" smtClean="0"/>
          </a:p>
          <a:p>
            <a:pPr marL="0" indent="0">
              <a:buNone/>
            </a:pPr>
            <a:r>
              <a:rPr lang="ru-RU" sz="6400" b="1" dirty="0" smtClean="0"/>
              <a:t>Одеть </a:t>
            </a:r>
            <a:r>
              <a:rPr lang="ru-RU" sz="6400" b="1" dirty="0"/>
              <a:t>изолирующий противогаз,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вынести на </a:t>
            </a:r>
            <a:r>
              <a:rPr lang="ru-RU" sz="6400" b="1" dirty="0"/>
              <a:t>свежий воздух,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освободить </a:t>
            </a:r>
            <a:r>
              <a:rPr lang="ru-RU" sz="6400" b="1" dirty="0"/>
              <a:t>от одежды,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обеспечить </a:t>
            </a:r>
            <a:r>
              <a:rPr lang="ru-RU" sz="6400" b="1" dirty="0"/>
              <a:t>покой и </a:t>
            </a:r>
            <a:r>
              <a:rPr lang="ru-RU" sz="6400" b="1" dirty="0" smtClean="0"/>
              <a:t>тепло.</a:t>
            </a:r>
            <a:endParaRPr lang="ru-RU" sz="6400" b="1" dirty="0"/>
          </a:p>
          <a:p>
            <a:pPr marL="0" indent="0">
              <a:buNone/>
            </a:pPr>
            <a:r>
              <a:rPr lang="ru-RU" sz="6400" b="1" dirty="0" smtClean="0"/>
              <a:t>   </a:t>
            </a:r>
            <a:r>
              <a:rPr lang="ru-RU" sz="6400" b="1" dirty="0">
                <a:solidFill>
                  <a:srgbClr val="FF0000"/>
                </a:solidFill>
              </a:rPr>
              <a:t>При попадании на </a:t>
            </a:r>
            <a:r>
              <a:rPr lang="ru-RU" sz="6400" b="1" dirty="0" smtClean="0">
                <a:solidFill>
                  <a:srgbClr val="FF0000"/>
                </a:solidFill>
              </a:rPr>
              <a:t>кожу</a:t>
            </a:r>
          </a:p>
          <a:p>
            <a:pPr marL="0" indent="0">
              <a:buNone/>
            </a:pPr>
            <a:r>
              <a:rPr lang="ru-RU" sz="6400" b="1" dirty="0" smtClean="0"/>
              <a:t>Немедленно </a:t>
            </a:r>
            <a:r>
              <a:rPr lang="ru-RU" sz="6400" b="1" dirty="0"/>
              <a:t>промыть пораженное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место </a:t>
            </a:r>
            <a:r>
              <a:rPr lang="ru-RU" sz="6400" b="1" dirty="0"/>
              <a:t>водой с мылом,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протереть </a:t>
            </a:r>
            <a:r>
              <a:rPr lang="ru-RU" sz="6400" b="1" dirty="0"/>
              <a:t>оливковым 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или </a:t>
            </a:r>
            <a:r>
              <a:rPr lang="ru-RU" sz="6400" b="1" dirty="0"/>
              <a:t>растительным маслом,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этиловым </a:t>
            </a:r>
            <a:r>
              <a:rPr lang="ru-RU" sz="6400" b="1" dirty="0"/>
              <a:t>спиртом или глицерином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до </a:t>
            </a:r>
            <a:r>
              <a:rPr lang="ru-RU" sz="6400" b="1" dirty="0"/>
              <a:t>исчезновения </a:t>
            </a:r>
            <a:r>
              <a:rPr lang="ru-RU" sz="6400" b="1" dirty="0" smtClean="0"/>
              <a:t>белизны.</a:t>
            </a:r>
          </a:p>
          <a:p>
            <a:pPr marL="0" indent="0">
              <a:buNone/>
            </a:pPr>
            <a:r>
              <a:rPr lang="ru-RU" sz="6400" b="1" dirty="0" smtClean="0">
                <a:solidFill>
                  <a:srgbClr val="FF0000"/>
                </a:solidFill>
              </a:rPr>
              <a:t>При </a:t>
            </a:r>
            <a:r>
              <a:rPr lang="ru-RU" sz="6400" b="1" dirty="0">
                <a:solidFill>
                  <a:srgbClr val="FF0000"/>
                </a:solidFill>
              </a:rPr>
              <a:t>попадании </a:t>
            </a:r>
            <a:r>
              <a:rPr lang="ru-RU" sz="6400" b="1" dirty="0" smtClean="0">
                <a:solidFill>
                  <a:srgbClr val="FF0000"/>
                </a:solidFill>
              </a:rPr>
              <a:t>внутрь:</a:t>
            </a:r>
            <a:endParaRPr lang="ru-RU" sz="6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6400" b="1" dirty="0" smtClean="0"/>
              <a:t>Вызвать </a:t>
            </a:r>
            <a:r>
              <a:rPr lang="ru-RU" sz="6400" b="1" dirty="0"/>
              <a:t>рвоту выпить смесь </a:t>
            </a:r>
            <a:endParaRPr lang="ru-RU" sz="6400" b="1" dirty="0" smtClean="0"/>
          </a:p>
          <a:p>
            <a:pPr marL="0" indent="0">
              <a:buNone/>
            </a:pPr>
            <a:r>
              <a:rPr lang="ru-RU" sz="6400" b="1" dirty="0" smtClean="0"/>
              <a:t>активированного </a:t>
            </a:r>
            <a:r>
              <a:rPr lang="ru-RU" sz="6400" b="1" dirty="0"/>
              <a:t>угля.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11200" b="1" dirty="0" smtClean="0">
                <a:solidFill>
                  <a:srgbClr val="FF0000"/>
                </a:solidFill>
              </a:rPr>
              <a:t>Срочная госпитализация</a:t>
            </a:r>
            <a:r>
              <a:rPr lang="ru-RU" sz="11200" b="1" dirty="0">
                <a:solidFill>
                  <a:srgbClr val="FF0000"/>
                </a:solidFill>
              </a:rPr>
              <a:t>.</a:t>
            </a:r>
            <a:endParaRPr lang="ru-RU" sz="1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4938" y="29947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1376772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53634" y="1556792"/>
            <a:ext cx="341327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44008" y="2602632"/>
            <a:ext cx="3822900" cy="327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 smtClean="0">
                <a:solidFill>
                  <a:schemeClr val="tx1"/>
                </a:solidFill>
              </a:rPr>
              <a:t>Ингаляция увлажненным кислородом. Искусственная ингаляция </a:t>
            </a:r>
            <a:r>
              <a:rPr lang="ru-RU" sz="1600" b="1" dirty="0" err="1" smtClean="0">
                <a:solidFill>
                  <a:schemeClr val="tx1"/>
                </a:solidFill>
              </a:rPr>
              <a:t>длегких</a:t>
            </a:r>
            <a:r>
              <a:rPr lang="ru-RU" sz="1600" b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ru-RU" sz="1600" b="1" dirty="0" smtClean="0">
                <a:solidFill>
                  <a:srgbClr val="FF0000"/>
                </a:solidFill>
              </a:rPr>
              <a:t>Осторожно.</a:t>
            </a:r>
            <a:endParaRPr lang="ru-RU" sz="1600" b="1" dirty="0">
              <a:solidFill>
                <a:srgbClr val="FF0000"/>
              </a:solidFill>
            </a:endParaRPr>
          </a:p>
          <a:p>
            <a:r>
              <a:rPr lang="ru-RU" sz="1600" b="1" dirty="0">
                <a:solidFill>
                  <a:srgbClr val="FF0000"/>
                </a:solidFill>
              </a:rPr>
              <a:t>При попадании внутрь:</a:t>
            </a:r>
          </a:p>
          <a:p>
            <a:r>
              <a:rPr lang="ru-RU" sz="1600" b="1" dirty="0">
                <a:solidFill>
                  <a:schemeClr val="tx1"/>
                </a:solidFill>
              </a:rPr>
              <a:t>Пить растительное масло, яичный белок, после чего осторожно промыть кишечник большим количеством теплой воды до исчезновения запаха фенола</a:t>
            </a:r>
            <a:r>
              <a:rPr lang="ru-RU" sz="1600" b="1" dirty="0" smtClean="0">
                <a:solidFill>
                  <a:schemeClr val="tx1"/>
                </a:solidFill>
              </a:rPr>
              <a:t>.</a:t>
            </a:r>
            <a:endParaRPr lang="ru-RU" sz="1600" b="1" dirty="0">
              <a:solidFill>
                <a:srgbClr val="FF0000"/>
              </a:solidFill>
            </a:endParaRPr>
          </a:p>
          <a:p>
            <a:r>
              <a:rPr lang="ru-RU" sz="1600" b="1" dirty="0">
                <a:solidFill>
                  <a:srgbClr val="FF0000"/>
                </a:solidFill>
              </a:rPr>
              <a:t>РЕКОМЕНДУЕТСЯ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Выпить стакан молока или смесь белка яйца с водой, отвар риса или овсянки.</a:t>
            </a:r>
          </a:p>
          <a:p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7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57018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FFFF00"/>
                </a:solidFill>
              </a:rPr>
              <a:t> СТИРОЛ-МОНОМЕР ИНГИБИРОВАННЫЙ</a:t>
            </a:r>
            <a:r>
              <a:rPr lang="ru-RU" sz="4000" dirty="0">
                <a:solidFill>
                  <a:srgbClr val="FFFF00"/>
                </a:solidFill>
              </a:rPr>
              <a:t/>
            </a:r>
            <a:br>
              <a:rPr lang="ru-RU" sz="4000" dirty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Степень токсичности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Бесцветные  </a:t>
            </a:r>
            <a:r>
              <a:rPr lang="ru-RU" b="1" dirty="0" smtClean="0"/>
              <a:t> с характерным  запахом. Легче воды. </a:t>
            </a:r>
          </a:p>
          <a:p>
            <a:pPr marL="0" indent="0">
              <a:buNone/>
            </a:pPr>
            <a:r>
              <a:rPr lang="ru-RU" b="1" dirty="0"/>
              <a:t>Н</a:t>
            </a:r>
            <a:r>
              <a:rPr lang="ru-RU" b="1" dirty="0" smtClean="0"/>
              <a:t>ерастворим </a:t>
            </a:r>
            <a:r>
              <a:rPr lang="ru-RU" b="1" dirty="0"/>
              <a:t>в  </a:t>
            </a:r>
            <a:r>
              <a:rPr lang="ru-RU" b="1" dirty="0" smtClean="0"/>
              <a:t>воде. </a:t>
            </a:r>
          </a:p>
          <a:p>
            <a:pPr marL="0" indent="0">
              <a:buNone/>
            </a:pPr>
            <a:r>
              <a:rPr lang="ru-RU" b="1" dirty="0" smtClean="0"/>
              <a:t>Пары тяжелее  воздуха.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1772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764704"/>
            <a:ext cx="496855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 опасности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2161078"/>
            <a:ext cx="3600400" cy="35721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        </a:t>
            </a:r>
          </a:p>
          <a:p>
            <a:pPr algn="ctr"/>
            <a:r>
              <a:rPr lang="ru-RU" sz="2000" b="1" dirty="0" smtClean="0"/>
              <a:t>  </a:t>
            </a:r>
            <a:r>
              <a:rPr lang="ru-RU" sz="2000" b="1" dirty="0" smtClean="0">
                <a:solidFill>
                  <a:srgbClr val="FFFF00"/>
                </a:solidFill>
              </a:rPr>
              <a:t>Опасность </a:t>
            </a:r>
            <a:r>
              <a:rPr lang="ru-RU" sz="2000" b="1" dirty="0">
                <a:solidFill>
                  <a:srgbClr val="FFFF00"/>
                </a:solidFill>
              </a:rPr>
              <a:t>для </a:t>
            </a:r>
            <a:r>
              <a:rPr lang="ru-RU" sz="2000" b="1" dirty="0" smtClean="0">
                <a:solidFill>
                  <a:srgbClr val="FFFF00"/>
                </a:solidFill>
              </a:rPr>
              <a:t>человека 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   </a:t>
            </a:r>
            <a:r>
              <a:rPr lang="ru-RU" sz="2000" b="1" dirty="0">
                <a:solidFill>
                  <a:schemeClr val="tx1"/>
                </a:solidFill>
              </a:rPr>
              <a:t>Опасен при вдыхании.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Ядовит </a:t>
            </a:r>
            <a:r>
              <a:rPr lang="ru-RU" sz="2000" b="1" dirty="0">
                <a:solidFill>
                  <a:schemeClr val="tx1"/>
                </a:solidFill>
              </a:rPr>
              <a:t>при проглатывании. Возможен летальный исход.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Пары </a:t>
            </a:r>
            <a:r>
              <a:rPr lang="ru-RU" sz="2000" b="1" dirty="0">
                <a:solidFill>
                  <a:schemeClr val="tx1"/>
                </a:solidFill>
              </a:rPr>
              <a:t>вызывают раздражение слизистых оболочек.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Действует </a:t>
            </a:r>
            <a:r>
              <a:rPr lang="ru-RU" sz="2000" b="1" dirty="0">
                <a:solidFill>
                  <a:schemeClr val="tx1"/>
                </a:solidFill>
              </a:rPr>
              <a:t>через </a:t>
            </a:r>
            <a:r>
              <a:rPr lang="ru-RU" sz="2000" b="1" dirty="0" err="1" smtClean="0">
                <a:solidFill>
                  <a:schemeClr val="tx1"/>
                </a:solidFill>
              </a:rPr>
              <a:t>неповреж</a:t>
            </a:r>
            <a:r>
              <a:rPr lang="ru-RU" sz="2000" b="1" dirty="0" smtClean="0">
                <a:solidFill>
                  <a:schemeClr val="tx1"/>
                </a:solidFill>
              </a:rPr>
              <a:t> -денную </a:t>
            </a:r>
            <a:r>
              <a:rPr lang="ru-RU" sz="2000" b="1" dirty="0">
                <a:solidFill>
                  <a:schemeClr val="tx1"/>
                </a:solidFill>
              </a:rPr>
              <a:t>кожу.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  Соприкосновение </a:t>
            </a:r>
            <a:r>
              <a:rPr lang="ru-RU" sz="2000" b="1" dirty="0">
                <a:solidFill>
                  <a:schemeClr val="tx1"/>
                </a:solidFill>
              </a:rPr>
              <a:t>вызывает заболевания кожи.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4915" y="2161078"/>
            <a:ext cx="3597274" cy="3572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 smtClean="0">
              <a:solidFill>
                <a:srgbClr val="00B050"/>
              </a:solidFill>
            </a:endParaRPr>
          </a:p>
          <a:p>
            <a:r>
              <a:rPr lang="ru-RU" sz="2000" b="1" dirty="0" err="1" smtClean="0">
                <a:solidFill>
                  <a:srgbClr val="00B050"/>
                </a:solidFill>
              </a:rPr>
              <a:t>Взрыво</a:t>
            </a:r>
            <a:r>
              <a:rPr lang="ru-RU" sz="2000" b="1" dirty="0" smtClean="0">
                <a:solidFill>
                  <a:srgbClr val="00B050"/>
                </a:solidFill>
              </a:rPr>
              <a:t> - и </a:t>
            </a:r>
            <a:r>
              <a:rPr lang="ru-RU" sz="2000" b="1" dirty="0" err="1" smtClean="0">
                <a:solidFill>
                  <a:srgbClr val="00B050"/>
                </a:solidFill>
              </a:rPr>
              <a:t>пожароопасность</a:t>
            </a:r>
            <a:r>
              <a:rPr lang="ru-RU" sz="2000" dirty="0"/>
              <a:t> </a:t>
            </a:r>
            <a:endParaRPr lang="ru-RU" sz="2000" dirty="0" smtClean="0"/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Легко </a:t>
            </a:r>
            <a:r>
              <a:rPr lang="ru-RU" sz="2000" b="1" dirty="0">
                <a:solidFill>
                  <a:schemeClr val="tx1"/>
                </a:solidFill>
              </a:rPr>
              <a:t>воспламеняется.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Пары </a:t>
            </a:r>
            <a:r>
              <a:rPr lang="ru-RU" sz="2000" b="1" dirty="0">
                <a:solidFill>
                  <a:schemeClr val="tx1"/>
                </a:solidFill>
              </a:rPr>
              <a:t>образуют с воздухом взрывоопасную смесь.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Емкости </a:t>
            </a:r>
            <a:r>
              <a:rPr lang="ru-RU" sz="2000" b="1" dirty="0">
                <a:solidFill>
                  <a:schemeClr val="tx1"/>
                </a:solidFill>
              </a:rPr>
              <a:t>могут взрываться при нагревании.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В </a:t>
            </a:r>
            <a:r>
              <a:rPr lang="ru-RU" sz="2000" b="1" dirty="0">
                <a:solidFill>
                  <a:schemeClr val="tx1"/>
                </a:solidFill>
              </a:rPr>
              <a:t>пустых емкостях образуются взрывоопасные смеси.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Опасность </a:t>
            </a:r>
            <a:r>
              <a:rPr lang="ru-RU" sz="2000" b="1" dirty="0">
                <a:solidFill>
                  <a:schemeClr val="tx1"/>
                </a:solidFill>
              </a:rPr>
              <a:t>взрыва паров в помещении</a:t>
            </a:r>
            <a:r>
              <a:rPr lang="ru-RU" sz="2000" b="1" dirty="0"/>
              <a:t>.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</a:p>
          <a:p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70073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8974832" cy="648072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819175"/>
            <a:ext cx="2376264" cy="6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Легкая степень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1047" y="834556"/>
            <a:ext cx="2448272" cy="611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Средняя степень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819174"/>
            <a:ext cx="2448272" cy="611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Тяжелая степень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704807"/>
              </p:ext>
            </p:extLst>
          </p:nvPr>
        </p:nvGraphicFramePr>
        <p:xfrm>
          <a:off x="395536" y="1757715"/>
          <a:ext cx="2448272" cy="13112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8272"/>
              </a:tblGrid>
              <a:tr h="13112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Возбуждение,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сонливость,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состояние опьянения.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dirty="0">
                        <a:solidFill>
                          <a:srgbClr val="FFFF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9257298"/>
              </p:ext>
            </p:extLst>
          </p:nvPr>
        </p:nvGraphicFramePr>
        <p:xfrm>
          <a:off x="3429116" y="1757717"/>
          <a:ext cx="2439028" cy="14552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39028"/>
              </a:tblGrid>
              <a:tr h="1455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Общая слабость,  тошнота, рвота,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головокружение, сонливость.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84168" y="1757715"/>
            <a:ext cx="273630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 smtClean="0"/>
              <a:t> </a:t>
            </a:r>
            <a:r>
              <a:rPr lang="ru-RU" b="1" dirty="0"/>
              <a:t>Удушье, нарушение ритма дыхания, потеря сознания, судороги, резь в глазах, слезотечение. Возможно кровотечение с носа и </a:t>
            </a:r>
            <a:r>
              <a:rPr lang="ru-RU" b="1" dirty="0" smtClean="0"/>
              <a:t>десен.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28367" y="378904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4581128"/>
            <a:ext cx="29523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2" y="4699992"/>
            <a:ext cx="2952328" cy="33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5229200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Изолирующий противогаз.</a:t>
            </a:r>
          </a:p>
          <a:p>
            <a:r>
              <a:rPr lang="ru-RU" b="1" dirty="0" smtClean="0"/>
              <a:t> Респиратор  РПГ -67 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436096" y="5229200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</a:t>
            </a:r>
            <a:r>
              <a:rPr lang="ru-RU" b="1" dirty="0" smtClean="0"/>
              <a:t>ащитный костюм.</a:t>
            </a:r>
          </a:p>
          <a:p>
            <a:r>
              <a:rPr lang="ru-RU" b="1" dirty="0" smtClean="0"/>
              <a:t>Резиновые сапоги. Рукавицы.</a:t>
            </a:r>
          </a:p>
          <a:p>
            <a:r>
              <a:rPr lang="ru-RU" b="1" dirty="0" smtClean="0"/>
              <a:t>Шлем с нагрудником.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774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9476"/>
            <a:ext cx="8229600" cy="6297876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sz="4000" b="1" dirty="0" smtClean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5400" b="1" dirty="0" smtClean="0"/>
              <a:t> </a:t>
            </a:r>
            <a:endParaRPr lang="ru-RU" sz="5400" dirty="0"/>
          </a:p>
          <a:p>
            <a:pPr marL="0" indent="0" algn="ctr">
              <a:buNone/>
            </a:pPr>
            <a:r>
              <a:rPr lang="ru-RU" sz="11200" b="1" dirty="0" smtClean="0">
                <a:solidFill>
                  <a:srgbClr val="FF0000"/>
                </a:solidFill>
              </a:rPr>
              <a:t>Срочная госпитализация</a:t>
            </a:r>
            <a:r>
              <a:rPr lang="ru-RU" sz="11200" b="1" dirty="0">
                <a:solidFill>
                  <a:srgbClr val="FF0000"/>
                </a:solidFill>
              </a:rPr>
              <a:t>.</a:t>
            </a:r>
            <a:endParaRPr lang="ru-RU" sz="11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8600" b="1" dirty="0">
                <a:solidFill>
                  <a:srgbClr val="FF0000"/>
                </a:solidFill>
              </a:rPr>
              <a:t>Не давать пить молоко, спирт, касторовое масло.</a:t>
            </a:r>
            <a:endParaRPr lang="ru-RU" sz="8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4938" y="29947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1376772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53634" y="1556792"/>
            <a:ext cx="341327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53634" y="2602632"/>
            <a:ext cx="3413274" cy="1762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Ингаляция кислорода  с карбогеном. </a:t>
            </a:r>
          </a:p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Принять внутрь </a:t>
            </a:r>
            <a:r>
              <a:rPr lang="ru-RU" b="1" dirty="0" err="1" smtClean="0">
                <a:solidFill>
                  <a:schemeClr val="tx1"/>
                </a:solidFill>
              </a:rPr>
              <a:t>енергосорбит</a:t>
            </a:r>
            <a:r>
              <a:rPr lang="ru-RU" b="1" dirty="0" smtClean="0">
                <a:solidFill>
                  <a:schemeClr val="tx1"/>
                </a:solidFill>
              </a:rPr>
              <a:t>.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9701" y="2276532"/>
            <a:ext cx="3620251" cy="266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Одеть изолирующий противогаз.</a:t>
            </a:r>
          </a:p>
          <a:p>
            <a:r>
              <a:rPr lang="ru-RU" b="1" dirty="0">
                <a:solidFill>
                  <a:schemeClr val="tx1"/>
                </a:solidFill>
              </a:rPr>
              <a:t>Вынести на свежий воздух.</a:t>
            </a:r>
          </a:p>
          <a:p>
            <a:r>
              <a:rPr lang="ru-RU" b="1" dirty="0">
                <a:solidFill>
                  <a:schemeClr val="tx1"/>
                </a:solidFill>
              </a:rPr>
              <a:t>Освободить от  загрязненной одежды </a:t>
            </a:r>
            <a:r>
              <a:rPr lang="ru-RU" b="1" dirty="0" smtClean="0">
                <a:solidFill>
                  <a:schemeClr val="tx1"/>
                </a:solidFill>
              </a:rPr>
              <a:t> и </a:t>
            </a:r>
            <a:r>
              <a:rPr lang="ru-RU" b="1" dirty="0">
                <a:solidFill>
                  <a:schemeClr val="tx1"/>
                </a:solidFill>
              </a:rPr>
              <a:t>обуви.</a:t>
            </a:r>
          </a:p>
          <a:p>
            <a:r>
              <a:rPr lang="ru-RU" b="1" dirty="0">
                <a:solidFill>
                  <a:schemeClr val="tx1"/>
                </a:solidFill>
              </a:rPr>
              <a:t>   </a:t>
            </a:r>
            <a:r>
              <a:rPr lang="ru-RU" b="1" dirty="0">
                <a:solidFill>
                  <a:srgbClr val="FF0000"/>
                </a:solidFill>
              </a:rPr>
              <a:t>При попадании на </a:t>
            </a:r>
            <a:r>
              <a:rPr lang="ru-RU" b="1" dirty="0" smtClean="0">
                <a:solidFill>
                  <a:srgbClr val="FF0000"/>
                </a:solidFill>
              </a:rPr>
              <a:t>кожу: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П</a:t>
            </a:r>
            <a:r>
              <a:rPr lang="ru-RU" b="1" dirty="0" smtClean="0">
                <a:solidFill>
                  <a:schemeClr val="tx1"/>
                </a:solidFill>
              </a:rPr>
              <a:t>ромыть </a:t>
            </a:r>
            <a:r>
              <a:rPr lang="ru-RU" b="1" dirty="0">
                <a:solidFill>
                  <a:schemeClr val="tx1"/>
                </a:solidFill>
              </a:rPr>
              <a:t>пораженное </a:t>
            </a:r>
          </a:p>
          <a:p>
            <a:r>
              <a:rPr lang="ru-RU" b="1" dirty="0">
                <a:solidFill>
                  <a:schemeClr val="tx1"/>
                </a:solidFill>
              </a:rPr>
              <a:t>место водой с мылом.</a:t>
            </a:r>
          </a:p>
          <a:p>
            <a:r>
              <a:rPr lang="ru-RU" b="1" dirty="0">
                <a:solidFill>
                  <a:srgbClr val="FF0000"/>
                </a:solidFill>
              </a:rPr>
              <a:t>При попадании внутрь: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Вызвать </a:t>
            </a:r>
            <a:r>
              <a:rPr lang="ru-RU" b="1" dirty="0">
                <a:solidFill>
                  <a:schemeClr val="tx1"/>
                </a:solidFill>
              </a:rPr>
              <a:t>рвоту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57018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 Т О Л У О Л</a:t>
            </a:r>
            <a:r>
              <a:rPr lang="ru-RU" dirty="0">
                <a:solidFill>
                  <a:srgbClr val="FFFF00"/>
                </a:solidFill>
              </a:rPr>
              <a:t/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Степень токсичности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32856"/>
            <a:ext cx="7992888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Прозрачная  </a:t>
            </a:r>
            <a:r>
              <a:rPr lang="ru-RU" b="1" dirty="0" smtClean="0"/>
              <a:t>подвижная  летучая жидкость  с характерным  запахом</a:t>
            </a:r>
            <a:r>
              <a:rPr lang="ru-RU" b="1" dirty="0"/>
              <a:t>,  </a:t>
            </a:r>
            <a:r>
              <a:rPr lang="ru-RU" b="1" dirty="0" smtClean="0"/>
              <a:t>проявляет     слабое </a:t>
            </a:r>
            <a:r>
              <a:rPr lang="ru-RU" b="1" dirty="0"/>
              <a:t>наркотическое   </a:t>
            </a:r>
            <a:r>
              <a:rPr lang="ru-RU" b="1" dirty="0" smtClean="0"/>
              <a:t>действие</a:t>
            </a:r>
            <a:r>
              <a:rPr lang="ru-RU" b="1" dirty="0"/>
              <a:t>.    </a:t>
            </a:r>
          </a:p>
          <a:p>
            <a:pPr marL="0" indent="0">
              <a:buNone/>
            </a:pPr>
            <a:r>
              <a:rPr lang="ru-RU" b="1" dirty="0" smtClean="0"/>
              <a:t>Смешивается  в </a:t>
            </a:r>
            <a:r>
              <a:rPr lang="ru-RU" b="1" dirty="0"/>
              <a:t>неограниченных </a:t>
            </a:r>
            <a:r>
              <a:rPr lang="ru-RU" b="1" dirty="0" smtClean="0"/>
              <a:t>пределах    </a:t>
            </a:r>
            <a:r>
              <a:rPr lang="ru-RU" b="1" dirty="0"/>
              <a:t>с  </a:t>
            </a:r>
            <a:r>
              <a:rPr lang="ru-RU" b="1" dirty="0" smtClean="0"/>
              <a:t>углеводородами</a:t>
            </a:r>
            <a:r>
              <a:rPr lang="ru-RU" b="1" dirty="0"/>
              <a:t>, спиртами </a:t>
            </a:r>
            <a:r>
              <a:rPr lang="ru-RU" b="1" dirty="0" smtClean="0"/>
              <a:t> </a:t>
            </a:r>
            <a:r>
              <a:rPr lang="ru-RU" b="1" dirty="0"/>
              <a:t>и  </a:t>
            </a:r>
            <a:r>
              <a:rPr lang="ru-RU" b="1" dirty="0" smtClean="0"/>
              <a:t>эфирами.</a:t>
            </a:r>
          </a:p>
          <a:p>
            <a:pPr marL="0" indent="0">
              <a:buNone/>
            </a:pPr>
            <a:r>
              <a:rPr lang="ru-RU" b="1" dirty="0" smtClean="0"/>
              <a:t>Не  </a:t>
            </a:r>
            <a:r>
              <a:rPr lang="ru-RU" b="1" dirty="0"/>
              <a:t>смешивается   с водой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944712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764704"/>
            <a:ext cx="496855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 опасности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2161078"/>
            <a:ext cx="3600400" cy="30681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        </a:t>
            </a:r>
          </a:p>
          <a:p>
            <a:pPr algn="ctr"/>
            <a:r>
              <a:rPr lang="ru-RU" sz="2000" b="1" dirty="0" smtClean="0"/>
              <a:t>  </a:t>
            </a:r>
            <a:r>
              <a:rPr lang="ru-RU" sz="2000" b="1" dirty="0" smtClean="0">
                <a:solidFill>
                  <a:srgbClr val="FFFF00"/>
                </a:solidFill>
              </a:rPr>
              <a:t>Опасность </a:t>
            </a:r>
            <a:r>
              <a:rPr lang="ru-RU" sz="2000" b="1" dirty="0">
                <a:solidFill>
                  <a:srgbClr val="FFFF00"/>
                </a:solidFill>
              </a:rPr>
              <a:t>для </a:t>
            </a:r>
            <a:r>
              <a:rPr lang="ru-RU" sz="2000" b="1" dirty="0" smtClean="0">
                <a:solidFill>
                  <a:srgbClr val="FFFF00"/>
                </a:solidFill>
              </a:rPr>
              <a:t>человека 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Опасен  при вдыхании.  Может  вызвать сонливость и  повреждение легких   при  проглатывании. Пары  могут   проникать  через  неповрежденную  кожу  и  органы   дыхания, вызывать   поражение нервной системы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</a:p>
          <a:p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276872"/>
            <a:ext cx="3597274" cy="2564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 smtClean="0">
              <a:solidFill>
                <a:srgbClr val="00B050"/>
              </a:solidFill>
            </a:endParaRPr>
          </a:p>
          <a:p>
            <a:r>
              <a:rPr lang="ru-RU" sz="2000" b="1" dirty="0" err="1" smtClean="0">
                <a:solidFill>
                  <a:srgbClr val="00B050"/>
                </a:solidFill>
              </a:rPr>
              <a:t>Взрыво</a:t>
            </a:r>
            <a:r>
              <a:rPr lang="ru-RU" sz="2000" b="1" dirty="0" smtClean="0">
                <a:solidFill>
                  <a:srgbClr val="00B050"/>
                </a:solidFill>
              </a:rPr>
              <a:t> - и </a:t>
            </a:r>
            <a:r>
              <a:rPr lang="ru-RU" sz="2000" b="1" dirty="0" err="1" smtClean="0">
                <a:solidFill>
                  <a:srgbClr val="00B050"/>
                </a:solidFill>
              </a:rPr>
              <a:t>пожароопасность</a:t>
            </a:r>
            <a:r>
              <a:rPr lang="ru-RU" sz="2000" dirty="0"/>
              <a:t> </a:t>
            </a:r>
            <a:endParaRPr lang="ru-RU" sz="2000" dirty="0" smtClean="0"/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Горючий и пожароопасный.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Пары толуола образуют </a:t>
            </a:r>
            <a:r>
              <a:rPr lang="ru-RU" sz="2000" b="1" dirty="0">
                <a:solidFill>
                  <a:schemeClr val="tx1"/>
                </a:solidFill>
              </a:rPr>
              <a:t>с воздухом взрывоопасную смесь.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5955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4000" b="1" dirty="0" smtClean="0">
                <a:solidFill>
                  <a:srgbClr val="FF0000"/>
                </a:solidFill>
              </a:rPr>
              <a:t>Принципы </a:t>
            </a:r>
            <a:r>
              <a:rPr lang="ru-RU" sz="4000" b="1" dirty="0">
                <a:solidFill>
                  <a:srgbClr val="FF0000"/>
                </a:solidFill>
              </a:rPr>
              <a:t>оказания </a:t>
            </a:r>
            <a:r>
              <a:rPr lang="ru-RU" sz="4000" b="1" dirty="0" smtClean="0">
                <a:solidFill>
                  <a:srgbClr val="FF0000"/>
                </a:solidFill>
              </a:rPr>
              <a:t/>
            </a:r>
            <a:br>
              <a:rPr lang="ru-RU" sz="4000" b="1" dirty="0" smtClean="0">
                <a:solidFill>
                  <a:srgbClr val="FF0000"/>
                </a:solidFill>
              </a:rPr>
            </a:br>
            <a:r>
              <a:rPr lang="ru-RU" sz="4000" b="1" dirty="0" smtClean="0">
                <a:solidFill>
                  <a:srgbClr val="FF0000"/>
                </a:solidFill>
              </a:rPr>
              <a:t>медицинской </a:t>
            </a:r>
            <a:r>
              <a:rPr lang="ru-RU" sz="4000" b="1" dirty="0">
                <a:solidFill>
                  <a:srgbClr val="FF0000"/>
                </a:solidFill>
              </a:rPr>
              <a:t>помощи</a:t>
            </a:r>
            <a:br>
              <a:rPr lang="ru-RU" sz="4000" b="1" dirty="0">
                <a:solidFill>
                  <a:srgbClr val="FF0000"/>
                </a:solidFill>
              </a:rPr>
            </a:b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800" b="1" dirty="0" smtClean="0">
                <a:solidFill>
                  <a:srgbClr val="FF0000"/>
                </a:solidFill>
              </a:rPr>
              <a:t>Первая </a:t>
            </a:r>
            <a:r>
              <a:rPr lang="ru-RU" sz="3800" b="1" dirty="0">
                <a:solidFill>
                  <a:srgbClr val="FF0000"/>
                </a:solidFill>
              </a:rPr>
              <a:t>медицинская помощь в очаге поражения</a:t>
            </a:r>
            <a:r>
              <a:rPr lang="ru-RU" sz="3800" dirty="0"/>
              <a:t>:  </a:t>
            </a:r>
            <a:r>
              <a:rPr lang="ru-RU" sz="3800" dirty="0" smtClean="0"/>
              <a:t> </a:t>
            </a:r>
            <a:r>
              <a:rPr lang="ru-RU" b="1" dirty="0" smtClean="0"/>
              <a:t>*</a:t>
            </a:r>
            <a:r>
              <a:rPr lang="ru-RU" b="1" dirty="0"/>
              <a:t>надеть противогаз или ватно-марлевую повязку, смоченную 2-3% раствором соды (при сильном раздражении глаз предварительно промыть их и кожу лица водой) *обеспечить покой, согревание *немедленно эвакуировать из зоны поражения.</a:t>
            </a:r>
          </a:p>
          <a:p>
            <a:pPr marL="0" indent="0">
              <a:buNone/>
            </a:pPr>
            <a:r>
              <a:rPr lang="ru-RU" sz="3800" b="1" dirty="0">
                <a:solidFill>
                  <a:srgbClr val="FF0000"/>
                </a:solidFill>
              </a:rPr>
              <a:t>Первая медицинская и доврачебная помощь вне зоны поражения: </a:t>
            </a:r>
            <a:r>
              <a:rPr lang="ru-RU" b="1" dirty="0"/>
              <a:t>* </a:t>
            </a:r>
            <a:r>
              <a:rPr lang="ru-RU" b="1" dirty="0" smtClean="0"/>
              <a:t>снять </a:t>
            </a:r>
            <a:r>
              <a:rPr lang="ru-RU" b="1" dirty="0"/>
              <a:t>противогаз, освободить от стесняющей дыхание одежды, согреть, промыть кожу и слизистые оболочки 2% раствором соды, закапать 2% раствор новокаина в глаза (при болях).</a:t>
            </a:r>
          </a:p>
          <a:p>
            <a:pPr marL="0" indent="0">
              <a:buNone/>
            </a:pPr>
            <a:r>
              <a:rPr lang="ru-RU" sz="3800" b="1" dirty="0">
                <a:solidFill>
                  <a:srgbClr val="FF0000"/>
                </a:solidFill>
              </a:rPr>
              <a:t>Первая врачебная помощь: </a:t>
            </a:r>
            <a:r>
              <a:rPr lang="ru-RU" dirty="0"/>
              <a:t>* </a:t>
            </a:r>
            <a:r>
              <a:rPr lang="ru-RU" b="1" dirty="0"/>
              <a:t>ИВЛ (при нарушении дыхания) *п/к кордиамин 1мл, 10% кофеин 1мл (при ослаблении сердечной деятельности, п/к 1мл 0,1% атропин и тепло на область шеи при спазме голосовой щели) *ингаляция 0,5% раствора питьевой соды для смягчения раздражения *немедленно эвакуировать лежа на 2-й этап медицинской эвакуации в ближайшее лечебное учреждение.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912607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8974832" cy="648072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2243" y="620688"/>
            <a:ext cx="2376264" cy="6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Легкая степень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1047" y="791421"/>
            <a:ext cx="2448272" cy="611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Средняя степень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34735" y="753738"/>
            <a:ext cx="2448272" cy="611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Тяжелая степень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5524674"/>
              </p:ext>
            </p:extLst>
          </p:nvPr>
        </p:nvGraphicFramePr>
        <p:xfrm>
          <a:off x="395536" y="1484785"/>
          <a:ext cx="2448272" cy="246749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48272"/>
              </a:tblGrid>
              <a:tr h="246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Незначительное опьянение, расслабленность, движения плохо  скоординированы, смазана речь, зрительные галлюцинации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7481819"/>
              </p:ext>
            </p:extLst>
          </p:nvPr>
        </p:nvGraphicFramePr>
        <p:xfrm>
          <a:off x="3429116" y="1757716"/>
          <a:ext cx="2150996" cy="203132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50996"/>
              </a:tblGrid>
              <a:tr h="2031323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Слуховые галлюцинации: </a:t>
                      </a:r>
                    </a:p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Слышаться гудение, звон, жужжание, скрежет, шумы, голоса.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84168" y="1417815"/>
            <a:ext cx="2736304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 smtClean="0"/>
              <a:t> </a:t>
            </a:r>
            <a:r>
              <a:rPr lang="ru-RU" b="1" dirty="0"/>
              <a:t>Возникновение </a:t>
            </a:r>
            <a:r>
              <a:rPr lang="ru-RU" b="1" dirty="0" smtClean="0"/>
              <a:t>галлюцинаторных  </a:t>
            </a:r>
            <a:r>
              <a:rPr lang="ru-RU" b="1" dirty="0"/>
              <a:t>психосенсорных переживаний, связанных с чувством равновесия, обман осязания, происходит полная диссоциация, распад целостности личности</a:t>
            </a:r>
            <a:r>
              <a:rPr lang="ru-RU" dirty="0"/>
              <a:t>.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763397" y="409650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4809727"/>
            <a:ext cx="3271234" cy="6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1" y="4809196"/>
            <a:ext cx="3462935" cy="604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5413866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Изолирующий противогаз, Промышленный противогаз с коробкой марки «А». Респираторы.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436096" y="5413866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Прорезинновый</a:t>
            </a:r>
            <a:r>
              <a:rPr lang="ru-RU" b="1" dirty="0" smtClean="0"/>
              <a:t> защитный костюм, резиновые </a:t>
            </a:r>
            <a:r>
              <a:rPr lang="ru-RU" b="1" dirty="0"/>
              <a:t>сапоги, </a:t>
            </a:r>
            <a:r>
              <a:rPr lang="ru-RU" b="1" dirty="0" smtClean="0"/>
              <a:t>перчатки, шлем с нагрудником.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25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9476"/>
            <a:ext cx="8229600" cy="636988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sz="8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8000" b="1" dirty="0" smtClean="0">
                <a:solidFill>
                  <a:srgbClr val="FF0000"/>
                </a:solidFill>
              </a:rPr>
              <a:t>ГОСПИТАЛИЗАЦИЯ.</a:t>
            </a:r>
            <a:endParaRPr lang="ru-RU" sz="8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4000" b="1" dirty="0" smtClean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5400" b="1" dirty="0" smtClean="0"/>
              <a:t> </a:t>
            </a:r>
            <a:endParaRPr lang="ru-RU" sz="5400" dirty="0"/>
          </a:p>
          <a:p>
            <a:pPr marL="0" indent="0" algn="ctr">
              <a:buNone/>
            </a:pPr>
            <a:r>
              <a:rPr lang="ru-RU" sz="11200" b="1" dirty="0" smtClean="0">
                <a:solidFill>
                  <a:srgbClr val="FF0000"/>
                </a:solidFill>
              </a:rPr>
              <a:t> </a:t>
            </a:r>
            <a:endParaRPr lang="ru-RU" sz="11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8600" b="1" dirty="0" smtClean="0">
                <a:solidFill>
                  <a:srgbClr val="FF0000"/>
                </a:solidFill>
              </a:rPr>
              <a:t> </a:t>
            </a:r>
            <a:endParaRPr lang="ru-RU" sz="8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4938" y="29947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1189935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255126"/>
            <a:ext cx="370293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2132856"/>
            <a:ext cx="4320480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FF0000"/>
                </a:solidFill>
              </a:rPr>
              <a:t>ПРОТИВОПОКАЗАН   АДРЕНОЛИН.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При возбуждении   </a:t>
            </a:r>
            <a:r>
              <a:rPr lang="ru-RU" b="1" dirty="0">
                <a:solidFill>
                  <a:schemeClr val="tx1"/>
                </a:solidFill>
              </a:rPr>
              <a:t>–   валериана, элениум – 5-10 мг,  седуксен 5-10 мг., амидопирин  0,25  внутрь  или 4% раствор  5 мл  внутримышечно.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При падении артериального давления   </a:t>
            </a:r>
            <a:r>
              <a:rPr lang="ru-RU" b="1" dirty="0" err="1">
                <a:solidFill>
                  <a:schemeClr val="tx1"/>
                </a:solidFill>
              </a:rPr>
              <a:t>глюкортикоды</a:t>
            </a:r>
            <a:r>
              <a:rPr lang="ru-RU" b="1" dirty="0">
                <a:solidFill>
                  <a:schemeClr val="tx1"/>
                </a:solidFill>
              </a:rPr>
              <a:t> – 3% раствора  преднизолона 3-4 мл внутримышечно,  </a:t>
            </a:r>
            <a:r>
              <a:rPr lang="ru-RU" b="1" dirty="0" err="1">
                <a:solidFill>
                  <a:schemeClr val="tx1"/>
                </a:solidFill>
              </a:rPr>
              <a:t>полиглексин</a:t>
            </a:r>
            <a:r>
              <a:rPr lang="ru-RU" b="1" dirty="0">
                <a:solidFill>
                  <a:schemeClr val="tx1"/>
                </a:solidFill>
              </a:rPr>
              <a:t> вещество </a:t>
            </a:r>
            <a:r>
              <a:rPr lang="ru-RU" b="1" dirty="0" err="1">
                <a:solidFill>
                  <a:schemeClr val="tx1"/>
                </a:solidFill>
              </a:rPr>
              <a:t>нутримышечно</a:t>
            </a:r>
            <a:r>
              <a:rPr lang="ru-RU" b="1" dirty="0">
                <a:solidFill>
                  <a:schemeClr val="tx1"/>
                </a:solidFill>
              </a:rPr>
              <a:t>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При тошноте  и  рвоте  </a:t>
            </a:r>
            <a:r>
              <a:rPr lang="ru-RU" b="1" dirty="0">
                <a:solidFill>
                  <a:schemeClr val="tx1"/>
                </a:solidFill>
              </a:rPr>
              <a:t>2,55  раствора   </a:t>
            </a:r>
            <a:r>
              <a:rPr lang="ru-RU" b="1" dirty="0" err="1">
                <a:solidFill>
                  <a:schemeClr val="tx1"/>
                </a:solidFill>
              </a:rPr>
              <a:t>аминозин</a:t>
            </a:r>
            <a:r>
              <a:rPr lang="ru-RU" b="1" dirty="0">
                <a:solidFill>
                  <a:schemeClr val="tx1"/>
                </a:solidFill>
              </a:rPr>
              <a:t> – 1 мг </a:t>
            </a:r>
            <a:r>
              <a:rPr lang="ru-RU" b="1" dirty="0" err="1">
                <a:solidFill>
                  <a:schemeClr val="tx1"/>
                </a:solidFill>
              </a:rPr>
              <a:t>внутремышечно</a:t>
            </a:r>
            <a:r>
              <a:rPr lang="ru-RU" b="1" dirty="0">
                <a:solidFill>
                  <a:schemeClr val="tx1"/>
                </a:solidFill>
              </a:rPr>
              <a:t>,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В   глаза   </a:t>
            </a:r>
            <a:r>
              <a:rPr lang="ru-RU" b="1" dirty="0">
                <a:solidFill>
                  <a:schemeClr val="tx1"/>
                </a:solidFill>
              </a:rPr>
              <a:t>2-3   капли   30 %  раствора альбуцида.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2507" y="2132856"/>
            <a:ext cx="3339413" cy="3276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Вынести   </a:t>
            </a:r>
            <a:r>
              <a:rPr lang="ru-RU" b="1" dirty="0">
                <a:solidFill>
                  <a:schemeClr val="tx1"/>
                </a:solidFill>
              </a:rPr>
              <a:t>на   свежий   воздух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Обеспечить  горизонтальное </a:t>
            </a:r>
            <a:r>
              <a:rPr lang="ru-RU" b="1" dirty="0" smtClean="0">
                <a:solidFill>
                  <a:schemeClr val="tx1"/>
                </a:solidFill>
              </a:rPr>
              <a:t>положение тела,   </a:t>
            </a:r>
            <a:r>
              <a:rPr lang="ru-RU" b="1" dirty="0">
                <a:solidFill>
                  <a:schemeClr val="tx1"/>
                </a:solidFill>
              </a:rPr>
              <a:t>тепло  и  покой.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При затрудненном дыхании дать увлажненный  кислород  с карбогеном.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Смыть вещество с кожи с водой и мылом ДНС АК или (фея), смазать </a:t>
            </a:r>
            <a:r>
              <a:rPr lang="ru-RU" b="1" dirty="0" err="1">
                <a:solidFill>
                  <a:schemeClr val="tx1"/>
                </a:solidFill>
              </a:rPr>
              <a:t>дерматоловой</a:t>
            </a:r>
            <a:r>
              <a:rPr lang="ru-RU" b="1" dirty="0">
                <a:solidFill>
                  <a:schemeClr val="tx1"/>
                </a:solidFill>
              </a:rPr>
              <a:t>  мазью.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1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57018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 А М </a:t>
            </a:r>
            <a:r>
              <a:rPr lang="ru-RU" b="1" dirty="0" err="1" smtClean="0">
                <a:solidFill>
                  <a:srgbClr val="FFFF00"/>
                </a:solidFill>
              </a:rPr>
              <a:t>М</a:t>
            </a:r>
            <a:r>
              <a:rPr lang="ru-RU" b="1" dirty="0" smtClean="0">
                <a:solidFill>
                  <a:srgbClr val="FFFF00"/>
                </a:solidFill>
              </a:rPr>
              <a:t> И А К</a:t>
            </a:r>
            <a:br>
              <a:rPr lang="ru-RU" b="1" dirty="0" smtClean="0">
                <a:solidFill>
                  <a:srgbClr val="FFFF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Степень токсичности 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32856"/>
            <a:ext cx="7992888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Бесцветный </a:t>
            </a:r>
            <a:r>
              <a:rPr lang="ru-RU" b="1" dirty="0"/>
              <a:t>газ с резким запахом.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Хорошо </a:t>
            </a:r>
            <a:r>
              <a:rPr lang="ru-RU" b="1" dirty="0"/>
              <a:t>растворяется  </a:t>
            </a:r>
            <a:r>
              <a:rPr lang="ru-RU" b="1" dirty="0" smtClean="0"/>
              <a:t> </a:t>
            </a:r>
            <a:r>
              <a:rPr lang="ru-RU" b="1" dirty="0"/>
              <a:t>в воде.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Легче  воздуха  </a:t>
            </a:r>
            <a:r>
              <a:rPr lang="ru-RU" b="1" dirty="0"/>
              <a:t>скапливается   </a:t>
            </a:r>
            <a:r>
              <a:rPr lang="ru-RU" b="1" dirty="0" smtClean="0"/>
              <a:t>на  </a:t>
            </a:r>
            <a:r>
              <a:rPr lang="ru-RU" b="1" dirty="0"/>
              <a:t>верхних  </a:t>
            </a:r>
            <a:r>
              <a:rPr lang="ru-RU" b="1" dirty="0" smtClean="0"/>
              <a:t>этажах   </a:t>
            </a:r>
            <a:r>
              <a:rPr lang="ru-RU" b="1" dirty="0"/>
              <a:t>зданий.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При      </a:t>
            </a:r>
            <a:r>
              <a:rPr lang="ru-RU" b="1" dirty="0"/>
              <a:t>выходе    в   атмосферу дымит.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2977597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764704"/>
            <a:ext cx="496855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Виды   опасности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2161078"/>
            <a:ext cx="3960440" cy="40042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        </a:t>
            </a:r>
          </a:p>
          <a:p>
            <a:r>
              <a:rPr lang="ru-RU" sz="2000" b="1" dirty="0" smtClean="0"/>
              <a:t>  </a:t>
            </a:r>
            <a:r>
              <a:rPr lang="ru-RU" sz="2000" b="1" dirty="0" smtClean="0">
                <a:solidFill>
                  <a:srgbClr val="FFFF00"/>
                </a:solidFill>
              </a:rPr>
              <a:t>Опасность </a:t>
            </a:r>
            <a:r>
              <a:rPr lang="ru-RU" sz="2000" b="1" dirty="0">
                <a:solidFill>
                  <a:srgbClr val="FFFF00"/>
                </a:solidFill>
              </a:rPr>
              <a:t>для </a:t>
            </a:r>
            <a:r>
              <a:rPr lang="ru-RU" sz="2000" b="1" dirty="0" smtClean="0">
                <a:solidFill>
                  <a:srgbClr val="FFFF00"/>
                </a:solidFill>
              </a:rPr>
              <a:t>человека   </a:t>
            </a:r>
            <a:r>
              <a:rPr lang="ru-RU" sz="2000" b="1" dirty="0" smtClean="0">
                <a:solidFill>
                  <a:schemeClr val="tx1"/>
                </a:solidFill>
              </a:rPr>
              <a:t>Сильнодействующее </a:t>
            </a:r>
            <a:r>
              <a:rPr lang="ru-RU" sz="2000" b="1" dirty="0">
                <a:solidFill>
                  <a:schemeClr val="tx1"/>
                </a:solidFill>
              </a:rPr>
              <a:t>ОХВ. Удушающего (</a:t>
            </a:r>
            <a:r>
              <a:rPr lang="ru-RU" sz="2000" b="1" dirty="0" err="1">
                <a:solidFill>
                  <a:schemeClr val="tx1"/>
                </a:solidFill>
              </a:rPr>
              <a:t>нейротропного</a:t>
            </a:r>
            <a:r>
              <a:rPr lang="ru-RU" sz="2000" b="1" dirty="0">
                <a:solidFill>
                  <a:schemeClr val="tx1"/>
                </a:solidFill>
              </a:rPr>
              <a:t>) действия.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Пары </a:t>
            </a:r>
            <a:r>
              <a:rPr lang="ru-RU" sz="2000" b="1" dirty="0">
                <a:solidFill>
                  <a:schemeClr val="tx1"/>
                </a:solidFill>
              </a:rPr>
              <a:t>раздражают слизистые оболочки рта, верхних  дыхательных путей и оболочки глаз, приступы кашля,  чувство удушья, беспокойство, головокружение, боль в желудке, рвота,  соприкосновение с кожей вызывает  обморожение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 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276872"/>
            <a:ext cx="3456384" cy="29523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 smtClean="0">
              <a:solidFill>
                <a:srgbClr val="00B050"/>
              </a:solidFill>
            </a:endParaRPr>
          </a:p>
          <a:p>
            <a:r>
              <a:rPr lang="ru-RU" sz="2000" b="1" dirty="0" err="1" smtClean="0">
                <a:solidFill>
                  <a:srgbClr val="00B050"/>
                </a:solidFill>
              </a:rPr>
              <a:t>Взрыво</a:t>
            </a:r>
            <a:r>
              <a:rPr lang="ru-RU" sz="2000" b="1" dirty="0" smtClean="0">
                <a:solidFill>
                  <a:srgbClr val="00B050"/>
                </a:solidFill>
              </a:rPr>
              <a:t> - и </a:t>
            </a:r>
            <a:r>
              <a:rPr lang="ru-RU" sz="2000" b="1" dirty="0" err="1" smtClean="0">
                <a:solidFill>
                  <a:srgbClr val="00B050"/>
                </a:solidFill>
              </a:rPr>
              <a:t>пожароопасность</a:t>
            </a:r>
            <a:r>
              <a:rPr lang="ru-RU" sz="2000" dirty="0"/>
              <a:t> </a:t>
            </a:r>
            <a:endParaRPr lang="ru-RU" sz="2000" dirty="0" smtClean="0"/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Горючий газ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Горит при наличии огня. 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Пары </a:t>
            </a:r>
            <a:r>
              <a:rPr lang="ru-RU" sz="2000" dirty="0">
                <a:solidFill>
                  <a:schemeClr val="tx1"/>
                </a:solidFill>
              </a:rPr>
              <a:t>с воздухом создают </a:t>
            </a:r>
            <a:r>
              <a:rPr lang="ru-RU" sz="2000" dirty="0" err="1">
                <a:solidFill>
                  <a:schemeClr val="tx1"/>
                </a:solidFill>
              </a:rPr>
              <a:t>взрыво</a:t>
            </a:r>
            <a:r>
              <a:rPr lang="ru-RU" sz="2000" dirty="0">
                <a:solidFill>
                  <a:schemeClr val="tx1"/>
                </a:solidFill>
              </a:rPr>
              <a:t> -опасную смесь. Емкости могут    взрываться   при нагревании.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</a:p>
          <a:p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68974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8974832" cy="648072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Симптомы поражения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9745" y="1250514"/>
            <a:ext cx="2376264" cy="6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Легкая степень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75856" y="1229607"/>
            <a:ext cx="2448272" cy="611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Средняя степень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46058" y="1229606"/>
            <a:ext cx="2448272" cy="6111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Тяжелая степень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4301523"/>
              </p:ext>
            </p:extLst>
          </p:nvPr>
        </p:nvGraphicFramePr>
        <p:xfrm>
          <a:off x="395537" y="2276871"/>
          <a:ext cx="2232248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32248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Незначительное раздражение глаз, верхних  дыхательных путей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0236775"/>
              </p:ext>
            </p:extLst>
          </p:nvPr>
        </p:nvGraphicFramePr>
        <p:xfrm>
          <a:off x="2808507" y="2276872"/>
          <a:ext cx="2337059" cy="26849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37059"/>
              </a:tblGrid>
              <a:tr h="2684903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Сильное раздражение в глазах и носу, частое чихание, выделение слюны, небольшая тошнота, головная боль, покраснение лица 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</a:p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потовыделение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08104" y="2276872"/>
            <a:ext cx="3312369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 smtClean="0"/>
              <a:t>  </a:t>
            </a:r>
            <a:r>
              <a:rPr lang="ru-RU" b="1" dirty="0"/>
              <a:t>Появляется  слабость мышц с   повышенным  </a:t>
            </a:r>
            <a:r>
              <a:rPr lang="ru-RU" b="1" dirty="0" smtClean="0"/>
              <a:t>рефлекторным  возбуждением, </a:t>
            </a:r>
            <a:r>
              <a:rPr lang="ru-RU" b="1" dirty="0"/>
              <a:t>резко </a:t>
            </a:r>
            <a:r>
              <a:rPr lang="ru-RU" b="1" dirty="0" smtClean="0"/>
              <a:t>понижается </a:t>
            </a:r>
            <a:r>
              <a:rPr lang="ru-RU" b="1" dirty="0"/>
              <a:t>слух, буйный бред. </a:t>
            </a:r>
            <a:endParaRPr lang="ru-RU" b="1" dirty="0" smtClean="0"/>
          </a:p>
          <a:p>
            <a:r>
              <a:rPr lang="ru-RU" b="1" dirty="0" smtClean="0"/>
              <a:t>Потерпевшие </a:t>
            </a:r>
            <a:r>
              <a:rPr lang="ru-RU" b="1" dirty="0"/>
              <a:t>не могут стоять. Резкое расстройство дыхания и кровообращения. </a:t>
            </a:r>
            <a:endParaRPr lang="ru-RU" b="1" dirty="0" smtClean="0"/>
          </a:p>
          <a:p>
            <a:r>
              <a:rPr lang="ru-RU" b="1" dirty="0" smtClean="0"/>
              <a:t>Смерть наступает </a:t>
            </a:r>
            <a:r>
              <a:rPr lang="ru-RU" b="1" dirty="0"/>
              <a:t>от сердечной недостаточности или остановки </a:t>
            </a:r>
            <a:r>
              <a:rPr lang="ru-RU" b="1" dirty="0" smtClean="0"/>
              <a:t>дыхания.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22505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95320" cy="6480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000" b="1" dirty="0"/>
              <a:t>Гарантийный срок коробок:   </a:t>
            </a:r>
            <a:r>
              <a:rPr lang="ru-RU" sz="2000" b="1" dirty="0" smtClean="0"/>
              <a:t>        </a:t>
            </a:r>
            <a:r>
              <a:rPr lang="ru-RU" sz="2000" b="1" dirty="0"/>
              <a:t>- марки «К» - 3 года.     </a:t>
            </a:r>
          </a:p>
          <a:p>
            <a:pPr marL="0" indent="0">
              <a:buNone/>
            </a:pPr>
            <a:r>
              <a:rPr lang="ru-RU" sz="2000" b="1" dirty="0"/>
              <a:t>                                                                  - марки «КД» - 5 лет</a:t>
            </a:r>
          </a:p>
          <a:p>
            <a:pPr marL="0" indent="0">
              <a:buNone/>
            </a:pPr>
            <a:r>
              <a:rPr lang="ru-RU" sz="2000" b="1" dirty="0"/>
              <a:t>Время защитного действия</a:t>
            </a:r>
          </a:p>
          <a:p>
            <a:pPr marL="0" indent="0">
              <a:buNone/>
            </a:pPr>
            <a:r>
              <a:rPr lang="ru-RU" sz="2000" b="1" dirty="0"/>
              <a:t>         при концентрации 2,3 г/м</a:t>
            </a:r>
            <a:r>
              <a:rPr lang="ru-RU" sz="2000" b="1" baseline="30000" dirty="0"/>
              <a:t>3 </a:t>
            </a:r>
            <a:r>
              <a:rPr lang="ru-RU" sz="2000" b="1" dirty="0"/>
              <a:t>:   - два элемента «КД» -  100 мин;</a:t>
            </a:r>
          </a:p>
          <a:p>
            <a:pPr marL="0" indent="0">
              <a:buNone/>
            </a:pPr>
            <a:r>
              <a:rPr lang="ru-RU" sz="2000" b="1" dirty="0"/>
              <a:t>                                                        </a:t>
            </a:r>
            <a:r>
              <a:rPr lang="ru-RU" sz="2000" b="1" dirty="0" smtClean="0"/>
              <a:t>          </a:t>
            </a:r>
            <a:r>
              <a:rPr lang="ru-RU" sz="2000" b="1" dirty="0"/>
              <a:t>- один  элемент  «КД» -  50 мин;</a:t>
            </a:r>
          </a:p>
          <a:p>
            <a:pPr marL="0" indent="0">
              <a:buNone/>
            </a:pPr>
            <a:r>
              <a:rPr lang="ru-RU" sz="2000" b="1" dirty="0"/>
              <a:t>                                                       </a:t>
            </a:r>
            <a:r>
              <a:rPr lang="ru-RU" sz="2000" b="1" dirty="0" smtClean="0"/>
              <a:t>           </a:t>
            </a:r>
            <a:r>
              <a:rPr lang="ru-RU" sz="2000" b="1" dirty="0"/>
              <a:t>- два  элемента   «К»   - 320 мин;</a:t>
            </a:r>
          </a:p>
          <a:p>
            <a:pPr marL="0" indent="0">
              <a:buNone/>
            </a:pPr>
            <a:r>
              <a:rPr lang="ru-RU" sz="2000" b="1" dirty="0"/>
              <a:t>                                                      </a:t>
            </a:r>
            <a:r>
              <a:rPr lang="ru-RU" sz="2000" b="1" dirty="0" smtClean="0"/>
              <a:t>            </a:t>
            </a:r>
            <a:r>
              <a:rPr lang="ru-RU" sz="2000" b="1" dirty="0"/>
              <a:t>- один   элемент   «К»  - 120 мин</a:t>
            </a:r>
            <a:r>
              <a:rPr lang="ru-RU" sz="2000" dirty="0"/>
              <a:t>.</a:t>
            </a:r>
          </a:p>
          <a:p>
            <a:pPr marL="0" indent="0" algn="ctr">
              <a:buNone/>
            </a:pP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19672" y="555310"/>
            <a:ext cx="58686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Индивидуальные средства защиты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71600" y="1442674"/>
            <a:ext cx="3271234" cy="6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Органов  дыхания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20072" y="1442142"/>
            <a:ext cx="3462935" cy="604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</a:rPr>
              <a:t>Кожи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2361654"/>
            <a:ext cx="3635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Изолирующий противогаз, фильтрующий противогаз с коробкой марки «К» и «КД». 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220072" y="2361654"/>
            <a:ext cx="3606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З</a:t>
            </a:r>
            <a:r>
              <a:rPr lang="ru-RU" b="1" dirty="0" smtClean="0"/>
              <a:t>ащитный костюм, резиновые </a:t>
            </a:r>
            <a:r>
              <a:rPr lang="ru-RU" b="1" dirty="0"/>
              <a:t>сапоги, </a:t>
            </a:r>
            <a:r>
              <a:rPr lang="ru-RU" b="1" dirty="0" smtClean="0"/>
              <a:t>перчатки, шлем, нагрудником.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698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9476"/>
            <a:ext cx="8229600" cy="636988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sz="8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8000" b="1" dirty="0" smtClean="0">
                <a:solidFill>
                  <a:srgbClr val="FF0000"/>
                </a:solidFill>
              </a:rPr>
              <a:t>ГОСПИТАЛИЗАЦИЯ.</a:t>
            </a:r>
            <a:endParaRPr lang="ru-RU" sz="8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4000" b="1" dirty="0" smtClean="0"/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5400" b="1" dirty="0" smtClean="0"/>
              <a:t> </a:t>
            </a:r>
            <a:endParaRPr lang="ru-RU" sz="5400" dirty="0"/>
          </a:p>
          <a:p>
            <a:pPr marL="0" indent="0" algn="ctr">
              <a:buNone/>
            </a:pPr>
            <a:r>
              <a:rPr lang="ru-RU" sz="11200" b="1" dirty="0" smtClean="0">
                <a:solidFill>
                  <a:srgbClr val="FF0000"/>
                </a:solidFill>
              </a:rPr>
              <a:t> </a:t>
            </a:r>
            <a:endParaRPr lang="ru-RU" sz="11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8600" b="1" dirty="0" smtClean="0">
                <a:solidFill>
                  <a:srgbClr val="FF0000"/>
                </a:solidFill>
              </a:rPr>
              <a:t> </a:t>
            </a:r>
            <a:endParaRPr lang="ru-RU" sz="8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4938" y="299476"/>
            <a:ext cx="5760640" cy="825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Меры первой помощь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701" y="1189935"/>
            <a:ext cx="345638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Доврачебная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255126"/>
            <a:ext cx="370293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Первая </a:t>
            </a:r>
            <a:r>
              <a:rPr lang="ru-RU" sz="2000" b="1" dirty="0" smtClean="0">
                <a:solidFill>
                  <a:srgbClr val="FF0000"/>
                </a:solidFill>
              </a:rPr>
              <a:t>врачебная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2132856"/>
            <a:ext cx="4320480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rgbClr val="FF0000"/>
              </a:solidFill>
            </a:endParaRPr>
          </a:p>
          <a:p>
            <a:r>
              <a:rPr lang="ru-RU" sz="2000" b="1" dirty="0" smtClean="0">
                <a:solidFill>
                  <a:srgbClr val="FF0000"/>
                </a:solidFill>
              </a:rPr>
              <a:t>Глаза</a:t>
            </a:r>
            <a:r>
              <a:rPr lang="ru-RU" sz="2000" b="1" dirty="0">
                <a:solidFill>
                  <a:srgbClr val="FF0000"/>
                </a:solidFill>
              </a:rPr>
              <a:t>, кожу  – </a:t>
            </a:r>
            <a:r>
              <a:rPr lang="ru-RU" sz="2000" b="1" dirty="0">
                <a:solidFill>
                  <a:schemeClr val="tx1"/>
                </a:solidFill>
              </a:rPr>
              <a:t>промыть 2% раствором </a:t>
            </a:r>
            <a:r>
              <a:rPr lang="ru-RU" sz="2000" b="1" dirty="0" smtClean="0">
                <a:solidFill>
                  <a:schemeClr val="tx1"/>
                </a:solidFill>
              </a:rPr>
              <a:t>  </a:t>
            </a:r>
            <a:r>
              <a:rPr lang="ru-RU" sz="2000" b="1" dirty="0">
                <a:solidFill>
                  <a:schemeClr val="tx1"/>
                </a:solidFill>
              </a:rPr>
              <a:t>борной </a:t>
            </a:r>
            <a:r>
              <a:rPr lang="ru-RU" sz="2000" b="1" dirty="0" smtClean="0">
                <a:solidFill>
                  <a:schemeClr val="tx1"/>
                </a:solidFill>
              </a:rPr>
              <a:t>кислоты;</a:t>
            </a:r>
            <a:endParaRPr lang="ru-RU" sz="2000" b="1" dirty="0">
              <a:solidFill>
                <a:schemeClr val="tx1"/>
              </a:solidFill>
            </a:endParaRPr>
          </a:p>
          <a:p>
            <a:r>
              <a:rPr lang="ru-RU" sz="2000" b="1" dirty="0">
                <a:solidFill>
                  <a:srgbClr val="FF0000"/>
                </a:solidFill>
              </a:rPr>
              <a:t>При болях глаз </a:t>
            </a:r>
            <a:r>
              <a:rPr lang="ru-RU" sz="2000" b="1" dirty="0">
                <a:solidFill>
                  <a:schemeClr val="tx1"/>
                </a:solidFill>
              </a:rPr>
              <a:t>– закапать по 1-2 капли 1% раствора новокаина.</a:t>
            </a:r>
          </a:p>
          <a:p>
            <a:r>
              <a:rPr lang="ru-RU" sz="2000" b="1" dirty="0">
                <a:solidFill>
                  <a:srgbClr val="FF0000"/>
                </a:solidFill>
              </a:rPr>
              <a:t>При затрудненном дыхании </a:t>
            </a:r>
            <a:r>
              <a:rPr lang="ru-RU" sz="2000" b="1" dirty="0">
                <a:solidFill>
                  <a:schemeClr val="tx1"/>
                </a:solidFill>
              </a:rPr>
              <a:t>– закапать в нос 2-3% раствор эфедрина (4-5 капель), горчичники на шею, папаверин 2% - 2,0 в/м, питье </a:t>
            </a:r>
            <a:r>
              <a:rPr lang="ru-RU" sz="2000" b="1" dirty="0" err="1">
                <a:solidFill>
                  <a:schemeClr val="tx1"/>
                </a:solidFill>
              </a:rPr>
              <a:t>лужной</a:t>
            </a:r>
            <a:r>
              <a:rPr lang="ru-RU" sz="2000" b="1" dirty="0">
                <a:solidFill>
                  <a:schemeClr val="tx1"/>
                </a:solidFill>
              </a:rPr>
              <a:t> минеральной воды.</a:t>
            </a:r>
          </a:p>
          <a:p>
            <a:r>
              <a:rPr lang="ru-RU" sz="2000" b="1" dirty="0">
                <a:solidFill>
                  <a:srgbClr val="FF0000"/>
                </a:solidFill>
              </a:rPr>
              <a:t>При клинической смерти </a:t>
            </a:r>
            <a:r>
              <a:rPr lang="ru-RU" sz="2000" b="1" dirty="0">
                <a:solidFill>
                  <a:schemeClr val="tx1"/>
                </a:solidFill>
              </a:rPr>
              <a:t>– проведение легочно-сердечной реанимации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ru-RU" dirty="0"/>
              <a:t>При затрудненном дыхании – закапать в нос 2-3% раствор эфедрина (4-5 капель), горчичники на шею, папаверин 2% - 2,0 в/м, </a:t>
            </a:r>
            <a:r>
              <a:rPr lang="ru-RU" dirty="0" smtClean="0"/>
              <a:t>питье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2507" y="2132856"/>
            <a:ext cx="3339413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Надеть изолирующий противогаз. Вынести на свежий воздух. Спокойствие, согревание   тела</a:t>
            </a: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57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uk-UA" b="1" i="1" dirty="0">
                <a:solidFill>
                  <a:srgbClr val="FF0000"/>
                </a:solidFill>
              </a:rPr>
              <a:t> </a:t>
            </a: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sz="3600" b="1" dirty="0">
                <a:solidFill>
                  <a:srgbClr val="FF0000"/>
                </a:solidFill>
              </a:rPr>
              <a:t>Сернистый </a:t>
            </a:r>
            <a:r>
              <a:rPr lang="ru-RU" sz="3600" b="1" dirty="0" smtClean="0">
                <a:solidFill>
                  <a:srgbClr val="FF0000"/>
                </a:solidFill>
              </a:rPr>
              <a:t>ангидрид</a:t>
            </a:r>
            <a:br>
              <a:rPr lang="ru-RU" sz="3600" b="1" dirty="0" smtClean="0">
                <a:solidFill>
                  <a:srgbClr val="FF0000"/>
                </a:solidFill>
              </a:rPr>
            </a:b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>
                <a:solidFill>
                  <a:srgbClr val="FF0000"/>
                </a:solidFill>
              </a:rPr>
              <a:t>(двуокись серы, «сернистый газ»)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088058"/>
          </a:xfrm>
        </p:spPr>
        <p:txBody>
          <a:bodyPr>
            <a:normAutofit fontScale="85000" lnSpcReduction="20000"/>
          </a:bodyPr>
          <a:lstStyle/>
          <a:p>
            <a:r>
              <a:rPr lang="ru-RU" sz="3400" b="1" dirty="0"/>
              <a:t>Состояние (при +20°С)  :  </a:t>
            </a:r>
            <a:endParaRPr lang="ru-RU" sz="3400" dirty="0"/>
          </a:p>
          <a:p>
            <a:pPr lvl="0"/>
            <a:r>
              <a:rPr lang="ru-RU" sz="3400" b="1" dirty="0"/>
              <a:t>бесцветный газ с запахом жженой спички, </a:t>
            </a:r>
          </a:p>
          <a:p>
            <a:pPr lvl="0"/>
            <a:r>
              <a:rPr lang="ru-RU" sz="3400" b="1" dirty="0"/>
              <a:t>тяжелее </a:t>
            </a:r>
            <a:r>
              <a:rPr lang="ru-RU" sz="3400" b="1" dirty="0" smtClean="0"/>
              <a:t>чем </a:t>
            </a:r>
            <a:r>
              <a:rPr lang="ru-RU" sz="3400" b="1" dirty="0"/>
              <a:t>воздух, </a:t>
            </a:r>
          </a:p>
          <a:p>
            <a:pPr lvl="0"/>
            <a:r>
              <a:rPr lang="ru-RU" sz="3400" b="1" dirty="0"/>
              <a:t>очень хорошо растворяется в воде (40:1) с образованием сернистой, серной кислот</a:t>
            </a:r>
            <a:r>
              <a:rPr lang="ru-RU" sz="3400" b="1" dirty="0" smtClean="0"/>
              <a:t>.</a:t>
            </a:r>
            <a:endParaRPr lang="ru-RU" dirty="0"/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    Признаки </a:t>
            </a:r>
            <a:r>
              <a:rPr lang="ru-RU" b="1" dirty="0">
                <a:solidFill>
                  <a:srgbClr val="FF0000"/>
                </a:solidFill>
              </a:rPr>
              <a:t>поражения: </a:t>
            </a:r>
            <a:endParaRPr lang="ru-RU" dirty="0"/>
          </a:p>
          <a:p>
            <a:pPr lvl="0"/>
            <a:r>
              <a:rPr lang="ru-RU" b="1" dirty="0"/>
              <a:t>в следствие раздражения верхних дыхательных путей и слизистых оболочек появляется кашель, резкая боль в глазах, слезотечение, затрудненное дыхание и глотание. </a:t>
            </a:r>
          </a:p>
          <a:p>
            <a:pPr lvl="0"/>
            <a:r>
              <a:rPr lang="ru-RU" b="1" dirty="0"/>
              <a:t>при высоких концентрациях - одышка, удушье, потеря сознания, возможен смертельный исход.</a:t>
            </a:r>
          </a:p>
          <a:p>
            <a:pPr>
              <a:buNone/>
            </a:pPr>
            <a:r>
              <a:rPr lang="ru-RU" b="1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ru-RU" sz="8600" b="1" dirty="0" smtClean="0">
                <a:solidFill>
                  <a:srgbClr val="FF0000"/>
                </a:solidFill>
              </a:rPr>
              <a:t>        Первая </a:t>
            </a:r>
            <a:r>
              <a:rPr lang="ru-RU" sz="8600" b="1" dirty="0">
                <a:solidFill>
                  <a:srgbClr val="FF0000"/>
                </a:solidFill>
              </a:rPr>
              <a:t>помощь пострадавшим</a:t>
            </a:r>
            <a:r>
              <a:rPr lang="ru-RU" sz="8600" dirty="0">
                <a:solidFill>
                  <a:srgbClr val="FF0000"/>
                </a:solidFill>
              </a:rPr>
              <a:t>: </a:t>
            </a:r>
          </a:p>
          <a:p>
            <a:pPr>
              <a:buNone/>
            </a:pPr>
            <a:r>
              <a:rPr lang="ru-RU" sz="7000" dirty="0"/>
              <a:t> </a:t>
            </a:r>
          </a:p>
          <a:p>
            <a:pPr lvl="0"/>
            <a:r>
              <a:rPr lang="ru-RU" sz="9600" b="1" dirty="0"/>
              <a:t>одеть на пораженного один из гражданских (ГП-5, ГП-5Г, ГП-7, ГП-7В) или промышленных противогазов марок: В (коробка желтого цвета), Е (черного цвета), БКФ, МКФ (защитного), или промышленных респираторов (РПГ-67 В, РУ-60В.);</a:t>
            </a:r>
          </a:p>
          <a:p>
            <a:pPr lvl="0"/>
            <a:r>
              <a:rPr lang="ru-RU" sz="9600" b="1" dirty="0"/>
              <a:t> на детей - один из детских противогазов, ребенка к 1,5 года поместить в защитную камеру;</a:t>
            </a:r>
          </a:p>
          <a:p>
            <a:pPr lvl="0"/>
            <a:r>
              <a:rPr lang="ru-RU" sz="9600" b="1" dirty="0"/>
              <a:t>при загрязнении кожи - смыть водой, при прекращении дыхания проводится ИВЛ.</a:t>
            </a:r>
          </a:p>
          <a:p>
            <a:pPr>
              <a:buNone/>
            </a:pPr>
            <a:r>
              <a:rPr lang="ru-RU" sz="9600" b="1" dirty="0"/>
              <a:t> </a:t>
            </a:r>
          </a:p>
          <a:p>
            <a:r>
              <a:rPr lang="ru-RU" sz="9600" b="1" dirty="0"/>
              <a:t>Дегазирующие вещества и растворы на 1 т ОХВ: </a:t>
            </a:r>
            <a:endParaRPr lang="ru-RU" sz="9600" dirty="0"/>
          </a:p>
          <a:p>
            <a:pPr lvl="0"/>
            <a:r>
              <a:rPr lang="ru-RU" sz="9600" b="1" dirty="0"/>
              <a:t>вода -10 т, </a:t>
            </a:r>
          </a:p>
          <a:p>
            <a:pPr lvl="0"/>
            <a:r>
              <a:rPr lang="ru-RU" sz="9600" b="1" dirty="0"/>
              <a:t>раствор щелочи -13т (10%),</a:t>
            </a:r>
          </a:p>
          <a:p>
            <a:pPr lvl="0"/>
            <a:r>
              <a:rPr lang="ru-RU" sz="9600" b="1" dirty="0"/>
              <a:t>аммиак, гашеная известь -10 т.</a:t>
            </a:r>
          </a:p>
          <a:p>
            <a:pPr>
              <a:buNone/>
            </a:pPr>
            <a:r>
              <a:rPr lang="uk-UA" sz="7000" b="1" dirty="0"/>
              <a:t> </a:t>
            </a:r>
            <a:endParaRPr lang="ru-RU" sz="7000" b="1" dirty="0"/>
          </a:p>
          <a:p>
            <a:pPr algn="ctr">
              <a:buNone/>
            </a:pPr>
            <a:r>
              <a:rPr lang="ru-RU" sz="7000" b="1" dirty="0">
                <a:solidFill>
                  <a:srgbClr val="FF0000"/>
                </a:solidFill>
              </a:rPr>
              <a:t>СРОЧНАЯ ГОСПИТАЛИЗАЦИЯ</a:t>
            </a:r>
            <a:r>
              <a:rPr lang="ru-RU" sz="7000" dirty="0">
                <a:solidFill>
                  <a:srgbClr val="FF0000"/>
                </a:solidFill>
              </a:rPr>
              <a:t>!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uk-UA" b="1" i="1" dirty="0" smtClean="0">
                <a:solidFill>
                  <a:srgbClr val="FF0000"/>
                </a:solidFill>
              </a:rPr>
              <a:t/>
            </a:r>
            <a:br>
              <a:rPr lang="uk-UA" b="1" i="1" dirty="0" smtClean="0">
                <a:solidFill>
                  <a:srgbClr val="FF0000"/>
                </a:solidFill>
              </a:rPr>
            </a:br>
            <a:r>
              <a:rPr lang="uk-UA" b="1" dirty="0" err="1" smtClean="0">
                <a:solidFill>
                  <a:srgbClr val="FF0000"/>
                </a:solidFill>
              </a:rPr>
              <a:t>Окислы</a:t>
            </a:r>
            <a:r>
              <a:rPr lang="uk-UA" b="1" dirty="0" smtClean="0">
                <a:solidFill>
                  <a:srgbClr val="FF0000"/>
                </a:solidFill>
              </a:rPr>
              <a:t> </a:t>
            </a:r>
            <a:r>
              <a:rPr lang="uk-UA" b="1" dirty="0" err="1">
                <a:solidFill>
                  <a:srgbClr val="FF0000"/>
                </a:solidFill>
              </a:rPr>
              <a:t>азота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355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Состояние (при +20˚С)  : </a:t>
            </a:r>
            <a:endParaRPr lang="ru-RU" dirty="0"/>
          </a:p>
          <a:p>
            <a:pPr lvl="0"/>
            <a:r>
              <a:rPr lang="ru-RU" b="1" dirty="0" smtClean="0"/>
              <a:t>газ </a:t>
            </a:r>
            <a:r>
              <a:rPr lang="ru-RU" b="1" dirty="0"/>
              <a:t>красно-бурого цвета,</a:t>
            </a:r>
          </a:p>
          <a:p>
            <a:pPr lvl="0"/>
            <a:r>
              <a:rPr lang="ru-RU" b="1" dirty="0"/>
              <a:t>тяжелее за воздух, </a:t>
            </a:r>
          </a:p>
          <a:p>
            <a:pPr lvl="0"/>
            <a:r>
              <a:rPr lang="ru-RU" b="1" dirty="0"/>
              <a:t>используется при производстве серной, </a:t>
            </a:r>
          </a:p>
          <a:p>
            <a:pPr lvl="0"/>
            <a:r>
              <a:rPr lang="ru-RU" b="1" dirty="0"/>
              <a:t>азотной и хромовых кислот.</a:t>
            </a:r>
          </a:p>
          <a:p>
            <a:pPr>
              <a:buNone/>
            </a:pPr>
            <a:r>
              <a:rPr lang="ru-RU" b="1" dirty="0"/>
              <a:t> </a:t>
            </a:r>
          </a:p>
          <a:p>
            <a:r>
              <a:rPr lang="ru-RU" b="1" dirty="0">
                <a:solidFill>
                  <a:srgbClr val="FF0000"/>
                </a:solidFill>
              </a:rPr>
              <a:t>Признаки поражения: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ru-RU" sz="1000" dirty="0"/>
          </a:p>
          <a:p>
            <a:pPr lvl="0"/>
            <a:r>
              <a:rPr lang="ru-RU" b="1" dirty="0"/>
              <a:t>сильный окислитель. </a:t>
            </a:r>
          </a:p>
          <a:p>
            <a:pPr lvl="0"/>
            <a:r>
              <a:rPr lang="ru-RU" b="1" dirty="0"/>
              <a:t>с аммиаком в растворенном состоянии реагирует со взрывом. </a:t>
            </a:r>
          </a:p>
          <a:p>
            <a:pPr marL="0" indent="0">
              <a:buNone/>
            </a:pPr>
            <a:r>
              <a:rPr lang="ru-RU" b="1" dirty="0" smtClean="0"/>
              <a:t>   Поражает </a:t>
            </a:r>
            <a:r>
              <a:rPr lang="ru-RU" b="1" dirty="0"/>
              <a:t>верхние дыхательные пути, легкие, вызывая их ожоги, при этом отмечается боль в груди, одышка, сухой кашель, а потом с мокротой, возможен отек легких и рефлекторная остановка дыхания.</a:t>
            </a:r>
          </a:p>
          <a:p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b="1" dirty="0" err="1" smtClean="0">
                <a:solidFill>
                  <a:srgbClr val="FF0000"/>
                </a:solidFill>
              </a:rPr>
              <a:t>Острые</a:t>
            </a:r>
            <a:r>
              <a:rPr lang="uk-UA" sz="4000" b="1" dirty="0" smtClean="0">
                <a:solidFill>
                  <a:srgbClr val="FF0000"/>
                </a:solidFill>
              </a:rPr>
              <a:t>  </a:t>
            </a:r>
            <a:r>
              <a:rPr lang="uk-UA" sz="4000" b="1" dirty="0" err="1">
                <a:solidFill>
                  <a:srgbClr val="FF0000"/>
                </a:solidFill>
              </a:rPr>
              <a:t>отравления</a:t>
            </a:r>
            <a:r>
              <a:rPr lang="uk-UA" sz="4000" b="1" dirty="0">
                <a:solidFill>
                  <a:srgbClr val="FF0000"/>
                </a:solidFill>
              </a:rPr>
              <a:t> </a:t>
            </a:r>
            <a:r>
              <a:rPr lang="uk-UA" sz="4000" b="1" dirty="0" smtClean="0">
                <a:solidFill>
                  <a:srgbClr val="FF0000"/>
                </a:solidFill>
              </a:rPr>
              <a:t> </a:t>
            </a:r>
            <a:r>
              <a:rPr lang="uk-UA" sz="4000" b="1" dirty="0" err="1" smtClean="0">
                <a:solidFill>
                  <a:srgbClr val="FF0000"/>
                </a:solidFill>
              </a:rPr>
              <a:t>происходят</a:t>
            </a:r>
            <a:r>
              <a:rPr lang="uk-UA" sz="4000" b="1" dirty="0" smtClean="0">
                <a:solidFill>
                  <a:srgbClr val="FF0000"/>
                </a:solidFill>
              </a:rPr>
              <a:t>   </a:t>
            </a:r>
            <a:r>
              <a:rPr lang="uk-UA" sz="4000" b="1" dirty="0" err="1" smtClean="0">
                <a:solidFill>
                  <a:srgbClr val="FF0000"/>
                </a:solidFill>
              </a:rPr>
              <a:t>опасными</a:t>
            </a:r>
            <a:r>
              <a:rPr lang="uk-UA" sz="4000" b="1" dirty="0" smtClean="0">
                <a:solidFill>
                  <a:srgbClr val="FF0000"/>
                </a:solidFill>
              </a:rPr>
              <a:t> </a:t>
            </a:r>
            <a:r>
              <a:rPr lang="uk-UA" sz="4000" b="1" dirty="0" err="1">
                <a:solidFill>
                  <a:srgbClr val="FF0000"/>
                </a:solidFill>
              </a:rPr>
              <a:t>химическими</a:t>
            </a:r>
            <a:r>
              <a:rPr lang="uk-UA" sz="4000" b="1" dirty="0">
                <a:solidFill>
                  <a:srgbClr val="FF0000"/>
                </a:solidFill>
              </a:rPr>
              <a:t> </a:t>
            </a:r>
            <a:r>
              <a:rPr lang="uk-UA" sz="4000" b="1" dirty="0" err="1">
                <a:solidFill>
                  <a:srgbClr val="FF0000"/>
                </a:solidFill>
              </a:rPr>
              <a:t>веществами</a:t>
            </a:r>
            <a:r>
              <a:rPr lang="uk-UA" sz="4000" b="1" dirty="0">
                <a:solidFill>
                  <a:srgbClr val="FF0000"/>
                </a:solidFill>
              </a:rPr>
              <a:t> 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988840"/>
            <a:ext cx="849694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uk-UA" sz="3200" dirty="0">
                <a:solidFill>
                  <a:srgbClr val="FFFF00"/>
                </a:solidFill>
              </a:rPr>
              <a:t>хлор</a:t>
            </a:r>
            <a:r>
              <a:rPr lang="uk-UA" sz="3200" dirty="0" smtClean="0">
                <a:solidFill>
                  <a:srgbClr val="FFFF00"/>
                </a:solidFill>
              </a:rPr>
              <a:t>,  </a:t>
            </a:r>
            <a:r>
              <a:rPr lang="uk-UA" sz="3200" dirty="0" err="1">
                <a:solidFill>
                  <a:srgbClr val="FFFF00"/>
                </a:solidFill>
              </a:rPr>
              <a:t>аммиак</a:t>
            </a:r>
            <a:r>
              <a:rPr lang="uk-UA" sz="3200" dirty="0">
                <a:solidFill>
                  <a:srgbClr val="FFFF00"/>
                </a:solidFill>
              </a:rPr>
              <a:t>,</a:t>
            </a:r>
            <a:endParaRPr lang="ru-RU" sz="3200" dirty="0">
              <a:solidFill>
                <a:srgbClr val="FFFF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uk-UA" sz="3200" dirty="0" err="1" smtClean="0">
                <a:solidFill>
                  <a:srgbClr val="FFFF00"/>
                </a:solidFill>
              </a:rPr>
              <a:t>окись</a:t>
            </a:r>
            <a:r>
              <a:rPr lang="uk-UA" sz="3200" dirty="0" smtClean="0">
                <a:solidFill>
                  <a:srgbClr val="FFFF00"/>
                </a:solidFill>
              </a:rPr>
              <a:t> </a:t>
            </a:r>
            <a:r>
              <a:rPr lang="uk-UA" sz="3200" dirty="0" err="1">
                <a:solidFill>
                  <a:srgbClr val="FFFF00"/>
                </a:solidFill>
              </a:rPr>
              <a:t>азота</a:t>
            </a:r>
            <a:r>
              <a:rPr lang="uk-UA" sz="3200" dirty="0">
                <a:solidFill>
                  <a:srgbClr val="FFFF00"/>
                </a:solidFill>
              </a:rPr>
              <a:t>, </a:t>
            </a:r>
            <a:endParaRPr lang="ru-RU" sz="3200" dirty="0">
              <a:solidFill>
                <a:srgbClr val="FFFF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uk-UA" sz="3200" dirty="0" err="1">
                <a:solidFill>
                  <a:srgbClr val="FFFF00"/>
                </a:solidFill>
              </a:rPr>
              <a:t>синильная</a:t>
            </a:r>
            <a:r>
              <a:rPr lang="uk-UA" sz="3200" dirty="0">
                <a:solidFill>
                  <a:srgbClr val="FFFF00"/>
                </a:solidFill>
              </a:rPr>
              <a:t> кислота,</a:t>
            </a:r>
            <a:endParaRPr lang="ru-RU" sz="3200" dirty="0">
              <a:solidFill>
                <a:srgbClr val="FFFF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uk-UA" sz="3200" dirty="0">
                <a:solidFill>
                  <a:srgbClr val="FFFF00"/>
                </a:solidFill>
              </a:rPr>
              <a:t> фосген, </a:t>
            </a:r>
            <a:r>
              <a:rPr lang="uk-UA" sz="3200" dirty="0" err="1">
                <a:solidFill>
                  <a:srgbClr val="FFFF00"/>
                </a:solidFill>
              </a:rPr>
              <a:t>окись</a:t>
            </a:r>
            <a:r>
              <a:rPr lang="uk-UA" sz="3200" dirty="0">
                <a:solidFill>
                  <a:srgbClr val="FFFF00"/>
                </a:solidFill>
              </a:rPr>
              <a:t> </a:t>
            </a:r>
            <a:r>
              <a:rPr lang="uk-UA" sz="3200" dirty="0" err="1">
                <a:solidFill>
                  <a:srgbClr val="FFFF00"/>
                </a:solidFill>
              </a:rPr>
              <a:t>углерода</a:t>
            </a:r>
            <a:r>
              <a:rPr lang="uk-UA" sz="3200" dirty="0">
                <a:solidFill>
                  <a:srgbClr val="FFFF00"/>
                </a:solidFill>
              </a:rPr>
              <a:t>, </a:t>
            </a:r>
            <a:endParaRPr lang="ru-RU" sz="3200" dirty="0">
              <a:solidFill>
                <a:srgbClr val="FFFF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uk-UA" sz="3200" dirty="0" err="1">
                <a:solidFill>
                  <a:srgbClr val="FFFF00"/>
                </a:solidFill>
              </a:rPr>
              <a:t>сероводород</a:t>
            </a:r>
            <a:r>
              <a:rPr lang="uk-UA" sz="3200" dirty="0">
                <a:solidFill>
                  <a:srgbClr val="FFFF00"/>
                </a:solidFill>
              </a:rPr>
              <a:t>, </a:t>
            </a:r>
            <a:endParaRPr lang="ru-RU" sz="3200" dirty="0">
              <a:solidFill>
                <a:srgbClr val="FFFF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uk-UA" sz="3200" dirty="0" err="1">
                <a:solidFill>
                  <a:srgbClr val="FFFF00"/>
                </a:solidFill>
              </a:rPr>
              <a:t>сернистый</a:t>
            </a:r>
            <a:r>
              <a:rPr lang="uk-UA" sz="3200" dirty="0">
                <a:solidFill>
                  <a:srgbClr val="FFFF00"/>
                </a:solidFill>
              </a:rPr>
              <a:t> газ, </a:t>
            </a:r>
            <a:endParaRPr lang="ru-RU" sz="3200" dirty="0">
              <a:solidFill>
                <a:srgbClr val="FFFF00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uk-UA" sz="3200" dirty="0">
                <a:solidFill>
                  <a:srgbClr val="FFFF00"/>
                </a:solidFill>
              </a:rPr>
              <a:t>ртуть .</a:t>
            </a:r>
            <a:r>
              <a:rPr lang="ru-RU" sz="3200" dirty="0" smtClean="0"/>
              <a:t>     </a:t>
            </a:r>
            <a:endParaRPr lang="ru-RU" sz="3200" dirty="0"/>
          </a:p>
          <a:p>
            <a:pPr algn="ctr">
              <a:buNone/>
            </a:pPr>
            <a:r>
              <a:rPr lang="ru-RU" sz="2400" dirty="0">
                <a:solidFill>
                  <a:srgbClr val="FF0000"/>
                </a:solidFill>
              </a:rPr>
              <a:t>По токсичным свойствам опасные химические вещества в основном являются веществами </a:t>
            </a:r>
            <a:r>
              <a:rPr lang="ru-RU" sz="2400" dirty="0" err="1">
                <a:solidFill>
                  <a:srgbClr val="FF0000"/>
                </a:solidFill>
              </a:rPr>
              <a:t>общеядовитого</a:t>
            </a:r>
            <a:r>
              <a:rPr lang="ru-RU" sz="2400" dirty="0">
                <a:solidFill>
                  <a:srgbClr val="FF0000"/>
                </a:solidFill>
              </a:rPr>
              <a:t> и </a:t>
            </a:r>
            <a:r>
              <a:rPr lang="ru-RU" sz="2400" u="sng" dirty="0">
                <a:solidFill>
                  <a:srgbClr val="FF0000"/>
                </a:solidFill>
              </a:rPr>
              <a:t>удушающего</a:t>
            </a:r>
            <a:r>
              <a:rPr lang="ru-RU" sz="2400" dirty="0">
                <a:solidFill>
                  <a:srgbClr val="FF0000"/>
                </a:solidFill>
              </a:rPr>
              <a:t> действия. </a:t>
            </a:r>
          </a:p>
        </p:txBody>
      </p:sp>
    </p:spTree>
    <p:extLst>
      <p:ext uri="{BB962C8B-B14F-4D97-AF65-F5344CB8AC3E}">
        <p14:creationId xmlns:p14="http://schemas.microsoft.com/office/powerpoint/2010/main" xmlns="" val="2165363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11100" b="1" dirty="0" smtClean="0">
                <a:solidFill>
                  <a:srgbClr val="FF0000"/>
                </a:solidFill>
              </a:rPr>
              <a:t>      Первая </a:t>
            </a:r>
            <a:r>
              <a:rPr lang="ru-RU" sz="11100" b="1" dirty="0">
                <a:solidFill>
                  <a:srgbClr val="FF0000"/>
                </a:solidFill>
              </a:rPr>
              <a:t>помощь пострадавшим</a:t>
            </a:r>
            <a:r>
              <a:rPr lang="ru-RU" sz="11100" dirty="0">
                <a:solidFill>
                  <a:srgbClr val="FF0000"/>
                </a:solidFill>
              </a:rPr>
              <a:t>: </a:t>
            </a:r>
          </a:p>
          <a:p>
            <a:pPr lvl="0"/>
            <a:r>
              <a:rPr lang="ru-RU" sz="11100" b="1" dirty="0"/>
              <a:t>одеть на пострадавшего один из промышленных противогазов марок В (коробка желтого цвета</a:t>
            </a:r>
            <a:r>
              <a:rPr lang="ru-RU" sz="11100" b="1" dirty="0" smtClean="0"/>
              <a:t>);</a:t>
            </a:r>
            <a:endParaRPr lang="ru-RU" sz="11100" b="1" dirty="0"/>
          </a:p>
          <a:p>
            <a:pPr lvl="0"/>
            <a:r>
              <a:rPr lang="ru-RU" sz="11100" b="1" dirty="0"/>
              <a:t>вывести (вынести) из опасной зоны, ингаляция кислорода в случае остановки дыхания - ИВЛ</a:t>
            </a:r>
            <a:r>
              <a:rPr lang="ru-RU" sz="11100" b="1" dirty="0" smtClean="0"/>
              <a:t>.</a:t>
            </a:r>
            <a:endParaRPr lang="ru-RU" sz="11100" b="1" dirty="0"/>
          </a:p>
          <a:p>
            <a:pPr lvl="0"/>
            <a:r>
              <a:rPr lang="ru-RU" sz="11100" b="1" dirty="0"/>
              <a:t>транспортировать потерпевших в полусидящем положении. </a:t>
            </a:r>
          </a:p>
          <a:p>
            <a:pPr lvl="0"/>
            <a:r>
              <a:rPr lang="ru-RU" sz="11100" b="1" dirty="0"/>
              <a:t>экстренная эвакуация из очага, </a:t>
            </a:r>
          </a:p>
          <a:p>
            <a:pPr lvl="0"/>
            <a:r>
              <a:rPr lang="ru-RU" sz="11100" b="1" dirty="0"/>
              <a:t>промыть глаза и кожу водой, полоскание водой полости рта, не давать пить, доставить в лечебное учреждение</a:t>
            </a:r>
            <a:r>
              <a:rPr lang="ru-RU" sz="11100" b="1" dirty="0" smtClean="0"/>
              <a:t>.</a:t>
            </a:r>
            <a:r>
              <a:rPr lang="ru-RU" sz="11100" b="1" dirty="0"/>
              <a:t> </a:t>
            </a:r>
          </a:p>
          <a:p>
            <a:r>
              <a:rPr lang="ru-RU" sz="11100" b="1" dirty="0"/>
              <a:t>Дегазирующие вещества и растворы на 1 т ОХВ: </a:t>
            </a:r>
            <a:endParaRPr lang="ru-RU" sz="11100" dirty="0"/>
          </a:p>
          <a:p>
            <a:r>
              <a:rPr lang="ru-RU" sz="11100" b="1" dirty="0"/>
              <a:t>10% - </a:t>
            </a:r>
            <a:r>
              <a:rPr lang="ru-RU" sz="11100" b="1" dirty="0" err="1"/>
              <a:t>ный</a:t>
            </a:r>
            <a:r>
              <a:rPr lang="ru-RU" sz="11100" b="1" dirty="0"/>
              <a:t> раствор щелочи –10 т.</a:t>
            </a:r>
          </a:p>
          <a:p>
            <a:pPr>
              <a:buNone/>
            </a:pPr>
            <a:r>
              <a:rPr lang="ru-RU" sz="11100" b="1" dirty="0"/>
              <a:t> </a:t>
            </a:r>
          </a:p>
          <a:p>
            <a:pPr algn="ctr">
              <a:buNone/>
            </a:pPr>
            <a:r>
              <a:rPr lang="ru-RU" sz="11100" b="1" dirty="0" smtClean="0">
                <a:solidFill>
                  <a:srgbClr val="FF0000"/>
                </a:solidFill>
              </a:rPr>
              <a:t>   СРОЧНАЯ ГОСПИТАЛИЗАЦИЯ</a:t>
            </a:r>
            <a:r>
              <a:rPr lang="ru-RU" sz="11100" dirty="0" smtClean="0">
                <a:solidFill>
                  <a:srgbClr val="FF0000"/>
                </a:solidFill>
              </a:rPr>
              <a:t>!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 </a:t>
            </a: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marL="0" indent="0" algn="ctr">
              <a:buNone/>
            </a:pPr>
            <a:endParaRPr lang="ru-RU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Impact"/>
            </a:endParaRPr>
          </a:p>
          <a:p>
            <a:pPr marL="0" indent="0" algn="ctr">
              <a:buNone/>
            </a:pPr>
            <a:endParaRPr lang="ru-RU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Impact"/>
            </a:endParaRPr>
          </a:p>
          <a:p>
            <a:pPr marL="0" indent="0" algn="ctr">
              <a:buNone/>
            </a:pPr>
            <a:endParaRPr lang="ru-RU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Impact"/>
            </a:endParaRPr>
          </a:p>
          <a:p>
            <a:pPr marL="0" indent="0" algn="ctr">
              <a:buNone/>
            </a:pPr>
            <a:r>
              <a:rPr lang="ru-RU" sz="48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СПАСИБО </a:t>
            </a:r>
          </a:p>
          <a:p>
            <a:pPr marL="0" indent="0" algn="ctr">
              <a:buNone/>
            </a:pPr>
            <a:r>
              <a:rPr lang="ru-RU" sz="48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 </a:t>
            </a:r>
            <a:r>
              <a:rPr lang="ru-RU" sz="48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за </a:t>
            </a:r>
            <a:r>
              <a:rPr lang="ru-RU" sz="4800" kern="1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ВНИМАНИЕ!</a:t>
            </a:r>
            <a:endParaRPr lang="ru-RU" sz="48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Impac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5312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/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Общие </a:t>
            </a:r>
            <a:r>
              <a:rPr lang="ru-RU" sz="2800" b="1" dirty="0">
                <a:solidFill>
                  <a:srgbClr val="FF0000"/>
                </a:solidFill>
              </a:rPr>
              <a:t>принципы оказания первой медицинской и доврачебной помощи при отравлениях опасными химическими веществами включают: 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b="1" dirty="0"/>
              <a:t>прекращение действия отравляющего вещества на организм человека; </a:t>
            </a:r>
          </a:p>
          <a:p>
            <a:pPr lvl="0"/>
            <a:r>
              <a:rPr lang="ru-RU" b="1" dirty="0"/>
              <a:t> вывод отравляющего вещества, который всосался в организм человека; </a:t>
            </a:r>
          </a:p>
          <a:p>
            <a:pPr lvl="0"/>
            <a:r>
              <a:rPr lang="ru-RU" b="1" dirty="0"/>
              <a:t>обезвреживание отравляющего вещества в организме с помощью медикаментозных средств; </a:t>
            </a:r>
          </a:p>
          <a:p>
            <a:pPr lvl="0"/>
            <a:r>
              <a:rPr lang="ru-RU" b="1" dirty="0"/>
              <a:t>устранение некоторых проявлений отравления организма человека, которые вызваны действием отравляющего вещества.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987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dirty="0">
                <a:solidFill>
                  <a:srgbClr val="FF0000"/>
                </a:solidFill>
              </a:rPr>
              <a:t>Симптомами </a:t>
            </a:r>
            <a:r>
              <a:rPr lang="ru-RU" sz="3100" b="1" dirty="0" smtClean="0">
                <a:solidFill>
                  <a:srgbClr val="FF0000"/>
                </a:solidFill>
              </a:rPr>
              <a:t>отравления </a:t>
            </a:r>
            <a:br>
              <a:rPr lang="ru-RU" sz="3100" b="1" dirty="0" smtClean="0">
                <a:solidFill>
                  <a:srgbClr val="FF0000"/>
                </a:solidFill>
              </a:rPr>
            </a:br>
            <a:r>
              <a:rPr lang="ru-RU" sz="3100" b="1" dirty="0" smtClean="0">
                <a:solidFill>
                  <a:srgbClr val="FF0000"/>
                </a:solidFill>
              </a:rPr>
              <a:t>химическими опасными веществами  :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b="1" dirty="0"/>
              <a:t>головная боль, </a:t>
            </a:r>
          </a:p>
          <a:p>
            <a:pPr lvl="0"/>
            <a:r>
              <a:rPr lang="ru-RU" b="1" dirty="0"/>
              <a:t>умопомрачение, </a:t>
            </a:r>
          </a:p>
          <a:p>
            <a:pPr lvl="0"/>
            <a:r>
              <a:rPr lang="ru-RU" b="1" dirty="0"/>
              <a:t>потемнение в глазах, </a:t>
            </a:r>
          </a:p>
          <a:p>
            <a:pPr lvl="0"/>
            <a:r>
              <a:rPr lang="ru-RU" b="1" dirty="0"/>
              <a:t>шум в ушах,</a:t>
            </a:r>
          </a:p>
          <a:p>
            <a:pPr lvl="0"/>
            <a:r>
              <a:rPr lang="ru-RU" b="1" dirty="0" smtClean="0"/>
              <a:t>слабость</a:t>
            </a:r>
            <a:r>
              <a:rPr lang="ru-RU" b="1" dirty="0"/>
              <a:t>, </a:t>
            </a:r>
          </a:p>
          <a:p>
            <a:pPr lvl="0"/>
            <a:r>
              <a:rPr lang="ru-RU" b="1" dirty="0" smtClean="0"/>
              <a:t>затрудненное дыхание,</a:t>
            </a:r>
            <a:endParaRPr lang="ru-RU" b="1" dirty="0"/>
          </a:p>
          <a:p>
            <a:pPr lvl="0"/>
            <a:r>
              <a:rPr lang="ru-RU" b="1" dirty="0"/>
              <a:t>тошнота, </a:t>
            </a:r>
            <a:r>
              <a:rPr lang="uk-UA" b="1" dirty="0" err="1"/>
              <a:t>рвота</a:t>
            </a:r>
            <a:r>
              <a:rPr lang="ru-RU" b="1" dirty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b="1" dirty="0" smtClean="0"/>
              <a:t>    </a:t>
            </a:r>
            <a:r>
              <a:rPr lang="ru-RU" b="1" dirty="0" smtClean="0">
                <a:solidFill>
                  <a:srgbClr val="FF0000"/>
                </a:solidFill>
              </a:rPr>
              <a:t>При </a:t>
            </a:r>
            <a:r>
              <a:rPr lang="ru-RU" b="1" dirty="0">
                <a:solidFill>
                  <a:srgbClr val="FF0000"/>
                </a:solidFill>
              </a:rPr>
              <a:t>сильном отравлении:</a:t>
            </a:r>
            <a:endParaRPr lang="ru-RU" dirty="0">
              <a:solidFill>
                <a:srgbClr val="FF0000"/>
              </a:solidFill>
            </a:endParaRPr>
          </a:p>
          <a:p>
            <a:pPr lvl="0"/>
            <a:r>
              <a:rPr lang="ru-RU" b="1" dirty="0"/>
              <a:t>потеря памяти,</a:t>
            </a:r>
          </a:p>
          <a:p>
            <a:pPr lvl="0"/>
            <a:r>
              <a:rPr lang="ru-RU" b="1" dirty="0"/>
              <a:t> судороги,</a:t>
            </a:r>
          </a:p>
          <a:p>
            <a:pPr lvl="0"/>
            <a:r>
              <a:rPr lang="ru-RU" b="1" dirty="0"/>
              <a:t>потеря сознания</a:t>
            </a:r>
          </a:p>
          <a:p>
            <a:pPr lvl="0"/>
            <a:r>
              <a:rPr lang="ru-RU" b="1" dirty="0"/>
              <a:t> и даже смерть.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8306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ru-RU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Город Горловка имеет первую степень химической опасности. </a:t>
            </a:r>
            <a:endParaRPr lang="ru-RU" sz="7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территории города расположены химически опасные объекты: </a:t>
            </a:r>
            <a:endParaRPr lang="ru-RU" sz="7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ru-RU" sz="8000" b="1" dirty="0" smtClean="0">
                <a:latin typeface="Times New Roman" pitchFamily="18" charset="0"/>
                <a:cs typeface="Times New Roman" pitchFamily="18" charset="0"/>
              </a:rPr>
              <a:t>     ПАО </a:t>
            </a:r>
            <a:r>
              <a:rPr lang="ru-RU" sz="8000" b="1" dirty="0">
                <a:latin typeface="Times New Roman" pitchFamily="18" charset="0"/>
                <a:cs typeface="Times New Roman" pitchFamily="18" charset="0"/>
              </a:rPr>
              <a:t>«Концерн Стирол»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sz="8000" dirty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8000" dirty="0">
                <a:latin typeface="Times New Roman" pitchFamily="18" charset="0"/>
                <a:cs typeface="Times New Roman" pitchFamily="18" charset="0"/>
              </a:rPr>
              <a:t> степени химической опасности; </a:t>
            </a:r>
          </a:p>
          <a:p>
            <a:r>
              <a:rPr lang="ru-RU" sz="7400" b="1" dirty="0" err="1" smtClean="0">
                <a:latin typeface="Times New Roman" pitchFamily="18" charset="0"/>
                <a:cs typeface="Times New Roman" pitchFamily="18" charset="0"/>
              </a:rPr>
              <a:t>Горловский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400" b="1" dirty="0" err="1" smtClean="0">
                <a:latin typeface="Times New Roman" pitchFamily="18" charset="0"/>
                <a:cs typeface="Times New Roman" pitchFamily="18" charset="0"/>
              </a:rPr>
              <a:t>химзический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 завод 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7400" dirty="0">
                <a:latin typeface="Times New Roman" pitchFamily="18" charset="0"/>
                <a:cs typeface="Times New Roman" pitchFamily="18" charset="0"/>
              </a:rPr>
              <a:t>ІІ</a:t>
            </a:r>
            <a:r>
              <a:rPr lang="ru-RU" sz="7400" dirty="0">
                <a:latin typeface="Times New Roman" pitchFamily="18" charset="0"/>
                <a:cs typeface="Times New Roman" pitchFamily="18" charset="0"/>
              </a:rPr>
              <a:t> степени химической опасности</a:t>
            </a:r>
          </a:p>
          <a:p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чистные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сооружения, фильтрующие станции</a:t>
            </a:r>
            <a:r>
              <a:rPr lang="ru-RU" sz="7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7400" dirty="0">
                <a:latin typeface="Times New Roman" pitchFamily="18" charset="0"/>
                <a:cs typeface="Times New Roman" pitchFamily="18" charset="0"/>
              </a:rPr>
              <a:t>ІІ </a:t>
            </a:r>
            <a:r>
              <a:rPr lang="ru-RU" sz="7400" dirty="0">
                <a:latin typeface="Times New Roman" pitchFamily="18" charset="0"/>
                <a:cs typeface="Times New Roman" pitchFamily="18" charset="0"/>
              </a:rPr>
              <a:t>степени химической опасности,</a:t>
            </a:r>
          </a:p>
          <a:p>
            <a:r>
              <a:rPr lang="ru-RU" sz="7400" b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7400" b="1" dirty="0" err="1" smtClean="0">
                <a:latin typeface="Times New Roman" pitchFamily="18" charset="0"/>
                <a:cs typeface="Times New Roman" pitchFamily="18" charset="0"/>
              </a:rPr>
              <a:t>лораторные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на шахтах</a:t>
            </a:r>
            <a:r>
              <a:rPr lang="ru-RU" sz="7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7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    В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производственном процессе и в емкостях находятся ОХВ, которые в зависимости от поражающего действия на организм человека, токсичности подразделяются на вещества:</a:t>
            </a:r>
          </a:p>
          <a:p>
            <a:pPr marL="0" indent="0">
              <a:buNone/>
            </a:pP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удушающего действия: </a:t>
            </a:r>
            <a:r>
              <a:rPr lang="ru-RU" sz="7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хлор,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фосген, </a:t>
            </a:r>
            <a:r>
              <a:rPr lang="ru-RU" sz="7400" b="1" dirty="0" err="1" smtClean="0">
                <a:latin typeface="Times New Roman" pitchFamily="18" charset="0"/>
                <a:cs typeface="Times New Roman" pitchFamily="18" charset="0"/>
              </a:rPr>
              <a:t>трихлоридный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фосфор, хлориды серы;</a:t>
            </a:r>
          </a:p>
          <a:p>
            <a:pPr marL="0" indent="0">
              <a:buNone/>
            </a:pPr>
            <a:r>
              <a:rPr lang="ru-RU" sz="7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общеядовитого</a:t>
            </a: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действия: </a:t>
            </a:r>
            <a:r>
              <a:rPr lang="ru-RU" sz="7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окись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углерода, </a:t>
            </a:r>
            <a:r>
              <a:rPr lang="ru-RU" sz="7400" b="1" dirty="0" err="1">
                <a:latin typeface="Times New Roman" pitchFamily="18" charset="0"/>
                <a:cs typeface="Times New Roman" pitchFamily="18" charset="0"/>
              </a:rPr>
              <a:t>денитрофенол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, синильная кислота;</a:t>
            </a:r>
          </a:p>
          <a:p>
            <a:pPr marL="0" indent="0">
              <a:buNone/>
            </a:pP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удушающего и </a:t>
            </a:r>
            <a:r>
              <a:rPr lang="ru-RU" sz="7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общеядовитого</a:t>
            </a: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действия: 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окислы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азота, водород серы, </a:t>
            </a:r>
            <a:r>
              <a:rPr lang="ru-RU" sz="7400" b="1" dirty="0" err="1">
                <a:latin typeface="Times New Roman" pitchFamily="18" charset="0"/>
                <a:cs typeface="Times New Roman" pitchFamily="18" charset="0"/>
              </a:rPr>
              <a:t>акрилнитрил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, сернистый </a:t>
            </a:r>
            <a:r>
              <a:rPr lang="ru-RU" sz="7400" b="1" dirty="0" err="1">
                <a:latin typeface="Times New Roman" pitchFamily="18" charset="0"/>
                <a:cs typeface="Times New Roman" pitchFamily="18" charset="0"/>
              </a:rPr>
              <a:t>ангедрид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>
              <a:buNone/>
            </a:pP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токсические вещества: </a:t>
            </a:r>
            <a:r>
              <a:rPr lang="ru-RU" sz="7400" b="1" dirty="0" err="1" smtClean="0">
                <a:latin typeface="Times New Roman" pitchFamily="18" charset="0"/>
                <a:cs typeface="Times New Roman" pitchFamily="18" charset="0"/>
              </a:rPr>
              <a:t>нейротропные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яды, фосфорорганические соединения, углерод серы;</a:t>
            </a:r>
          </a:p>
          <a:p>
            <a:pPr marL="0" lvl="0" indent="0">
              <a:buNone/>
            </a:pP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вещества удушающего и </a:t>
            </a:r>
            <a:r>
              <a:rPr lang="ru-RU" sz="7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нейротропного</a:t>
            </a: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действия: 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аммиак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>
              <a:buNone/>
            </a:pP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метаболические яды: 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бромистый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метил, </a:t>
            </a:r>
            <a:r>
              <a:rPr lang="ru-RU" sz="7400" b="1" dirty="0" err="1">
                <a:latin typeface="Times New Roman" pitchFamily="18" charset="0"/>
                <a:cs typeface="Times New Roman" pitchFamily="18" charset="0"/>
              </a:rPr>
              <a:t>диоксин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7400" b="1" dirty="0" err="1">
                <a:latin typeface="Times New Roman" pitchFamily="18" charset="0"/>
                <a:cs typeface="Times New Roman" pitchFamily="18" charset="0"/>
              </a:rPr>
              <a:t>этиленоксид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7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 степени воздействия на организм ОХВ </a:t>
            </a:r>
            <a:r>
              <a:rPr lang="ru-RU" sz="7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подразделяются </a:t>
            </a:r>
            <a:r>
              <a:rPr lang="ru-RU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 4 класса</a:t>
            </a:r>
            <a:r>
              <a:rPr lang="ru-RU" sz="7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z="7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7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buNone/>
            </a:pP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1. вещества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чрезвычайно опасные;                3. умеренно 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опасные</a:t>
            </a:r>
          </a:p>
          <a:p>
            <a:pPr marL="457200" lvl="1" indent="0" algn="ctr">
              <a:buNone/>
            </a:pP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2. очень 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опасные;                                    </a:t>
            </a:r>
            <a:r>
              <a:rPr lang="ru-RU" sz="7400" b="1" dirty="0" smtClean="0">
                <a:latin typeface="Times New Roman" pitchFamily="18" charset="0"/>
                <a:cs typeface="Times New Roman" pitchFamily="18" charset="0"/>
              </a:rPr>
              <a:t>  4</a:t>
            </a:r>
            <a:r>
              <a:rPr lang="ru-RU" sz="7400" b="1" dirty="0">
                <a:latin typeface="Times New Roman" pitchFamily="18" charset="0"/>
                <a:cs typeface="Times New Roman" pitchFamily="18" charset="0"/>
              </a:rPr>
              <a:t>. малоопасные.</a:t>
            </a:r>
            <a:endParaRPr lang="ru-RU" sz="7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7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endParaRPr lang="ru-RU" sz="7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3867</Words>
  <Application>Microsoft Office PowerPoint</Application>
  <PresentationFormat>Экран (4:3)</PresentationFormat>
  <Paragraphs>1073</Paragraphs>
  <Slides>61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  ФИЛИАЛ  УЧЕБНО – МЕТОДИЧЕСКОГО  ЦЕНТРА  ГРАЖДАНСКОЙ   ОБОРОНЫ ГОРЛОВСКИЕ ГОРОДСКИЕ КУРСЫ      </vt:lpstr>
      <vt:lpstr>  УЧЕБНЫЕ  ЦЕЛИ:  </vt:lpstr>
      <vt:lpstr>УЧЕБНЫЕ  ВОПРОСЫ </vt:lpstr>
      <vt:lpstr>Первый  учебный вопрос:</vt:lpstr>
      <vt:lpstr> Принципы оказания  медицинской помощи </vt:lpstr>
      <vt:lpstr>Острые  отравления  происходят   опасными химическими веществами :</vt:lpstr>
      <vt:lpstr> Общие принципы оказания первой медицинской и доврачебной помощи при отравлениях опасными химическими веществами включают:  </vt:lpstr>
      <vt:lpstr>Симптомами отравления  химическими опасными веществами  :  </vt:lpstr>
      <vt:lpstr>Слайд 9</vt:lpstr>
      <vt:lpstr>НИТРИЛ АКРИЛОВАЯ КИСЛОТА Степень токсичности 1</vt:lpstr>
      <vt:lpstr>Слайд 11</vt:lpstr>
      <vt:lpstr>Слайд 12</vt:lpstr>
      <vt:lpstr>РТУТЬ   Степень токсичности 1</vt:lpstr>
      <vt:lpstr>Слайд 14</vt:lpstr>
      <vt:lpstr>Слайд 15</vt:lpstr>
      <vt:lpstr>Слайд 16</vt:lpstr>
      <vt:lpstr> Действия     при разливе  ртути  </vt:lpstr>
      <vt:lpstr> ХЛОР    степень токсичности 2</vt:lpstr>
      <vt:lpstr>Слайд 19</vt:lpstr>
      <vt:lpstr>Слайд 20</vt:lpstr>
      <vt:lpstr>Слайд 21</vt:lpstr>
      <vt:lpstr>Слайд 22</vt:lpstr>
      <vt:lpstr>Слайд 23</vt:lpstr>
      <vt:lpstr>СЕРОВОДОРОД Степень токсичности 2</vt:lpstr>
      <vt:lpstr>Слайд 25</vt:lpstr>
      <vt:lpstr>Слайд 26</vt:lpstr>
      <vt:lpstr>Слайд 27</vt:lpstr>
      <vt:lpstr>Слайд 28</vt:lpstr>
      <vt:lpstr>Слайд 29</vt:lpstr>
      <vt:lpstr> Правила  поведения  в  условиях    выброса (вылива)  сероводорода  </vt:lpstr>
      <vt:lpstr>БЕНЗОЛ Степень токсичности 2</vt:lpstr>
      <vt:lpstr>Слайд 32</vt:lpstr>
      <vt:lpstr>Слайд 33</vt:lpstr>
      <vt:lpstr>Слайд 34</vt:lpstr>
      <vt:lpstr>СЕРНАЯ  КИСЛОТА Степень токсичности 2</vt:lpstr>
      <vt:lpstr>Слайд 36</vt:lpstr>
      <vt:lpstr>Слайд 37</vt:lpstr>
      <vt:lpstr>Слайд 38</vt:lpstr>
      <vt:lpstr> Правила  поведения  в  условиях    выброса (вылива)    серной кислоты.  </vt:lpstr>
      <vt:lpstr> ФЕНОЛ Степень токсичности 2</vt:lpstr>
      <vt:lpstr>Слайд 41</vt:lpstr>
      <vt:lpstr>Слайд 42</vt:lpstr>
      <vt:lpstr>Слайд 43</vt:lpstr>
      <vt:lpstr> СТИРОЛ-МОНОМЕР ИНГИБИРОВАННЫЙ Степень токсичности 3</vt:lpstr>
      <vt:lpstr>Слайд 45</vt:lpstr>
      <vt:lpstr>Слайд 46</vt:lpstr>
      <vt:lpstr>Слайд 47</vt:lpstr>
      <vt:lpstr> Т О Л У О Л Степень токсичности 3</vt:lpstr>
      <vt:lpstr>Слайд 49</vt:lpstr>
      <vt:lpstr>Слайд 50</vt:lpstr>
      <vt:lpstr>Слайд 51</vt:lpstr>
      <vt:lpstr> А М М И А К Степень токсичности 4</vt:lpstr>
      <vt:lpstr>Слайд 53</vt:lpstr>
      <vt:lpstr>Слайд 54</vt:lpstr>
      <vt:lpstr>Слайд 55</vt:lpstr>
      <vt:lpstr>Слайд 56</vt:lpstr>
      <vt:lpstr>  Сернистый ангидрид  (двуокись серы, «сернистый газ») </vt:lpstr>
      <vt:lpstr>Слайд 58</vt:lpstr>
      <vt:lpstr> Окислы азота </vt:lpstr>
      <vt:lpstr>Слайд 60</vt:lpstr>
      <vt:lpstr>Слайд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 Ч С   У К Р А И Н Ы   ГОРЛОВСКИЕ ГОРОДСКИЕ КУРСЫ   ІІ КАТЕГОРИИ  УЧЕБНО – МЕТОДИЧЕСКОГО  ЦЕНТРА  ГРАЖДАНСКОЙ   ЗАЩИТЫ   И   БЕЗОПАСНОСТИ   ЖИЗНЕДЕЯТЕЛЬНОСТИ  ДОНЕЦКОЙ   ОБЛАСТИ</dc:title>
  <dc:creator>Админ</dc:creator>
  <cp:lastModifiedBy>Comp</cp:lastModifiedBy>
  <cp:revision>103</cp:revision>
  <dcterms:created xsi:type="dcterms:W3CDTF">2012-08-15T07:33:46Z</dcterms:created>
  <dcterms:modified xsi:type="dcterms:W3CDTF">2015-05-06T05:46:21Z</dcterms:modified>
</cp:coreProperties>
</file>