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7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F106B-9CF0-4007-8489-F310D7DF3590}">
          <p14:sldIdLst>
            <p14:sldId id="256"/>
            <p14:sldId id="257"/>
            <p14:sldId id="261"/>
            <p14:sldId id="262"/>
            <p14:sldId id="267"/>
            <p14:sldId id="264"/>
            <p14:sldId id="265"/>
            <p14:sldId id="26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634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5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095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57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2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98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198591"/>
            <a:ext cx="6270922" cy="1842000"/>
          </a:xfrm>
        </p:spPr>
        <p:txBody>
          <a:bodyPr/>
          <a:lstStyle/>
          <a:p>
            <a:r>
              <a:rPr lang="en-IN" dirty="0">
                <a:latin typeface="Gubia" pitchFamily="50" charset="0"/>
                <a:cs typeface="Gubia" pitchFamily="50" charset="0"/>
              </a:rPr>
              <a:t>Automatic Differentiation</a:t>
            </a:r>
            <a:endParaRPr lang="en-IN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29" y="4141770"/>
            <a:ext cx="5123755" cy="814678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Avenir LT Std 65 Medium" panose="020B0603020203020204" pitchFamily="34" charset="0"/>
              </a:rPr>
              <a:t>KAIM</a:t>
            </a:r>
          </a:p>
          <a:p>
            <a:r>
              <a:rPr lang="en-IN" sz="2100" dirty="0">
                <a:latin typeface="Avenir LT Std 65 Medium" panose="020B0603020203020204" pitchFamily="34" charset="0"/>
              </a:rPr>
              <a:t>Anand Krish</a:t>
            </a:r>
          </a:p>
        </p:txBody>
      </p:sp>
    </p:spTree>
    <p:extLst>
      <p:ext uri="{BB962C8B-B14F-4D97-AF65-F5344CB8AC3E}">
        <p14:creationId xmlns:p14="http://schemas.microsoft.com/office/powerpoint/2010/main" val="10786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561902"/>
            <a:ext cx="7200900" cy="580883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1328"/>
            <a:ext cx="7200900" cy="3966472"/>
          </a:xfrm>
        </p:spPr>
        <p:txBody>
          <a:bodyPr/>
          <a:lstStyle/>
          <a:p>
            <a:r>
              <a:rPr lang="en-IN" sz="2250" dirty="0"/>
              <a:t>Differentiation Strategies</a:t>
            </a:r>
          </a:p>
          <a:p>
            <a:r>
              <a:rPr lang="en-IN" sz="2250" dirty="0"/>
              <a:t>Nuts &amp; Bolts of </a:t>
            </a:r>
            <a:r>
              <a:rPr lang="en-IN" sz="2250" dirty="0" err="1"/>
              <a:t>Autodiff</a:t>
            </a:r>
            <a:endParaRPr lang="en-IN" sz="2250" dirty="0"/>
          </a:p>
          <a:p>
            <a:pPr lvl="1"/>
            <a:r>
              <a:rPr lang="en-IN" sz="2250" dirty="0"/>
              <a:t>Modes of Operation</a:t>
            </a:r>
          </a:p>
          <a:p>
            <a:r>
              <a:rPr lang="en-IN" sz="2250" dirty="0" err="1"/>
              <a:t>Autodiff</a:t>
            </a:r>
            <a:r>
              <a:rPr lang="en-IN" sz="2250" dirty="0"/>
              <a:t> for Deep Learning</a:t>
            </a:r>
          </a:p>
          <a:p>
            <a:r>
              <a:rPr lang="en-IN" sz="2250" dirty="0"/>
              <a:t>Tutorial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7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78141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111753"/>
                <a:ext cx="7759312" cy="5268105"/>
              </a:xfrm>
            </p:spPr>
            <p:txBody>
              <a:bodyPr/>
              <a:lstStyle/>
              <a:p>
                <a:r>
                  <a:rPr lang="en-IN" dirty="0"/>
                  <a:t>ML algorithms require Gradients &amp; Hessians for optimization</a:t>
                </a:r>
              </a:p>
              <a:p>
                <a:r>
                  <a:rPr lang="en-IN" dirty="0"/>
                  <a:t>Computers can perform differentiation in 3 ways</a:t>
                </a:r>
              </a:p>
              <a:p>
                <a:pPr lvl="1"/>
                <a:r>
                  <a:rPr lang="en-IN" dirty="0"/>
                  <a:t>Numerical Differentiation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Easy to implement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Finite Approximations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Prone to numerical error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Slow and inefficient (scales poorly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dimensions)</a:t>
                </a:r>
              </a:p>
              <a:p>
                <a:pPr lvl="1"/>
                <a:r>
                  <a:rPr lang="en-IN" dirty="0"/>
                  <a:t>Symbolic Differentiation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Efficient and accurate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Requires </a:t>
                </a:r>
                <a:r>
                  <a:rPr lang="en-IN" i="1" dirty="0"/>
                  <a:t>closed form </a:t>
                </a:r>
                <a:r>
                  <a:rPr lang="en-IN" dirty="0"/>
                  <a:t>expressions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Difficult to implement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Mathematica, Maple etc</a:t>
                </a:r>
              </a:p>
              <a:p>
                <a:pPr lvl="1"/>
                <a:r>
                  <a:rPr lang="en-IN" b="1" i="0" dirty="0">
                    <a:latin typeface="Arial Rounded MT Bold" panose="020F0704030504030204" pitchFamily="34" charset="0"/>
                  </a:rPr>
                  <a:t>Automatic Differentiation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Best of both worlds!!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111753"/>
                <a:ext cx="7759312" cy="5268105"/>
              </a:xfrm>
              <a:blipFill>
                <a:blip r:embed="rId2"/>
                <a:stretch>
                  <a:fillRect l="-707" t="-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3E77906-C4F6-4AAF-8396-F6E952082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6156" y="2269910"/>
            <a:ext cx="331687" cy="331687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2F12F21-9E1A-4A5F-BC31-AC81C8D52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7843" y="4040601"/>
            <a:ext cx="331687" cy="331687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2784DC2-D655-4193-A507-DBE2FC1DB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4451" y="5811292"/>
            <a:ext cx="331687" cy="331687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1FCC024D-CABA-4D04-8D9D-82935A2A0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1999" y="2651555"/>
            <a:ext cx="331687" cy="331687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AAA00815-BE2C-4CD9-852B-449EDB308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3686" y="3025931"/>
            <a:ext cx="331687" cy="331687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7413BE42-24BD-4453-84D2-CB48514CB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499" y="3357618"/>
            <a:ext cx="331687" cy="331687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583D85A3-AB01-486F-8FF3-6BFAFCA0C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6680" y="4443845"/>
            <a:ext cx="331687" cy="33168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C4059BB8-0A63-41F3-8176-C5D707BD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4450" y="4775532"/>
            <a:ext cx="331687" cy="3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78141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/>
              <a:t>Automatic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77367"/>
            <a:ext cx="7759312" cy="5102491"/>
          </a:xfrm>
        </p:spPr>
        <p:txBody>
          <a:bodyPr/>
          <a:lstStyle/>
          <a:p>
            <a:r>
              <a:rPr lang="en-IN" dirty="0"/>
              <a:t>Breakdown complex function → list of Elementary functions (</a:t>
            </a:r>
            <a:r>
              <a:rPr lang="en-IN" dirty="0" err="1"/>
              <a:t>Wengert</a:t>
            </a:r>
            <a:r>
              <a:rPr lang="en-IN" dirty="0"/>
              <a:t> List)</a:t>
            </a:r>
          </a:p>
          <a:p>
            <a:pPr lvl="1"/>
            <a:r>
              <a:rPr lang="en-IN" dirty="0"/>
              <a:t>Use Chain Rule!</a:t>
            </a:r>
          </a:p>
          <a:p>
            <a:r>
              <a:rPr lang="en-IN" dirty="0"/>
              <a:t>Can be applied for </a:t>
            </a:r>
            <a:r>
              <a:rPr lang="en-IN" i="1" dirty="0"/>
              <a:t>any</a:t>
            </a:r>
            <a:r>
              <a:rPr lang="en-IN" dirty="0"/>
              <a:t> computational structure –</a:t>
            </a:r>
          </a:p>
          <a:p>
            <a:pPr lvl="1"/>
            <a:r>
              <a:rPr lang="en-IN" dirty="0"/>
              <a:t>Sequential, recursive, branched or iterative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These does not alter the numeric values</a:t>
            </a:r>
          </a:p>
          <a:p>
            <a:pPr lvl="1"/>
            <a:r>
              <a:rPr lang="en-IN" dirty="0"/>
              <a:t>Represented as a </a:t>
            </a:r>
            <a:r>
              <a:rPr lang="en-IN" b="1" i="0" dirty="0">
                <a:latin typeface="Arial Rounded MT Bold" panose="020F0704030504030204" pitchFamily="34" charset="0"/>
              </a:rPr>
              <a:t>computation graph</a:t>
            </a:r>
          </a:p>
          <a:p>
            <a:r>
              <a:rPr lang="en-IN" dirty="0"/>
              <a:t>Which elementary functions?</a:t>
            </a:r>
          </a:p>
          <a:p>
            <a:pPr lvl="1"/>
            <a:r>
              <a:rPr lang="en-IN" dirty="0"/>
              <a:t>Transcendental functions (exp, log, trigonometric)</a:t>
            </a:r>
          </a:p>
          <a:p>
            <a:pPr lvl="1"/>
            <a:r>
              <a:rPr lang="en-IN" dirty="0"/>
              <a:t>Arithmetic</a:t>
            </a:r>
          </a:p>
          <a:p>
            <a:r>
              <a:rPr lang="en-IN" dirty="0"/>
              <a:t>Requires pre-computed derivatives of elementary functions </a:t>
            </a:r>
          </a:p>
          <a:p>
            <a:r>
              <a:rPr lang="en-IN" dirty="0"/>
              <a:t>Nothing “Automatic” in </a:t>
            </a:r>
            <a:r>
              <a:rPr lang="en-IN" dirty="0" err="1"/>
              <a:t>autodiff</a:t>
            </a:r>
            <a:r>
              <a:rPr lang="en-IN" dirty="0"/>
              <a:t> – </a:t>
            </a:r>
            <a:r>
              <a:rPr lang="en-IN" b="1" dirty="0">
                <a:latin typeface="Arial Rounded MT Bold" panose="020F0704030504030204" pitchFamily="34" charset="0"/>
              </a:rPr>
              <a:t>Algorithmic Differentiation</a:t>
            </a:r>
            <a:r>
              <a:rPr lang="en-IN" dirty="0"/>
              <a:t> is more proper.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49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2352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Computation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07" y="940714"/>
                <a:ext cx="8111405" cy="54391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200" dirty="0"/>
                  <a:t>Computation graph of </a:t>
                </a: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sz="2400" dirty="0"/>
                  <a:t>Backprop rule -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07" y="940714"/>
                <a:ext cx="8111405" cy="5439145"/>
              </a:xfrm>
              <a:blipFill>
                <a:blip r:embed="rId2"/>
                <a:stretch>
                  <a:fillRect l="-1202" t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B5450F9-EE1F-414D-84F4-96C53785D22F}"/>
              </a:ext>
            </a:extLst>
          </p:cNvPr>
          <p:cNvSpPr/>
          <p:nvPr/>
        </p:nvSpPr>
        <p:spPr>
          <a:xfrm>
            <a:off x="2910949" y="5223966"/>
            <a:ext cx="3322101" cy="9600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6BA2E-BDD1-4881-95CF-B670B9C4B40F}"/>
                  </a:ext>
                </a:extLst>
              </p:cNvPr>
              <p:cNvSpPr txBox="1"/>
              <p:nvPr/>
            </p:nvSpPr>
            <p:spPr>
              <a:xfrm>
                <a:off x="676607" y="1863013"/>
                <a:ext cx="28269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000" dirty="0">
                    <a:solidFill>
                      <a:schemeClr val="accent6"/>
                    </a:solidFill>
                    <a:latin typeface="Avenir LT Std 55 Roman" panose="020B0503020203020204" pitchFamily="34" charset="0"/>
                  </a:rPr>
                  <a:t>Intermediate Variables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6BA2E-BDD1-4881-95CF-B670B9C4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7" y="1863013"/>
                <a:ext cx="2826911" cy="1938992"/>
              </a:xfrm>
              <a:prstGeom prst="rect">
                <a:avLst/>
              </a:prstGeom>
              <a:blipFill>
                <a:blip r:embed="rId3"/>
                <a:stretch>
                  <a:fillRect l="-2371" t="-1887" b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320476-6C33-458B-8161-150DD261C252}"/>
                  </a:ext>
                </a:extLst>
              </p:cNvPr>
              <p:cNvSpPr/>
              <p:nvPr/>
            </p:nvSpPr>
            <p:spPr>
              <a:xfrm>
                <a:off x="3425687" y="1907742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320476-6C33-458B-8161-150DD261C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907742"/>
                <a:ext cx="669235" cy="6565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98462F-0BCC-42C0-BD95-9863CC35C851}"/>
                  </a:ext>
                </a:extLst>
              </p:cNvPr>
              <p:cNvSpPr/>
              <p:nvPr/>
            </p:nvSpPr>
            <p:spPr>
              <a:xfrm>
                <a:off x="3425686" y="4071525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98462F-0BCC-42C0-BD95-9863CC35C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6" y="4071525"/>
                <a:ext cx="669235" cy="65655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266256-14A6-4229-B573-43EA763A4776}"/>
                  </a:ext>
                </a:extLst>
              </p:cNvPr>
              <p:cNvSpPr/>
              <p:nvPr/>
            </p:nvSpPr>
            <p:spPr>
              <a:xfrm>
                <a:off x="5209534" y="1907742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266256-14A6-4229-B573-43EA763A4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34" y="1907742"/>
                <a:ext cx="669235" cy="65655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103455-003A-4104-BF94-ECBA22A86DF9}"/>
                  </a:ext>
                </a:extLst>
              </p:cNvPr>
              <p:cNvSpPr/>
              <p:nvPr/>
            </p:nvSpPr>
            <p:spPr>
              <a:xfrm>
                <a:off x="6658763" y="1907742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103455-003A-4104-BF94-ECBA22A86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63" y="1907742"/>
                <a:ext cx="669235" cy="65655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5906C49-E7D7-4E90-80F6-0C93BD7E68A3}"/>
                  </a:ext>
                </a:extLst>
              </p:cNvPr>
              <p:cNvSpPr/>
              <p:nvPr/>
            </p:nvSpPr>
            <p:spPr>
              <a:xfrm>
                <a:off x="5232617" y="3100723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5906C49-E7D7-4E90-80F6-0C93BD7E6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17" y="3100723"/>
                <a:ext cx="669235" cy="65655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28855F-30A5-488C-84E7-9333400A183F}"/>
                  </a:ext>
                </a:extLst>
              </p:cNvPr>
              <p:cNvSpPr/>
              <p:nvPr/>
            </p:nvSpPr>
            <p:spPr>
              <a:xfrm>
                <a:off x="7939578" y="3100723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28855F-30A5-488C-84E7-9333400A1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78" y="3100723"/>
                <a:ext cx="669235" cy="65655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807390-60AC-45DD-84C4-B27EC9CED711}"/>
                  </a:ext>
                </a:extLst>
              </p:cNvPr>
              <p:cNvSpPr/>
              <p:nvPr/>
            </p:nvSpPr>
            <p:spPr>
              <a:xfrm>
                <a:off x="6646128" y="4071525"/>
                <a:ext cx="669235" cy="6565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tIns="0" rIns="0" rtlCol="0" anchor="t" anchorCtr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807390-60AC-45DD-84C4-B27EC9CED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28" y="4071525"/>
                <a:ext cx="669235" cy="65655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707A33-0241-4AFA-AB68-DDCFAD40DEC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094922" y="2236019"/>
            <a:ext cx="1114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532C08-1EED-48E2-9479-687D3593DFD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878769" y="2236019"/>
            <a:ext cx="779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23550-280E-4292-87C4-0242BA99793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3996915" y="2468146"/>
            <a:ext cx="1333709" cy="72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13B472-4E1B-4E96-9B3F-F4E3F34DDAB2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5803845" y="2468146"/>
            <a:ext cx="952925" cy="72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3799B7-7C8C-4620-A683-230A629854C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094921" y="4399802"/>
            <a:ext cx="255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516A89-03C1-4C53-8995-62A248EDA133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7229991" y="2468146"/>
            <a:ext cx="807594" cy="72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5715AB-A52D-4577-884C-2AB443A18A1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7217356" y="3661127"/>
            <a:ext cx="820229" cy="506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481A7-B37B-40AD-B8D7-DAA73469268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996914" y="3575990"/>
            <a:ext cx="1235703" cy="591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0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78141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/>
              <a:t>Forward Accumulation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77367"/>
                <a:ext cx="7759312" cy="5102491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Straight-forward chain rule</a:t>
                </a:r>
              </a:p>
              <a:p>
                <a:r>
                  <a:rPr lang="en-IN" dirty="0"/>
                  <a:t>Idea – Jitter the input to see how to the output changes</a:t>
                </a:r>
              </a:p>
              <a:p>
                <a:r>
                  <a:rPr lang="en-IN" dirty="0"/>
                  <a:t>Suitable for functions with </a:t>
                </a:r>
                <a:r>
                  <a:rPr lang="en-IN" dirty="0">
                    <a:latin typeface="Arial Rounded MT Bold" panose="020F0704030504030204" pitchFamily="34" charset="0"/>
                  </a:rPr>
                  <a:t>No. of inputs &lt;&lt; No. of outputs</a:t>
                </a:r>
              </a:p>
              <a:p>
                <a:pPr lvl="1"/>
                <a:r>
                  <a:rPr lang="en-IN" i="0" dirty="0"/>
                  <a:t>Single pass can compute derivatives of all outputs for one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i="0" dirty="0"/>
                  <a:t> passes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i="0" dirty="0"/>
                  <a:t> inputs, irrespective of no. of outputs.</a:t>
                </a:r>
              </a:p>
              <a:p>
                <a:pPr lvl="1"/>
                <a:r>
                  <a:rPr lang="en-IN" i="0" dirty="0"/>
                  <a:t>Best suited for computing Jacobians (one pass computes one column); </a:t>
                </a:r>
              </a:p>
              <a:p>
                <a:pPr marL="92075" lvl="1" indent="4381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eqAr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eqAr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77367"/>
                <a:ext cx="7759312" cy="5102491"/>
              </a:xfrm>
              <a:blipFill>
                <a:blip r:embed="rId2"/>
                <a:stretch>
                  <a:fillRect l="-707" t="-1075" r="-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68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78141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/>
              <a:t>Reverse Accumulation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77367"/>
                <a:ext cx="7759312" cy="5102491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Chain rule in reverse (Essentially the backpropagation algorithm)</a:t>
                </a:r>
              </a:p>
              <a:p>
                <a:r>
                  <a:rPr lang="en-IN" dirty="0"/>
                  <a:t>Idea – jitter the output(s) and check how the inputs vary</a:t>
                </a:r>
              </a:p>
              <a:p>
                <a:r>
                  <a:rPr lang="en-IN" dirty="0"/>
                  <a:t>Suitable for functions with </a:t>
                </a:r>
                <a:r>
                  <a:rPr lang="en-IN" dirty="0">
                    <a:latin typeface="Arial Rounded MT Bold" panose="020F0704030504030204" pitchFamily="34" charset="0"/>
                  </a:rPr>
                  <a:t>No. of inputs </a:t>
                </a:r>
                <a:r>
                  <a:rPr lang="en-IN" b="1" dirty="0">
                    <a:latin typeface="Arial Rounded MT Bold" panose="020F0704030504030204" pitchFamily="34" charset="0"/>
                  </a:rPr>
                  <a:t>≥</a:t>
                </a:r>
                <a:r>
                  <a:rPr lang="en-IN" dirty="0">
                    <a:latin typeface="Arial Rounded MT Bold" panose="020F0704030504030204" pitchFamily="34" charset="0"/>
                  </a:rPr>
                  <a:t> No. of outputs</a:t>
                </a:r>
              </a:p>
              <a:p>
                <a:pPr lvl="1"/>
                <a:r>
                  <a:rPr lang="en-IN" i="0" dirty="0"/>
                  <a:t>This is the case for almost all neural networks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i="0" dirty="0"/>
                  <a:t> passes for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i="0" dirty="0"/>
                  <a:t> outputs, irrespective of the no. of inputs</a:t>
                </a:r>
              </a:p>
              <a:p>
                <a:r>
                  <a:rPr lang="en-IN" dirty="0"/>
                  <a:t>Two phases:</a:t>
                </a:r>
              </a:p>
              <a:p>
                <a:pPr lvl="1"/>
                <a:r>
                  <a:rPr lang="en-IN" b="1" i="0" dirty="0">
                    <a:latin typeface="Arial Rounded MT Bold" panose="020F0704030504030204" pitchFamily="34" charset="0"/>
                  </a:rPr>
                  <a:t>Forward phase </a:t>
                </a:r>
                <a:r>
                  <a:rPr lang="en-IN" dirty="0"/>
                  <a:t>: Compute all the intermediate values</a:t>
                </a:r>
              </a:p>
              <a:p>
                <a:pPr lvl="1"/>
                <a:r>
                  <a:rPr lang="en-IN" i="0" dirty="0">
                    <a:latin typeface="Arial Rounded MT Bold" panose="020F0704030504030204" pitchFamily="34" charset="0"/>
                  </a:rPr>
                  <a:t>Reverse phase </a:t>
                </a:r>
                <a:r>
                  <a:rPr lang="en-IN" dirty="0"/>
                  <a:t>: Compute the gradients with respect to the previous values (fancy term - adjoint)</a:t>
                </a:r>
              </a:p>
              <a:p>
                <a:r>
                  <a:rPr lang="en-IN" dirty="0"/>
                  <a:t>Seems complex but number of operations (flops) are in fact less</a:t>
                </a:r>
              </a:p>
              <a:p>
                <a:pPr lvl="1"/>
                <a:r>
                  <a:rPr lang="en-IN" dirty="0"/>
                  <a:t>Higher space complexity</a:t>
                </a:r>
              </a:p>
              <a:p>
                <a:r>
                  <a:rPr lang="en-IN" dirty="0"/>
                  <a:t>Speed Vs Space complexity trade-off</a:t>
                </a:r>
              </a:p>
              <a:p>
                <a:pPr marL="530352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77367"/>
                <a:ext cx="7759312" cy="5102491"/>
              </a:xfrm>
              <a:blipFill>
                <a:blip r:embed="rId2"/>
                <a:stretch>
                  <a:fillRect l="-707" t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78141"/>
            <a:ext cx="7200900" cy="52970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Autograd</a:t>
            </a:r>
            <a:r>
              <a:rPr lang="en-IN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77367"/>
            <a:ext cx="7759312" cy="5102491"/>
          </a:xfrm>
        </p:spPr>
        <p:txBody>
          <a:bodyPr/>
          <a:lstStyle/>
          <a:p>
            <a:r>
              <a:rPr lang="en-IN" dirty="0"/>
              <a:t>Developed by HIPS Group, Harvard University</a:t>
            </a:r>
          </a:p>
          <a:p>
            <a:r>
              <a:rPr lang="en-IN" dirty="0"/>
              <a:t>The following operations are done </a:t>
            </a:r>
            <a:r>
              <a:rPr lang="en-IN" i="1" dirty="0"/>
              <a:t>dynamically</a:t>
            </a:r>
            <a:r>
              <a:rPr lang="en-IN" dirty="0"/>
              <a:t> –</a:t>
            </a:r>
          </a:p>
          <a:p>
            <a:pPr lvl="1"/>
            <a:r>
              <a:rPr lang="en-IN" dirty="0"/>
              <a:t>Decompose a complex function into a compound list of elementary functions</a:t>
            </a:r>
          </a:p>
          <a:p>
            <a:pPr lvl="1"/>
            <a:r>
              <a:rPr lang="en-IN" dirty="0"/>
              <a:t>Construct Computation graphs</a:t>
            </a:r>
          </a:p>
          <a:p>
            <a:pPr lvl="1"/>
            <a:r>
              <a:rPr lang="en-IN" dirty="0"/>
              <a:t>Derivatives of complex functions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Fourier transforms, </a:t>
            </a:r>
            <a:r>
              <a:rPr lang="en-IN" dirty="0" err="1"/>
              <a:t>logsumexp</a:t>
            </a:r>
            <a:r>
              <a:rPr lang="en-IN" dirty="0"/>
              <a:t>, tensor operations etc.</a:t>
            </a:r>
          </a:p>
          <a:p>
            <a:r>
              <a:rPr lang="en-IN" dirty="0" err="1"/>
              <a:t>Pytorch</a:t>
            </a:r>
            <a:r>
              <a:rPr lang="en-IN" dirty="0"/>
              <a:t> and </a:t>
            </a:r>
            <a:r>
              <a:rPr lang="en-IN" dirty="0" err="1"/>
              <a:t>Chainer</a:t>
            </a:r>
            <a:r>
              <a:rPr lang="en-IN" dirty="0"/>
              <a:t> extends the functionality through -</a:t>
            </a:r>
          </a:p>
          <a:p>
            <a:pPr lvl="1"/>
            <a:r>
              <a:rPr lang="en-IN" dirty="0"/>
              <a:t>In-place computations (no additional memory)</a:t>
            </a:r>
          </a:p>
          <a:p>
            <a:pPr lvl="1"/>
            <a:r>
              <a:rPr lang="en-IN" dirty="0"/>
              <a:t>Require only the subset of computation graph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Enables multi-threading</a:t>
            </a:r>
          </a:p>
          <a:p>
            <a:pPr marL="53035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49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9035" y="2250790"/>
            <a:ext cx="6895613" cy="1573670"/>
          </a:xfrm>
        </p:spPr>
        <p:txBody>
          <a:bodyPr/>
          <a:lstStyle/>
          <a:p>
            <a:r>
              <a:rPr lang="en-IN" sz="4050" dirty="0">
                <a:latin typeface="Brandon Text Light" panose="020B0303020203060203" pitchFamily="34" charset="0"/>
              </a:rPr>
              <a:t>Question Time</a:t>
            </a:r>
            <a:endParaRPr lang="en-IN" sz="3300" dirty="0">
              <a:latin typeface="Brandon Text Light" panose="020B030302020306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4872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298</TotalTime>
  <Words>473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Avenir LT Std 55 Roman</vt:lpstr>
      <vt:lpstr>Avenir LT Std 65 Medium</vt:lpstr>
      <vt:lpstr>Brandon Text Light</vt:lpstr>
      <vt:lpstr>Cambria Math</vt:lpstr>
      <vt:lpstr>Franklin Gothic Book</vt:lpstr>
      <vt:lpstr>Gubia</vt:lpstr>
      <vt:lpstr>Lato Semibold</vt:lpstr>
      <vt:lpstr>Crop</vt:lpstr>
      <vt:lpstr>Automatic Differentiation</vt:lpstr>
      <vt:lpstr>Agenda</vt:lpstr>
      <vt:lpstr>Differentiation</vt:lpstr>
      <vt:lpstr>Automatic Differentiation</vt:lpstr>
      <vt:lpstr>Computation Graph</vt:lpstr>
      <vt:lpstr>Forward Accumulation Mode</vt:lpstr>
      <vt:lpstr>Reverse Accumulation Mode</vt:lpstr>
      <vt:lpstr>Autograd Package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View of Deep Learning</dc:title>
  <dc:creator>Anand Krish</dc:creator>
  <cp:lastModifiedBy>Anand Krish</cp:lastModifiedBy>
  <cp:revision>157</cp:revision>
  <dcterms:created xsi:type="dcterms:W3CDTF">2017-09-15T01:26:53Z</dcterms:created>
  <dcterms:modified xsi:type="dcterms:W3CDTF">2018-05-18T11:51:30Z</dcterms:modified>
</cp:coreProperties>
</file>