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DF106B-9CF0-4007-8489-F310D7DF3590}">
          <p14:sldIdLst>
            <p14:sldId id="256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7DD"/>
    <a:srgbClr val="CE8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65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11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0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1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2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81019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6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8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3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779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21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469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225" y="2185339"/>
            <a:ext cx="7726017" cy="1842000"/>
          </a:xfrm>
        </p:spPr>
        <p:txBody>
          <a:bodyPr/>
          <a:lstStyle/>
          <a:p>
            <a:r>
              <a:rPr lang="en-IN" dirty="0">
                <a:latin typeface="Gubia" pitchFamily="50" charset="0"/>
                <a:cs typeface="Gubia" pitchFamily="50" charset="0"/>
              </a:rPr>
              <a:t>Bayesian</a:t>
            </a:r>
            <a:r>
              <a:rPr lang="en-IN" dirty="0">
                <a:latin typeface="Brandon Text Light" panose="020B0303020203060203" pitchFamily="34" charset="0"/>
              </a:rPr>
              <a:t> </a:t>
            </a:r>
            <a:r>
              <a:rPr lang="en-IN" sz="4050" dirty="0">
                <a:latin typeface="Brandon Text Light" panose="020B0303020203060203" pitchFamily="34" charset="0"/>
              </a:rPr>
              <a:t>View of </a:t>
            </a:r>
            <a:r>
              <a:rPr lang="en-IN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Machine Learning</a:t>
            </a:r>
            <a:br>
              <a:rPr lang="en-IN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</a:br>
            <a:r>
              <a:rPr lang="en-IN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 discussion</a:t>
            </a:r>
            <a:endParaRPr lang="en-IN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29" y="4141770"/>
            <a:ext cx="5123755" cy="814678"/>
          </a:xfrm>
        </p:spPr>
        <p:txBody>
          <a:bodyPr>
            <a:normAutofit/>
          </a:bodyPr>
          <a:lstStyle/>
          <a:p>
            <a:r>
              <a:rPr lang="en-IN" sz="2100" dirty="0">
                <a:latin typeface="Avenir LT Std 65 Medium" panose="020B0603020203020204" pitchFamily="34" charset="0"/>
              </a:rPr>
              <a:t>KAIM ’18</a:t>
            </a:r>
          </a:p>
          <a:p>
            <a:r>
              <a:rPr lang="en-IN" sz="2100" dirty="0">
                <a:latin typeface="Avenir LT Std 65 Medium" panose="020B0603020203020204" pitchFamily="34" charset="0"/>
              </a:rPr>
              <a:t>Anand Krish</a:t>
            </a:r>
          </a:p>
        </p:txBody>
      </p:sp>
    </p:spTree>
    <p:extLst>
      <p:ext uri="{BB962C8B-B14F-4D97-AF65-F5344CB8AC3E}">
        <p14:creationId xmlns:p14="http://schemas.microsoft.com/office/powerpoint/2010/main" val="107862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BCBE-9599-4CB0-A5C8-87051B75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65" y="109330"/>
            <a:ext cx="8221317" cy="765313"/>
          </a:xfrm>
        </p:spPr>
        <p:txBody>
          <a:bodyPr/>
          <a:lstStyle/>
          <a:p>
            <a:r>
              <a:rPr lang="en-GB" dirty="0"/>
              <a:t>Bayesian Perspective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A826F9-A131-491A-AA95-B345DD39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4265" y="1205948"/>
                <a:ext cx="8221317" cy="5542722"/>
              </a:xfrm>
            </p:spPr>
            <p:txBody>
              <a:bodyPr/>
              <a:lstStyle/>
              <a:p>
                <a:r>
                  <a:rPr lang="en-GB" dirty="0"/>
                  <a:t>“Grass is </a:t>
                </a:r>
                <a:r>
                  <a:rPr lang="en-GB" i="1" dirty="0"/>
                  <a:t>always</a:t>
                </a:r>
                <a:r>
                  <a:rPr lang="en-GB" dirty="0"/>
                  <a:t> greener on the other side” – The 2 envelope problem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Belief concentration – Monty Hall problem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A826F9-A131-491A-AA95-B345DD39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265" y="1205948"/>
                <a:ext cx="8221317" cy="5542722"/>
              </a:xfrm>
              <a:blipFill>
                <a:blip r:embed="rId2"/>
                <a:stretch>
                  <a:fillRect l="-667" t="-9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CFD7BAA-4DA6-44BD-945D-50C91359CA71}"/>
              </a:ext>
            </a:extLst>
          </p:cNvPr>
          <p:cNvGrpSpPr/>
          <p:nvPr/>
        </p:nvGrpSpPr>
        <p:grpSpPr>
          <a:xfrm>
            <a:off x="3192670" y="4119942"/>
            <a:ext cx="715617" cy="1225826"/>
            <a:chOff x="1338470" y="3366052"/>
            <a:chExt cx="715617" cy="12258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F3DB0A-C4E8-4EB8-81AC-684B0174FC94}"/>
                </a:ext>
              </a:extLst>
            </p:cNvPr>
            <p:cNvSpPr/>
            <p:nvPr/>
          </p:nvSpPr>
          <p:spPr>
            <a:xfrm>
              <a:off x="1338470" y="3366052"/>
              <a:ext cx="715617" cy="1225826"/>
            </a:xfrm>
            <a:prstGeom prst="rect">
              <a:avLst/>
            </a:prstGeom>
            <a:solidFill>
              <a:srgbClr val="CE8868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35AA2BC-5489-4945-B1BF-6CB06CC9ED6D}"/>
                </a:ext>
              </a:extLst>
            </p:cNvPr>
            <p:cNvSpPr/>
            <p:nvPr/>
          </p:nvSpPr>
          <p:spPr>
            <a:xfrm>
              <a:off x="1905000" y="3932238"/>
              <a:ext cx="69850" cy="8096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4EE2879-C267-4D25-BCA4-AD6530DFEE05}"/>
              </a:ext>
            </a:extLst>
          </p:cNvPr>
          <p:cNvGrpSpPr/>
          <p:nvPr/>
        </p:nvGrpSpPr>
        <p:grpSpPr>
          <a:xfrm>
            <a:off x="4157870" y="4113696"/>
            <a:ext cx="715617" cy="1225826"/>
            <a:chOff x="1338470" y="3366052"/>
            <a:chExt cx="715617" cy="122582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B524D0-3024-44C0-A259-56B923538A7D}"/>
                </a:ext>
              </a:extLst>
            </p:cNvPr>
            <p:cNvSpPr/>
            <p:nvPr/>
          </p:nvSpPr>
          <p:spPr>
            <a:xfrm>
              <a:off x="1338470" y="3366052"/>
              <a:ext cx="715617" cy="1225826"/>
            </a:xfrm>
            <a:prstGeom prst="rect">
              <a:avLst/>
            </a:prstGeom>
            <a:solidFill>
              <a:srgbClr val="CE8868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en-IN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42A9C59-24D0-4145-A65A-10E8DAE3E0EC}"/>
                </a:ext>
              </a:extLst>
            </p:cNvPr>
            <p:cNvSpPr/>
            <p:nvPr/>
          </p:nvSpPr>
          <p:spPr>
            <a:xfrm>
              <a:off x="1905000" y="3932238"/>
              <a:ext cx="69850" cy="8096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445AC5-BBC7-414F-95CC-0596AA9671E0}"/>
              </a:ext>
            </a:extLst>
          </p:cNvPr>
          <p:cNvGrpSpPr/>
          <p:nvPr/>
        </p:nvGrpSpPr>
        <p:grpSpPr>
          <a:xfrm>
            <a:off x="5123070" y="4118286"/>
            <a:ext cx="715617" cy="1225826"/>
            <a:chOff x="1338470" y="3366052"/>
            <a:chExt cx="715617" cy="122582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705BF8-F18F-4F36-968D-49D4361BACEE}"/>
                </a:ext>
              </a:extLst>
            </p:cNvPr>
            <p:cNvSpPr/>
            <p:nvPr/>
          </p:nvSpPr>
          <p:spPr>
            <a:xfrm>
              <a:off x="1338470" y="3366052"/>
              <a:ext cx="715617" cy="1225826"/>
            </a:xfrm>
            <a:prstGeom prst="rect">
              <a:avLst/>
            </a:prstGeom>
            <a:solidFill>
              <a:srgbClr val="CE8868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en-IN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5D47CB-7EF1-483E-9155-C96724924B30}"/>
                </a:ext>
              </a:extLst>
            </p:cNvPr>
            <p:cNvSpPr/>
            <p:nvPr/>
          </p:nvSpPr>
          <p:spPr>
            <a:xfrm>
              <a:off x="1905000" y="3932238"/>
              <a:ext cx="69850" cy="8096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944E409-7BCF-4DBD-8561-801A511F1D13}"/>
              </a:ext>
            </a:extLst>
          </p:cNvPr>
          <p:cNvSpPr/>
          <p:nvPr/>
        </p:nvSpPr>
        <p:spPr>
          <a:xfrm>
            <a:off x="3379028" y="3250628"/>
            <a:ext cx="3429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1/3</a:t>
            </a:r>
            <a:endParaRPr lang="en-IN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4D9EB4-4DF8-4B94-ADF9-52D450E6014B}"/>
              </a:ext>
            </a:extLst>
          </p:cNvPr>
          <p:cNvGrpSpPr/>
          <p:nvPr/>
        </p:nvGrpSpPr>
        <p:grpSpPr>
          <a:xfrm>
            <a:off x="3122635" y="4050438"/>
            <a:ext cx="841375" cy="1339850"/>
            <a:chOff x="7026275" y="3308350"/>
            <a:chExt cx="841375" cy="133985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CDDA25-FFA0-43C1-90AD-F5DB8BD1F7C6}"/>
                </a:ext>
              </a:extLst>
            </p:cNvPr>
            <p:cNvGrpSpPr/>
            <p:nvPr/>
          </p:nvGrpSpPr>
          <p:grpSpPr>
            <a:xfrm>
              <a:off x="7089153" y="3364396"/>
              <a:ext cx="715617" cy="1225826"/>
              <a:chOff x="1338470" y="3366052"/>
              <a:chExt cx="715617" cy="122582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3E9DAF6-2008-4C5D-891B-271B7120D62F}"/>
                  </a:ext>
                </a:extLst>
              </p:cNvPr>
              <p:cNvSpPr/>
              <p:nvPr/>
            </p:nvSpPr>
            <p:spPr>
              <a:xfrm>
                <a:off x="1338470" y="3366052"/>
                <a:ext cx="715617" cy="1225826"/>
              </a:xfrm>
              <a:prstGeom prst="rect">
                <a:avLst/>
              </a:prstGeom>
              <a:solidFill>
                <a:srgbClr val="CE886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  <a:endParaRPr lang="en-IN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1833996-7311-4ECC-9E96-4DE2A89F95A9}"/>
                  </a:ext>
                </a:extLst>
              </p:cNvPr>
              <p:cNvSpPr/>
              <p:nvPr/>
            </p:nvSpPr>
            <p:spPr>
              <a:xfrm>
                <a:off x="1905000" y="3932238"/>
                <a:ext cx="69850" cy="8096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93D977-C344-4092-88EC-484311AAD5C4}"/>
                </a:ext>
              </a:extLst>
            </p:cNvPr>
            <p:cNvSpPr/>
            <p:nvPr/>
          </p:nvSpPr>
          <p:spPr>
            <a:xfrm>
              <a:off x="7026275" y="3308350"/>
              <a:ext cx="841375" cy="13398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18936C90-B300-4E09-A03C-D12CE1FA57DE}"/>
              </a:ext>
            </a:extLst>
          </p:cNvPr>
          <p:cNvSpPr/>
          <p:nvPr/>
        </p:nvSpPr>
        <p:spPr>
          <a:xfrm>
            <a:off x="4344228" y="3250628"/>
            <a:ext cx="3429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1/3</a:t>
            </a:r>
            <a:endParaRPr lang="en-IN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162422-5DFC-4B11-8ECC-AC6CCA886780}"/>
              </a:ext>
            </a:extLst>
          </p:cNvPr>
          <p:cNvSpPr/>
          <p:nvPr/>
        </p:nvSpPr>
        <p:spPr>
          <a:xfrm>
            <a:off x="5309428" y="3250628"/>
            <a:ext cx="3429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1/3</a:t>
            </a:r>
            <a:endParaRPr lang="en-IN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FFF1AD-289C-47A8-9CDD-3B0607DA3665}"/>
              </a:ext>
            </a:extLst>
          </p:cNvPr>
          <p:cNvSpPr/>
          <p:nvPr/>
        </p:nvSpPr>
        <p:spPr>
          <a:xfrm>
            <a:off x="3162300" y="3217333"/>
            <a:ext cx="2676387" cy="838200"/>
          </a:xfrm>
          <a:prstGeom prst="rect">
            <a:avLst/>
          </a:prstGeom>
          <a:solidFill>
            <a:srgbClr val="EBE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Image result for goat transparent">
            <a:extLst>
              <a:ext uri="{FF2B5EF4-FFF2-40B4-BE49-F238E27FC236}">
                <a16:creationId xmlns:a16="http://schemas.microsoft.com/office/drawing/2014/main" id="{C3A70B4E-8295-471F-A391-557EBAD52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60" y="4893734"/>
            <a:ext cx="665559" cy="67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8DD319F-C4BE-4CE3-BEEF-5FA49C2FBAFB}"/>
              </a:ext>
            </a:extLst>
          </p:cNvPr>
          <p:cNvSpPr/>
          <p:nvPr/>
        </p:nvSpPr>
        <p:spPr>
          <a:xfrm>
            <a:off x="5309428" y="3279710"/>
            <a:ext cx="3429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2/3</a:t>
            </a:r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373D5B-AF59-4147-92CB-802878443799}"/>
              </a:ext>
            </a:extLst>
          </p:cNvPr>
          <p:cNvSpPr/>
          <p:nvPr/>
        </p:nvSpPr>
        <p:spPr>
          <a:xfrm>
            <a:off x="3371871" y="3564467"/>
            <a:ext cx="342900" cy="397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96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0" animBg="1"/>
      <p:bldP spid="35" grpId="0" animBg="1"/>
      <p:bldP spid="45" grpId="0" animBg="1"/>
      <p:bldP spid="49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BCBE-9599-4CB0-A5C8-87051B75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65" y="109330"/>
            <a:ext cx="8221317" cy="765313"/>
          </a:xfrm>
        </p:spPr>
        <p:txBody>
          <a:bodyPr/>
          <a:lstStyle/>
          <a:p>
            <a:r>
              <a:rPr lang="en-GB" dirty="0"/>
              <a:t>Bayesian Inference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A826F9-A131-491A-AA95-B345DD39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4265" y="980661"/>
                <a:ext cx="8221317" cy="5768009"/>
              </a:xfrm>
            </p:spPr>
            <p:txBody>
              <a:bodyPr/>
              <a:lstStyle/>
              <a:p>
                <a:r>
                  <a:rPr lang="en-GB" b="1" dirty="0"/>
                  <a:t>Basic Inference problem </a:t>
                </a:r>
                <a:r>
                  <a:rPr lang="en-GB" dirty="0"/>
                  <a:t>- Given a model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how would you </a:t>
                </a:r>
                <a:r>
                  <a:rPr lang="en-IN" b="1" dirty="0"/>
                  <a:t>infer </a:t>
                </a:r>
                <a:r>
                  <a:rPr lang="en-IN" dirty="0"/>
                  <a:t>the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 given the data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. i.e. </a:t>
                </a:r>
              </a:p>
              <a:p>
                <a:pPr lvl="1"/>
                <a:r>
                  <a:rPr lang="en-GB" dirty="0"/>
                  <a:t>Frequentist approach : Estimate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such that some defined loss function is reduced.  (i.e. Theta here is a constant to be found for the likelihood distribution)</a:t>
                </a:r>
              </a:p>
              <a:p>
                <a:pPr marL="987552" lvl="2" indent="0">
                  <a:buNone/>
                </a:pPr>
                <a:r>
                  <a:rPr lang="en-GB" dirty="0"/>
                  <a:t>		“Inference is an estimation problem”</a:t>
                </a:r>
              </a:p>
              <a:p>
                <a:pPr lvl="1"/>
                <a:r>
                  <a:rPr lang="en-GB" dirty="0"/>
                  <a:t>Bayesian approach -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dirty="0"/>
                  <a:t>is a random variable and has its own distribution of values that it can take. Inference is to optimize this distribution given the data i.e. posterior distribution using Bayes rule.</a:t>
                </a:r>
              </a:p>
              <a:p>
                <a:pPr marL="0" lvl="2" indent="0">
                  <a:buNone/>
                </a:pPr>
                <a:r>
                  <a:rPr lang="en-GB" dirty="0"/>
                  <a:t>	“Inference is a simple consequence of </a:t>
                </a:r>
              </a:p>
              <a:p>
                <a:pPr marL="0" lvl="2" indent="0">
                  <a:buNone/>
                </a:pPr>
                <a:r>
                  <a:rPr lang="en-GB" dirty="0"/>
                  <a:t>              Bayes rule”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A826F9-A131-491A-AA95-B345DD39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265" y="980661"/>
                <a:ext cx="8221317" cy="5768009"/>
              </a:xfrm>
              <a:blipFill>
                <a:blip r:embed="rId2"/>
                <a:stretch>
                  <a:fillRect l="-667" t="-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F63B7C1-6CC2-4CCD-A39C-9E0286796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45" r="31232"/>
          <a:stretch/>
        </p:blipFill>
        <p:spPr>
          <a:xfrm>
            <a:off x="5327374" y="3949148"/>
            <a:ext cx="3299792" cy="27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438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77A1AB"/>
      </a:hlink>
      <a:folHlink>
        <a:srgbClr val="9A5D78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226</TotalTime>
  <Words>121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Avenir LT Std 65 Medium</vt:lpstr>
      <vt:lpstr>Brandon Text Light</vt:lpstr>
      <vt:lpstr>Cambria Math</vt:lpstr>
      <vt:lpstr>Franklin Gothic Book</vt:lpstr>
      <vt:lpstr>Gubia</vt:lpstr>
      <vt:lpstr>Lato Semibold</vt:lpstr>
      <vt:lpstr>Crop</vt:lpstr>
      <vt:lpstr>Bayesian View of Machine Learning A discussion</vt:lpstr>
      <vt:lpstr>Bayesian Perspective</vt:lpstr>
      <vt:lpstr>Bayesian Inference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View of Deep Learning</dc:title>
  <dc:creator>Anand Krish</dc:creator>
  <cp:lastModifiedBy>Anand Krish</cp:lastModifiedBy>
  <cp:revision>27</cp:revision>
  <dcterms:created xsi:type="dcterms:W3CDTF">2017-09-15T01:26:53Z</dcterms:created>
  <dcterms:modified xsi:type="dcterms:W3CDTF">2018-10-13T01:25:29Z</dcterms:modified>
</cp:coreProperties>
</file>