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58" r:id="rId4"/>
    <p:sldId id="262" r:id="rId5"/>
    <p:sldId id="263" r:id="rId6"/>
    <p:sldId id="268" r:id="rId7"/>
    <p:sldId id="266" r:id="rId8"/>
    <p:sldId id="265" r:id="rId9"/>
    <p:sldId id="269" r:id="rId10"/>
    <p:sldId id="267" r:id="rId11"/>
    <p:sldId id="257" r:id="rId12"/>
    <p:sldId id="260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AA7AA-1EEA-4305-ADD7-9B6BCFC95A85}" type="datetimeFigureOut">
              <a:rPr lang="en-IN" smtClean="0"/>
              <a:t>03/11/18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E582-8160-43B4-A833-9C50B6904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4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2EFDE-BAE1-493A-B594-BF1A31846238}" type="datetimeFigureOut">
              <a:rPr lang="en-IN" smtClean="0"/>
              <a:t>03/11/18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14C28-36E0-4CF2-ABF7-BAE3C2D8D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9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26406"/>
            <a:ext cx="6270922" cy="2560274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D289C5-CBB2-406C-9E89-14FC18E60293}" type="datetime1">
              <a:rPr lang="en-US" smtClean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KAIM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33742" y="761545"/>
            <a:ext cx="8036490" cy="5332595"/>
            <a:chOff x="533742" y="761545"/>
            <a:chExt cx="8036490" cy="5332595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33742" y="761545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900027" y="5299767"/>
            <a:ext cx="3343559" cy="52976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tx2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US" dirty="0"/>
              <a:t>Kanazawa AI Meetup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39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344-50F8-4BA2-A256-B05C22341B47}" type="datetime1">
              <a:rPr lang="en-US" smtClean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D7C4-15FC-4D76-BA27-4F6FBDE6CFF1}" type="datetime1">
              <a:rPr lang="en-US" smtClean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9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596684" cy="101421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869743"/>
            <a:ext cx="7596685" cy="43536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F71F-2DB8-4043-ABBD-74B28BED1D2C}" type="datetime1">
              <a:rPr lang="en-US" smtClean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4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48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A1A4B3-CF9C-402D-A241-1CE0F6CCFF5F}" type="datetime1">
              <a:rPr lang="en-US" smtClean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KAIM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33811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70B8-64A9-4C10-86CA-436A23DF1D37}" type="datetime1">
              <a:rPr lang="en-US" smtClean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2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CB91-81D1-42C2-908D-A962F407C73A}" type="datetime1">
              <a:rPr lang="en-US" smtClean="0"/>
              <a:t>11/3/18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7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6A9-C442-4935-B642-0C5542EC6D8B}" type="datetime1">
              <a:rPr lang="en-US" smtClean="0"/>
              <a:t>11/3/18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4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5276-F13B-4D4E-B7B0-226E57511BF6}" type="datetime1">
              <a:rPr lang="en-US" smtClean="0"/>
              <a:t>11/3/18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5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9F981A-2426-49BE-BD97-120C52E26D63}" type="datetime1">
              <a:rPr lang="en-US" smtClean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KAIM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875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8B5A8E-BD2C-4293-91F3-8053F6FF91C9}" type="datetime1">
              <a:rPr lang="en-US" smtClean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KAIM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897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699" y="685800"/>
            <a:ext cx="7460207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24333"/>
            <a:ext cx="7569390" cy="420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fld id="{FDD387AA-20B5-477F-988D-CF0B0882B5CB}" type="datetime1">
              <a:rPr lang="en-US" smtClean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KAIM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76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Brandon Text Medium" panose="020B0603020203060203" pitchFamily="34" charset="0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Avenir LT Std 55 Roman" panose="020B0503020203020204" pitchFamily="34" charset="0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Avenir LT Std 55 Roman" panose="020B0503020203020204" pitchFamily="34" charset="0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Avenir LT Std 55 Roman" panose="020B0503020203020204" pitchFamily="34" charset="0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Avenir LT Std 55 Roman" panose="020B0503020203020204" pitchFamily="34" charset="0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Avenir LT Std 55 Roman" panose="020B0503020203020204" pitchFamily="34" charset="0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kiB/keras-dqn-test" TargetMode="External"/><Relationship Id="rId2" Type="http://schemas.openxmlformats.org/officeDocument/2006/relationships/hyperlink" Target="https://github.com/rlcode/reinforcement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coxfog417/chainer_po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pdf/1312.5602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Deep </a:t>
            </a:r>
            <a:r>
              <a:rPr lang="en-IN"/>
              <a:t>Q Network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/>
              <a:t>金沢人工知能勉強会・交流会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金沢工業大学工学部情報工学科４年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上野友裕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900027" y="5297549"/>
            <a:ext cx="3343559" cy="52976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2"/>
                </a:solidFill>
              </a:rPr>
              <a:t>Kanazawa AI Meetup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50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F29E7-A4B0-2B47-B60C-156FC287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Experience Replay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78FCEE-52BD-084B-B54B-906447B81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エージェントが経験した全ての「状態、行動、報酬、行動を取った後の次の状態」を保存する</a:t>
            </a:r>
            <a:endParaRPr kumimoji="1" lang="en-US" altLang="ja-JP" dirty="0"/>
          </a:p>
          <a:p>
            <a:r>
              <a:rPr kumimoji="1" lang="ja-JP" altLang="en-US" dirty="0"/>
              <a:t>保存したデータの中からランダムにデータを取り出し、学習させる</a:t>
            </a:r>
            <a:endParaRPr kumimoji="1" lang="en-US" altLang="ja-JP" dirty="0"/>
          </a:p>
          <a:p>
            <a:r>
              <a:rPr kumimoji="1" lang="ja-JP" altLang="en-US" dirty="0"/>
              <a:t>以上の方法により学習が安定する</a:t>
            </a:r>
            <a:endParaRPr kumimoji="1" lang="en-US" altLang="ja-JP" dirty="0"/>
          </a:p>
          <a:p>
            <a:r>
              <a:rPr kumimoji="1" lang="ja-JP" altLang="en-US" dirty="0"/>
              <a:t>マシンの制約などにより、メモリ上にデータが乗り切らない場合は保存する数を決めて、溢れた場合は</a:t>
            </a:r>
            <a:r>
              <a:rPr kumimoji="1" lang="ja-JP" altLang="en-US"/>
              <a:t>ランダムに古いデータ</a:t>
            </a:r>
            <a:r>
              <a:rPr kumimoji="1" lang="ja-JP" altLang="en-US" dirty="0"/>
              <a:t>を削除する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5D3F75-F4B2-E441-ADF8-524D6194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2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参考になるプログラム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altLang="ja-JP" dirty="0">
                <a:hlinkClick r:id="rId2"/>
              </a:rPr>
              <a:t>https://github.com/rlcode/reinforcement-learning</a:t>
            </a:r>
            <a:r>
              <a:rPr lang="ja-JP" altLang="en-US" dirty="0"/>
              <a:t>（オススメ</a:t>
            </a:r>
            <a:r>
              <a:rPr lang="en-US" altLang="ja-JP" dirty="0"/>
              <a:t>!</a:t>
            </a:r>
            <a:r>
              <a:rPr lang="ja-JP" altLang="en-US" dirty="0"/>
              <a:t>）</a:t>
            </a:r>
            <a:endParaRPr lang="en-IN" dirty="0">
              <a:hlinkClick r:id="rId3"/>
            </a:endParaRPr>
          </a:p>
          <a:p>
            <a:r>
              <a:rPr lang="en-IN" dirty="0">
                <a:hlinkClick r:id="rId3"/>
              </a:rPr>
              <a:t>https://github.com/yukiB/keras-dqn-test</a:t>
            </a:r>
            <a:endParaRPr lang="en-IN" dirty="0"/>
          </a:p>
          <a:p>
            <a:r>
              <a:rPr lang="en-IN" dirty="0">
                <a:hlinkClick r:id="rId4"/>
              </a:rPr>
              <a:t>https://github.com/icoxfog417/chainer_pong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3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参考文献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/>
              <a:t>『</a:t>
            </a:r>
            <a:r>
              <a:rPr lang="en-US" altLang="ja-JP" sz="1600" b="1" dirty="0"/>
              <a:t>DQN</a:t>
            </a:r>
            <a:r>
              <a:rPr lang="ja-JP" altLang="en-US" sz="1600" b="1" dirty="0"/>
              <a:t>の生い立ち　＋　</a:t>
            </a:r>
            <a:r>
              <a:rPr lang="en-US" altLang="ja-JP" sz="1600" b="1" dirty="0"/>
              <a:t>Deep Q-Network</a:t>
            </a:r>
            <a:r>
              <a:rPr lang="ja-JP" altLang="en-US" sz="1600" b="1" dirty="0"/>
              <a:t>を</a:t>
            </a:r>
            <a:r>
              <a:rPr lang="en-US" altLang="ja-JP" sz="1600" b="1" dirty="0" err="1"/>
              <a:t>Chainer</a:t>
            </a:r>
            <a:r>
              <a:rPr lang="ja-JP" altLang="en-US" sz="1600" b="1" dirty="0"/>
              <a:t>で書いた</a:t>
            </a:r>
            <a:r>
              <a:rPr lang="en-US" altLang="ja-JP" sz="1600" dirty="0"/>
              <a:t>』,</a:t>
            </a:r>
            <a:r>
              <a:rPr lang="en-IN" sz="1600" dirty="0"/>
              <a:t>https://qiita.com/UgoNama/items/08c6a5f6a571335972d5</a:t>
            </a:r>
          </a:p>
          <a:p>
            <a:r>
              <a:rPr lang="en-US" altLang="ja-JP" sz="1600" dirty="0"/>
              <a:t>『</a:t>
            </a:r>
            <a:r>
              <a:rPr lang="ja-JP" altLang="en-US" sz="1600" b="1" dirty="0"/>
              <a:t>ゼロから</a:t>
            </a:r>
            <a:r>
              <a:rPr lang="en-US" altLang="ja-JP" sz="1600" b="1" dirty="0"/>
              <a:t>Deep</a:t>
            </a:r>
            <a:r>
              <a:rPr lang="ja-JP" altLang="en-US" sz="1600" b="1" dirty="0" err="1"/>
              <a:t>まで</a:t>
            </a:r>
            <a:r>
              <a:rPr lang="ja-JP" altLang="en-US" sz="1600" b="1" dirty="0"/>
              <a:t>学ぶ強化学習</a:t>
            </a:r>
            <a:r>
              <a:rPr lang="en-US" altLang="ja-JP" sz="1600" dirty="0"/>
              <a:t>』</a:t>
            </a:r>
            <a:br>
              <a:rPr lang="en-US" altLang="ja-JP" sz="1600" dirty="0"/>
            </a:br>
            <a:r>
              <a:rPr lang="en-US" altLang="ja-JP" sz="1600" dirty="0"/>
              <a:t>,</a:t>
            </a:r>
            <a:r>
              <a:rPr lang="en-IN" sz="1600" dirty="0"/>
              <a:t>https://qiita.com/icoxfog417/items/242439ecd1a477ece312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6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2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Q-network</a:t>
            </a:r>
            <a:r>
              <a:rPr lang="ja-JP" altLang="en-US" dirty="0"/>
              <a:t>とは？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V. </a:t>
            </a:r>
            <a:r>
              <a:rPr lang="en-US" altLang="ja-JP" dirty="0" err="1"/>
              <a:t>Mnih</a:t>
            </a:r>
            <a:r>
              <a:rPr lang="en-US" altLang="ja-JP" dirty="0"/>
              <a:t> </a:t>
            </a:r>
            <a:r>
              <a:rPr lang="en-US" altLang="ja-JP" i="1" dirty="0"/>
              <a:t>et al.</a:t>
            </a:r>
            <a:r>
              <a:rPr lang="en-US" altLang="ja-JP" dirty="0"/>
              <a:t>, "Playing </a:t>
            </a:r>
            <a:r>
              <a:rPr lang="en-US" altLang="ja-JP" dirty="0" err="1"/>
              <a:t>atari</a:t>
            </a:r>
            <a:r>
              <a:rPr lang="en-US" altLang="ja-JP" dirty="0"/>
              <a:t> with deep reinforcement </a:t>
            </a:r>
            <a:r>
              <a:rPr lang="en-US" altLang="ja-JP" dirty="0" err="1"/>
              <a:t>learning,</a:t>
            </a:r>
            <a:r>
              <a:rPr lang="en-US" altLang="ja-JP" dirty="0" err="1">
                <a:hlinkClick r:id="rId2"/>
              </a:rPr>
              <a:t>“http</a:t>
            </a:r>
            <a:r>
              <a:rPr lang="en-US" altLang="ja-JP" dirty="0">
                <a:hlinkClick r:id="rId2"/>
              </a:rPr>
              <a:t>://arxiv.org/pdf/1312.5602.pdf</a:t>
            </a:r>
            <a:endParaRPr lang="en-IN" dirty="0"/>
          </a:p>
          <a:p>
            <a:r>
              <a:rPr lang="en-IN" dirty="0"/>
              <a:t>Google </a:t>
            </a:r>
            <a:r>
              <a:rPr lang="en-IN" dirty="0" err="1"/>
              <a:t>DeepMind</a:t>
            </a:r>
            <a:r>
              <a:rPr lang="ja-JP" altLang="en-US" dirty="0"/>
              <a:t>が</a:t>
            </a:r>
            <a:r>
              <a:rPr lang="en-US" altLang="ja-JP" dirty="0"/>
              <a:t>Atari 2600</a:t>
            </a:r>
            <a:r>
              <a:rPr lang="ja-JP" altLang="en-US" dirty="0"/>
              <a:t>のゲームを</a:t>
            </a:r>
            <a:r>
              <a:rPr lang="en-US" altLang="ja-JP" dirty="0"/>
              <a:t>deep Q-network</a:t>
            </a:r>
            <a:r>
              <a:rPr lang="ja-JP" altLang="en-US" dirty="0"/>
              <a:t>にプレイさせたところ、人間のスコアを上回った。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3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>
            <a:normAutofit/>
          </a:bodyPr>
          <a:lstStyle/>
          <a:p>
            <a:r>
              <a:rPr lang="ja-JP" altLang="en-US" sz="7200" dirty="0"/>
              <a:t>事前知識</a:t>
            </a:r>
            <a:endParaRPr lang="en-IN" sz="7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9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</a:t>
            </a:r>
            <a:r>
              <a:rPr lang="ja-JP" altLang="en-US" dirty="0"/>
              <a:t>値とは？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報酬の予測値のこと</a:t>
            </a:r>
            <a:endParaRPr lang="en-US" altLang="ja-JP" dirty="0"/>
          </a:p>
          <a:p>
            <a:r>
              <a:rPr lang="ja-JP" altLang="en-US" dirty="0"/>
              <a:t>ある行動をとる際に、現在から無限に未来までの報酬の和を表すもの。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2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ja-JP" dirty="0"/>
              <a:t>∇</a:t>
            </a:r>
            <a:r>
              <a:rPr lang="en-US" altLang="ja-JP" dirty="0"/>
              <a:t>(</a:t>
            </a:r>
            <a:r>
              <a:rPr lang="ja-JP" altLang="en-US" dirty="0"/>
              <a:t>ナブラ</a:t>
            </a:r>
            <a:r>
              <a:rPr lang="en-US" altLang="ja-JP" dirty="0"/>
              <a:t>)</a:t>
            </a:r>
            <a:r>
              <a:rPr lang="ja-JP" altLang="en-US" dirty="0"/>
              <a:t>とは？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勾配のこと</a:t>
                </a:r>
                <a:endParaRPr lang="en-US" altLang="ja-JP" dirty="0"/>
              </a:p>
              <a:p>
                <a:r>
                  <a:rPr lang="ja-JP" altLang="en-US" dirty="0"/>
                  <a:t>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ja-JP" altLang="en-US" dirty="0"/>
                  <a:t>と書かれていたら、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lang="ja-JP" altLang="en-US" dirty="0"/>
                  <a:t>表せられるネットワークを学習する（勾配を降下する）という意味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2" t="-1261" r="-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1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DC939E-CA22-0848-9F62-37500793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ja-JP" i="1" dirty="0"/>
              <a:t>X </a:t>
            </a:r>
            <a:r>
              <a:rPr lang="pt-PT" altLang="ja-JP" dirty="0"/>
              <a:t>~</a:t>
            </a:r>
            <a:r>
              <a:rPr lang="pt-PT" altLang="ja-JP" i="1" dirty="0"/>
              <a:t> N</a:t>
            </a:r>
            <a:r>
              <a:rPr lang="pt-PT" altLang="ja-JP" dirty="0"/>
              <a:t>(0,3)</a:t>
            </a:r>
            <a:r>
              <a:rPr lang="ja-JP" altLang="en-US" dirty="0"/>
              <a:t>の意味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F8529F-11DB-054C-B55E-8899417FF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X</a:t>
            </a:r>
            <a:r>
              <a:rPr kumimoji="1" lang="ja-JP" altLang="en-US" dirty="0"/>
              <a:t>は平均</a:t>
            </a:r>
            <a:r>
              <a:rPr kumimoji="1" lang="en-US" altLang="ja-JP" dirty="0"/>
              <a:t>0,</a:t>
            </a:r>
            <a:r>
              <a:rPr kumimoji="1" lang="ja-JP" altLang="en-US" dirty="0"/>
              <a:t>分散</a:t>
            </a:r>
            <a:r>
              <a:rPr kumimoji="1" lang="en-US" altLang="ja-JP" dirty="0"/>
              <a:t>3</a:t>
            </a:r>
            <a:r>
              <a:rPr kumimoji="1" lang="ja-JP" altLang="en-US" dirty="0"/>
              <a:t>の確率分布に従う</a:t>
            </a:r>
            <a:endParaRPr kumimoji="1"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~</a:t>
            </a:r>
            <a:r>
              <a:rPr kumimoji="1" lang="ja-JP" altLang="en-US" dirty="0"/>
              <a:t>」の記号の意味は、「○◯の確率分布は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」　という意味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3D2C9D-A7AD-5440-9D11-DA1B36E2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9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DQN</a:t>
            </a:r>
            <a:r>
              <a:rPr lang="ja-JP" altLang="en-US" dirty="0"/>
              <a:t>のアルゴリズム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9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3A842-7738-0347-A190-E1B33001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TD</a:t>
            </a:r>
            <a:r>
              <a:rPr kumimoji="1" lang="ja-JP" altLang="en-US" dirty="0"/>
              <a:t>学習とは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9BE3B4-ADEF-6344-8A0E-3C3C01AAF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1869743"/>
            <a:ext cx="7596685" cy="4353636"/>
          </a:xfrm>
        </p:spPr>
        <p:txBody>
          <a:bodyPr/>
          <a:lstStyle/>
          <a:p>
            <a:r>
              <a:rPr kumimoji="1" lang="ja-JP" altLang="en-US" dirty="0"/>
              <a:t>ある時点から一つ先の行動価値の最大値と、ある時点から一つ前に観測された行動価値の差分に重みをつけて、ある時点</a:t>
            </a:r>
            <a:r>
              <a:rPr kumimoji="1" lang="ja-JP" altLang="en-US"/>
              <a:t>から一つ前時点のニューラルネットから</a:t>
            </a:r>
            <a:r>
              <a:rPr kumimoji="1" lang="ja-JP" altLang="en-US" dirty="0"/>
              <a:t>の推定価値</a:t>
            </a:r>
            <a:r>
              <a:rPr kumimoji="1" lang="en-US" altLang="ja-JP" dirty="0"/>
              <a:t>(</a:t>
            </a:r>
            <a:r>
              <a:rPr kumimoji="1" lang="ja-JP" altLang="en-US" dirty="0"/>
              <a:t>行動価値</a:t>
            </a:r>
            <a:r>
              <a:rPr kumimoji="1" lang="en-US" altLang="ja-JP" dirty="0"/>
              <a:t>)</a:t>
            </a:r>
            <a:r>
              <a:rPr kumimoji="1" lang="ja-JP" altLang="en-US"/>
              <a:t>に足しこみ、学習させる手法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TD</a:t>
            </a:r>
            <a:r>
              <a:rPr kumimoji="1" lang="ja-JP" altLang="en-US" dirty="0"/>
              <a:t>は</a:t>
            </a:r>
            <a:r>
              <a:rPr kumimoji="1" lang="en-US" altLang="ja-JP" dirty="0"/>
              <a:t>Temporal Difference</a:t>
            </a:r>
            <a:r>
              <a:rPr kumimoji="1" lang="ja-JP" altLang="en-US" dirty="0"/>
              <a:t>の略であり、</a:t>
            </a:r>
            <a:r>
              <a:rPr kumimoji="1" lang="en-US" altLang="ja-JP" dirty="0"/>
              <a:t>TD</a:t>
            </a:r>
            <a:r>
              <a:rPr kumimoji="1" lang="ja-JP" altLang="en-US" dirty="0"/>
              <a:t>学習は時間的な価値の差分を考慮して学習を行う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CC5265-EBC7-C340-925E-61E9A713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AD9A897-EA7B-704C-BD2A-B792792B0F37}"/>
              </a:ext>
            </a:extLst>
          </p:cNvPr>
          <p:cNvSpPr/>
          <p:nvPr/>
        </p:nvSpPr>
        <p:spPr>
          <a:xfrm>
            <a:off x="3488939" y="4786162"/>
            <a:ext cx="448251" cy="451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53C8113E-17BB-B242-A816-9B8F020E8CAD}"/>
              </a:ext>
            </a:extLst>
          </p:cNvPr>
          <p:cNvSpPr/>
          <p:nvPr/>
        </p:nvSpPr>
        <p:spPr>
          <a:xfrm>
            <a:off x="4923874" y="4786162"/>
            <a:ext cx="448251" cy="451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A6D552B-0364-734D-87EE-BE7A82C6190E}"/>
              </a:ext>
            </a:extLst>
          </p:cNvPr>
          <p:cNvSpPr/>
          <p:nvPr/>
        </p:nvSpPr>
        <p:spPr>
          <a:xfrm>
            <a:off x="6043659" y="4132393"/>
            <a:ext cx="448251" cy="451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A7276E0-F85A-5D43-85C1-06547700BCE3}"/>
              </a:ext>
            </a:extLst>
          </p:cNvPr>
          <p:cNvSpPr/>
          <p:nvPr/>
        </p:nvSpPr>
        <p:spPr>
          <a:xfrm>
            <a:off x="6068375" y="4809912"/>
            <a:ext cx="448251" cy="451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8551F48-1A20-2748-80AC-7349712A5807}"/>
              </a:ext>
            </a:extLst>
          </p:cNvPr>
          <p:cNvSpPr/>
          <p:nvPr/>
        </p:nvSpPr>
        <p:spPr>
          <a:xfrm>
            <a:off x="6068374" y="5491181"/>
            <a:ext cx="448251" cy="451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3998178-6EE8-8043-AD30-16682D7000FB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937190" y="5011793"/>
            <a:ext cx="98668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AEDBF9F-F20C-084C-B00A-252DB5236293}"/>
              </a:ext>
            </a:extLst>
          </p:cNvPr>
          <p:cNvCxnSpPr>
            <a:cxnSpLocks/>
          </p:cNvCxnSpPr>
          <p:nvPr/>
        </p:nvCxnSpPr>
        <p:spPr>
          <a:xfrm flipV="1">
            <a:off x="5239598" y="4404442"/>
            <a:ext cx="1028186" cy="55974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843E286-82FE-7245-A893-5A75518741B9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5372125" y="5011793"/>
            <a:ext cx="696250" cy="237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0B50013-D929-6B47-AF90-6313D38AD456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5306480" y="5171338"/>
            <a:ext cx="961304" cy="52172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AF1A9D6-96BF-2245-B203-58EE2120CC1C}"/>
              </a:ext>
            </a:extLst>
          </p:cNvPr>
          <p:cNvSpPr txBox="1"/>
          <p:nvPr/>
        </p:nvSpPr>
        <p:spPr>
          <a:xfrm>
            <a:off x="3488939" y="5577048"/>
            <a:ext cx="255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ある時点から一つ先の行動価値</a:t>
            </a:r>
            <a:r>
              <a:rPr kumimoji="1" lang="en-US" altLang="ja-JP" dirty="0"/>
              <a:t>(Max)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BDA5C9B-8961-514E-BB04-09D3595512D5}"/>
              </a:ext>
            </a:extLst>
          </p:cNvPr>
          <p:cNvSpPr txBox="1"/>
          <p:nvPr/>
        </p:nvSpPr>
        <p:spPr>
          <a:xfrm>
            <a:off x="3400882" y="4212110"/>
            <a:ext cx="165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過去に選択した行動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0E1A715-7706-BE40-B543-C6E29030ADD6}"/>
              </a:ext>
            </a:extLst>
          </p:cNvPr>
          <p:cNvCxnSpPr>
            <a:cxnSpLocks/>
          </p:cNvCxnSpPr>
          <p:nvPr/>
        </p:nvCxnSpPr>
        <p:spPr>
          <a:xfrm flipV="1">
            <a:off x="5147999" y="5083150"/>
            <a:ext cx="467557" cy="5399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9F3EE87-E0B2-5A4D-BC94-64A858638E7F}"/>
              </a:ext>
            </a:extLst>
          </p:cNvPr>
          <p:cNvCxnSpPr>
            <a:cxnSpLocks/>
          </p:cNvCxnSpPr>
          <p:nvPr/>
        </p:nvCxnSpPr>
        <p:spPr>
          <a:xfrm flipH="1" flipV="1">
            <a:off x="4203136" y="4724476"/>
            <a:ext cx="363766" cy="28146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672432F-7459-7D42-88C6-15254EB36F4D}"/>
              </a:ext>
            </a:extLst>
          </p:cNvPr>
          <p:cNvCxnSpPr>
            <a:stCxn id="6" idx="0"/>
          </p:cNvCxnSpPr>
          <p:nvPr/>
        </p:nvCxnSpPr>
        <p:spPr>
          <a:xfrm flipV="1">
            <a:off x="5148000" y="4212110"/>
            <a:ext cx="91598" cy="57405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E98B87E-AA31-1D4E-97CF-6BE342EB225D}"/>
              </a:ext>
            </a:extLst>
          </p:cNvPr>
          <p:cNvSpPr txBox="1"/>
          <p:nvPr/>
        </p:nvSpPr>
        <p:spPr>
          <a:xfrm>
            <a:off x="4818127" y="38266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ある時点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E2B0105-65B7-D84F-BB17-18614E909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57" y="3056547"/>
            <a:ext cx="5904090" cy="5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3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595D1-1310-C747-9A68-F9D1C68C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追加するスライド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F6AA1-58D1-2C4B-BB70-222FF5B7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イプシロングリーディー</a:t>
            </a:r>
            <a:endParaRPr lang="en-US" altLang="ja-JP" dirty="0"/>
          </a:p>
          <a:p>
            <a:r>
              <a:rPr kumimoji="1" lang="en-US" altLang="ja-JP" dirty="0"/>
              <a:t>Deep</a:t>
            </a:r>
            <a:r>
              <a:rPr kumimoji="1" lang="ja-JP" altLang="en-US"/>
              <a:t>の部分の説明</a:t>
            </a:r>
            <a:endParaRPr kumimoji="1" lang="en-US" altLang="ja-JP" dirty="0"/>
          </a:p>
          <a:p>
            <a:r>
              <a:rPr lang="ja-JP" altLang="en-US"/>
              <a:t>フーバー損失（</a:t>
            </a:r>
            <a:r>
              <a:rPr kumimoji="1" lang="ja-JP" altLang="en-US"/>
              <a:t>ロバストにできる）</a:t>
            </a:r>
            <a:endParaRPr kumimoji="1" lang="en-US" altLang="ja-JP" dirty="0"/>
          </a:p>
          <a:p>
            <a:r>
              <a:rPr lang="en-US" altLang="ja-JP" dirty="0"/>
              <a:t>QT </a:t>
            </a:r>
            <a:r>
              <a:rPr lang="ja-JP" altLang="en-US"/>
              <a:t>型の損失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08E53F-1224-164C-BA5C-69124DB1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330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77A1AB"/>
      </a:hlink>
      <a:folHlink>
        <a:srgbClr val="9A5D78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451</TotalTime>
  <Words>371</Words>
  <Application>Microsoft Macintosh PowerPoint</Application>
  <PresentationFormat>画面に合わせる 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Brandon Text Medium</vt:lpstr>
      <vt:lpstr>Ubuntu</vt:lpstr>
      <vt:lpstr>メイリオ</vt:lpstr>
      <vt:lpstr>Avenir LT Std 55 Roman</vt:lpstr>
      <vt:lpstr>Calibri</vt:lpstr>
      <vt:lpstr>Cambria Math</vt:lpstr>
      <vt:lpstr>Franklin Gothic Book</vt:lpstr>
      <vt:lpstr>Trebuchet MS</vt:lpstr>
      <vt:lpstr>Crop</vt:lpstr>
      <vt:lpstr>Deep Q Network</vt:lpstr>
      <vt:lpstr>deep Q-networkとは？</vt:lpstr>
      <vt:lpstr>事前知識</vt:lpstr>
      <vt:lpstr>Q値とは？</vt:lpstr>
      <vt:lpstr>∇(ナブラ)とは？</vt:lpstr>
      <vt:lpstr>X ~ N(0,3)の意味</vt:lpstr>
      <vt:lpstr>DQNのアルゴリズム</vt:lpstr>
      <vt:lpstr>TD学習とは?</vt:lpstr>
      <vt:lpstr>追加するスライド</vt:lpstr>
      <vt:lpstr>Experience Replayとは?</vt:lpstr>
      <vt:lpstr>参考になるプログラム</vt:lpstr>
      <vt:lpstr>参考文献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Krish</dc:creator>
  <cp:lastModifiedBy>tomohiro ueno</cp:lastModifiedBy>
  <cp:revision>35</cp:revision>
  <dcterms:created xsi:type="dcterms:W3CDTF">2017-10-02T06:43:45Z</dcterms:created>
  <dcterms:modified xsi:type="dcterms:W3CDTF">2018-11-03T07:31:09Z</dcterms:modified>
</cp:coreProperties>
</file>