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6"/>
  </p:notes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rial" charset="1" panose="020B0502020202020204"/>
      <p:regular r:id="rId10"/>
    </p:embeddedFont>
    <p:embeddedFont>
      <p:font typeface="Arial Bold" charset="1" panose="020B0802020202020204"/>
      <p:regular r:id="rId11"/>
    </p:embeddedFont>
    <p:embeddedFont>
      <p:font typeface="Arial Italics" charset="1" panose="020B0502020202090204"/>
      <p:regular r:id="rId12"/>
    </p:embeddedFont>
    <p:embeddedFont>
      <p:font typeface="Arial Bold Italics" charset="1" panose="020B0802020202090204"/>
      <p:regular r:id="rId13"/>
    </p:embeddedFont>
    <p:embeddedFont>
      <p:font typeface="Canva Sans" charset="1" panose="020B0503030501040103"/>
      <p:regular r:id="rId14"/>
    </p:embeddedFont>
    <p:embeddedFont>
      <p:font typeface="Canva Sans Bold" charset="1" panose="020B0803030501040103"/>
      <p:regular r:id="rId15"/>
    </p:embeddedFont>
    <p:embeddedFont>
      <p:font typeface="Canva Sans Italics" charset="1" panose="020B0503030501040103"/>
      <p:regular r:id="rId16"/>
    </p:embeddedFont>
    <p:embeddedFont>
      <p:font typeface="Canva Sans Bold Italics" charset="1" panose="020B0803030501040103"/>
      <p:regular r:id="rId17"/>
    </p:embeddedFont>
    <p:embeddedFont>
      <p:font typeface="Canva Sans Medium" charset="1" panose="020B0603030501040103"/>
      <p:regular r:id="rId18"/>
    </p:embeddedFont>
    <p:embeddedFont>
      <p:font typeface="Canva Sans Medium Italics" charset="1" panose="020B06030305010401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30" Target="slides/slide11.xml" Type="http://schemas.openxmlformats.org/officeDocument/2006/relationships/slide"/><Relationship Id="rId31" Target="slides/slide12.xml" Type="http://schemas.openxmlformats.org/officeDocument/2006/relationships/slide"/><Relationship Id="rId32" Target="slides/slide13.xml" Type="http://schemas.openxmlformats.org/officeDocument/2006/relationships/slide"/><Relationship Id="rId33" Target="slides/slide14.xml" Type="http://schemas.openxmlformats.org/officeDocument/2006/relationships/slide"/><Relationship Id="rId34" Target="slides/slide15.xml" Type="http://schemas.openxmlformats.org/officeDocument/2006/relationships/slide"/><Relationship Id="rId35" Target="slides/slide16.xml" Type="http://schemas.openxmlformats.org/officeDocument/2006/relationships/slide"/><Relationship Id="rId36" Target="notesMasters/notesMaster1.xml" Type="http://schemas.openxmlformats.org/officeDocument/2006/relationships/notesMaster"/><Relationship Id="rId37" Target="theme/theme2.xml" Type="http://schemas.openxmlformats.org/officeDocument/2006/relationships/theme"/><Relationship Id="rId38" Target="notesSlides/notesSlide1.xml" Type="http://schemas.openxmlformats.org/officeDocument/2006/relationships/notesSlide"/><Relationship Id="rId39" Target="notesSlides/notesSlide2.xml" Type="http://schemas.openxmlformats.org/officeDocument/2006/relationships/notesSlide"/><Relationship Id="rId4" Target="theme/theme1.xml" Type="http://schemas.openxmlformats.org/officeDocument/2006/relationships/theme"/><Relationship Id="rId40" Target="notesSlides/notesSlide3.xml" Type="http://schemas.openxmlformats.org/officeDocument/2006/relationships/notesSlide"/><Relationship Id="rId41" Target="notesSlides/notesSlide4.xml" Type="http://schemas.openxmlformats.org/officeDocument/2006/relationships/notesSlide"/><Relationship Id="rId42" Target="notesSlides/notesSlide5.xml" Type="http://schemas.openxmlformats.org/officeDocument/2006/relationships/notesSlide"/><Relationship Id="rId43" Target="notesSlides/notesSlide6.xml" Type="http://schemas.openxmlformats.org/officeDocument/2006/relationships/notesSlide"/><Relationship Id="rId44" Target="notesSlides/notesSlide7.xml" Type="http://schemas.openxmlformats.org/officeDocument/2006/relationships/notesSlide"/><Relationship Id="rId45" Target="notesSlides/notesSlide8.xml" Type="http://schemas.openxmlformats.org/officeDocument/2006/relationships/notesSlide"/><Relationship Id="rId46" Target="notesSlides/notesSlide9.xml" Type="http://schemas.openxmlformats.org/officeDocument/2006/relationships/notesSlide"/><Relationship Id="rId47" Target="notesSlides/notesSlide10.xml" Type="http://schemas.openxmlformats.org/officeDocument/2006/relationships/note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Thank You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png" Type="http://schemas.openxmlformats.org/officeDocument/2006/relationships/image"/><Relationship Id="rId6" Target="../media/image4.png" Type="http://schemas.openxmlformats.org/officeDocument/2006/relationships/image"/><Relationship Id="rId7"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3.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 Id="rId4" Target="../media/image6.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pn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grpSp>
        <p:nvGrpSpPr>
          <p:cNvPr name="Group 15" id="15"/>
          <p:cNvGrpSpPr/>
          <p:nvPr/>
        </p:nvGrpSpPr>
        <p:grpSpPr>
          <a:xfrm rot="0">
            <a:off x="0" y="0"/>
            <a:ext cx="18288000" cy="10287000"/>
            <a:chOff x="0" y="0"/>
            <a:chExt cx="24384000" cy="13716000"/>
          </a:xfrm>
        </p:grpSpPr>
        <p:sp>
          <p:nvSpPr>
            <p:cNvPr name="Freeform 16" id="16"/>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DFDDFB"/>
            </a:solidFill>
          </p:spPr>
        </p:sp>
      </p:grpSp>
      <p:sp>
        <p:nvSpPr>
          <p:cNvPr name="Freeform 17" id="17" descr="A white circle in the sky  Description automatically generated"/>
          <p:cNvSpPr/>
          <p:nvPr/>
        </p:nvSpPr>
        <p:spPr>
          <a:xfrm flipH="false" flipV="false" rot="0">
            <a:off x="26126" y="-25400"/>
            <a:ext cx="18261874" cy="10287002"/>
          </a:xfrm>
          <a:custGeom>
            <a:avLst/>
            <a:gdLst/>
            <a:ahLst/>
            <a:cxnLst/>
            <a:rect r="r" b="b" t="t" l="l"/>
            <a:pathLst>
              <a:path h="10287002" w="18261874">
                <a:moveTo>
                  <a:pt x="0" y="0"/>
                </a:moveTo>
                <a:lnTo>
                  <a:pt x="18261874" y="0"/>
                </a:lnTo>
                <a:lnTo>
                  <a:pt x="18261874" y="10287002"/>
                </a:lnTo>
                <a:lnTo>
                  <a:pt x="0" y="10287002"/>
                </a:lnTo>
                <a:lnTo>
                  <a:pt x="0" y="0"/>
                </a:lnTo>
                <a:close/>
              </a:path>
            </a:pathLst>
          </a:custGeom>
          <a:blipFill>
            <a:blip r:embed="rId4"/>
            <a:stretch>
              <a:fillRect l="0" t="-7068" r="-751" b="-12170"/>
            </a:stretch>
          </a:blipFill>
        </p:spPr>
      </p:sp>
      <p:grpSp>
        <p:nvGrpSpPr>
          <p:cNvPr name="Group 18" id="18"/>
          <p:cNvGrpSpPr/>
          <p:nvPr/>
        </p:nvGrpSpPr>
        <p:grpSpPr>
          <a:xfrm rot="0">
            <a:off x="3704748" y="1436394"/>
            <a:ext cx="12653078" cy="7983744"/>
            <a:chOff x="0" y="0"/>
            <a:chExt cx="16870771" cy="10644992"/>
          </a:xfrm>
        </p:grpSpPr>
        <p:sp>
          <p:nvSpPr>
            <p:cNvPr name="Freeform 19" id="19"/>
            <p:cNvSpPr/>
            <p:nvPr/>
          </p:nvSpPr>
          <p:spPr>
            <a:xfrm flipH="false" flipV="false" rot="0">
              <a:off x="33909" y="33909"/>
              <a:ext cx="16802989" cy="10577195"/>
            </a:xfrm>
            <a:custGeom>
              <a:avLst/>
              <a:gdLst/>
              <a:ahLst/>
              <a:cxnLst/>
              <a:rect r="r" b="b" t="t" l="l"/>
              <a:pathLst>
                <a:path h="10577195" w="16802989">
                  <a:moveTo>
                    <a:pt x="0" y="0"/>
                  </a:moveTo>
                  <a:lnTo>
                    <a:pt x="16802989" y="0"/>
                  </a:lnTo>
                  <a:lnTo>
                    <a:pt x="16802989" y="10577195"/>
                  </a:lnTo>
                  <a:lnTo>
                    <a:pt x="0" y="10577195"/>
                  </a:lnTo>
                  <a:close/>
                </a:path>
              </a:pathLst>
            </a:custGeom>
            <a:solidFill>
              <a:srgbClr val="213163"/>
            </a:solidFill>
          </p:spPr>
        </p:sp>
        <p:sp>
          <p:nvSpPr>
            <p:cNvPr name="Freeform 20" id="20"/>
            <p:cNvSpPr/>
            <p:nvPr/>
          </p:nvSpPr>
          <p:spPr>
            <a:xfrm flipH="false" flipV="false" rot="0">
              <a:off x="0" y="0"/>
              <a:ext cx="16870807" cy="10645013"/>
            </a:xfrm>
            <a:custGeom>
              <a:avLst/>
              <a:gdLst/>
              <a:ahLst/>
              <a:cxnLst/>
              <a:rect r="r" b="b" t="t" l="l"/>
              <a:pathLst>
                <a:path h="10645013" w="16870807">
                  <a:moveTo>
                    <a:pt x="33909" y="0"/>
                  </a:moveTo>
                  <a:lnTo>
                    <a:pt x="16836898" y="0"/>
                  </a:lnTo>
                  <a:cubicBezTo>
                    <a:pt x="16855567" y="0"/>
                    <a:pt x="16870807" y="15113"/>
                    <a:pt x="16870807" y="33909"/>
                  </a:cubicBezTo>
                  <a:lnTo>
                    <a:pt x="16870807" y="10611104"/>
                  </a:lnTo>
                  <a:cubicBezTo>
                    <a:pt x="16870807" y="10629773"/>
                    <a:pt x="16855694" y="10645013"/>
                    <a:pt x="16836898" y="10645013"/>
                  </a:cubicBezTo>
                  <a:lnTo>
                    <a:pt x="33909" y="10645013"/>
                  </a:lnTo>
                  <a:cubicBezTo>
                    <a:pt x="15240" y="10645013"/>
                    <a:pt x="0" y="10629900"/>
                    <a:pt x="0" y="10611104"/>
                  </a:cubicBezTo>
                  <a:lnTo>
                    <a:pt x="0" y="33909"/>
                  </a:lnTo>
                  <a:cubicBezTo>
                    <a:pt x="0" y="15113"/>
                    <a:pt x="15113" y="0"/>
                    <a:pt x="33909" y="0"/>
                  </a:cubicBezTo>
                  <a:moveTo>
                    <a:pt x="33909" y="67691"/>
                  </a:moveTo>
                  <a:lnTo>
                    <a:pt x="33909" y="33909"/>
                  </a:lnTo>
                  <a:lnTo>
                    <a:pt x="67691" y="33909"/>
                  </a:lnTo>
                  <a:lnTo>
                    <a:pt x="67691" y="10611104"/>
                  </a:lnTo>
                  <a:lnTo>
                    <a:pt x="33909" y="10611104"/>
                  </a:lnTo>
                  <a:lnTo>
                    <a:pt x="33909" y="10577195"/>
                  </a:lnTo>
                  <a:lnTo>
                    <a:pt x="16836898" y="10577195"/>
                  </a:lnTo>
                  <a:lnTo>
                    <a:pt x="16836898" y="10611104"/>
                  </a:lnTo>
                  <a:lnTo>
                    <a:pt x="16802988" y="10611104"/>
                  </a:lnTo>
                  <a:lnTo>
                    <a:pt x="16802988" y="33909"/>
                  </a:lnTo>
                  <a:lnTo>
                    <a:pt x="16836898" y="33909"/>
                  </a:lnTo>
                  <a:lnTo>
                    <a:pt x="16836898" y="67691"/>
                  </a:lnTo>
                  <a:lnTo>
                    <a:pt x="33909" y="67691"/>
                  </a:lnTo>
                  <a:close/>
                </a:path>
              </a:pathLst>
            </a:custGeom>
            <a:solidFill>
              <a:srgbClr val="213163"/>
            </a:solidFill>
          </p:spPr>
        </p:sp>
      </p:grpSp>
      <p:grpSp>
        <p:nvGrpSpPr>
          <p:cNvPr name="Group 21" id="21"/>
          <p:cNvGrpSpPr/>
          <p:nvPr/>
        </p:nvGrpSpPr>
        <p:grpSpPr>
          <a:xfrm rot="0">
            <a:off x="1951968" y="2020760"/>
            <a:ext cx="14021186" cy="6953610"/>
            <a:chOff x="0" y="0"/>
            <a:chExt cx="18694915" cy="9271480"/>
          </a:xfrm>
        </p:grpSpPr>
        <p:sp>
          <p:nvSpPr>
            <p:cNvPr name="Freeform 22" id="22"/>
            <p:cNvSpPr/>
            <p:nvPr/>
          </p:nvSpPr>
          <p:spPr>
            <a:xfrm flipH="false" flipV="false" rot="0">
              <a:off x="33909" y="33909"/>
              <a:ext cx="18627090" cy="9203690"/>
            </a:xfrm>
            <a:custGeom>
              <a:avLst/>
              <a:gdLst/>
              <a:ahLst/>
              <a:cxnLst/>
              <a:rect r="r" b="b" t="t" l="l"/>
              <a:pathLst>
                <a:path h="9203690" w="18627090">
                  <a:moveTo>
                    <a:pt x="0" y="0"/>
                  </a:moveTo>
                  <a:lnTo>
                    <a:pt x="18627090" y="0"/>
                  </a:lnTo>
                  <a:lnTo>
                    <a:pt x="18627090" y="9203690"/>
                  </a:lnTo>
                  <a:lnTo>
                    <a:pt x="0" y="9203690"/>
                  </a:lnTo>
                  <a:close/>
                </a:path>
              </a:pathLst>
            </a:custGeom>
            <a:solidFill>
              <a:srgbClr val="FFFFFF"/>
            </a:solidFill>
          </p:spPr>
        </p:sp>
        <p:sp>
          <p:nvSpPr>
            <p:cNvPr name="Freeform 23" id="23"/>
            <p:cNvSpPr/>
            <p:nvPr/>
          </p:nvSpPr>
          <p:spPr>
            <a:xfrm flipH="false" flipV="false" rot="0">
              <a:off x="0" y="0"/>
              <a:ext cx="18694908" cy="9271508"/>
            </a:xfrm>
            <a:custGeom>
              <a:avLst/>
              <a:gdLst/>
              <a:ahLst/>
              <a:cxnLst/>
              <a:rect r="r" b="b" t="t" l="l"/>
              <a:pathLst>
                <a:path h="9271508" w="18694908">
                  <a:moveTo>
                    <a:pt x="33909" y="0"/>
                  </a:moveTo>
                  <a:lnTo>
                    <a:pt x="18660999" y="0"/>
                  </a:lnTo>
                  <a:cubicBezTo>
                    <a:pt x="18679668" y="0"/>
                    <a:pt x="18694908" y="15113"/>
                    <a:pt x="18694908" y="33909"/>
                  </a:cubicBezTo>
                  <a:lnTo>
                    <a:pt x="18694908" y="9237599"/>
                  </a:lnTo>
                  <a:cubicBezTo>
                    <a:pt x="18694908" y="9256268"/>
                    <a:pt x="18679795" y="9271508"/>
                    <a:pt x="18660999" y="9271508"/>
                  </a:cubicBezTo>
                  <a:lnTo>
                    <a:pt x="33909" y="9271508"/>
                  </a:lnTo>
                  <a:cubicBezTo>
                    <a:pt x="15240" y="9271508"/>
                    <a:pt x="0" y="9256395"/>
                    <a:pt x="0" y="9237599"/>
                  </a:cubicBezTo>
                  <a:lnTo>
                    <a:pt x="0" y="33909"/>
                  </a:lnTo>
                  <a:cubicBezTo>
                    <a:pt x="0" y="15113"/>
                    <a:pt x="15113" y="0"/>
                    <a:pt x="33909" y="0"/>
                  </a:cubicBezTo>
                  <a:moveTo>
                    <a:pt x="33909" y="67691"/>
                  </a:moveTo>
                  <a:lnTo>
                    <a:pt x="33909" y="33909"/>
                  </a:lnTo>
                  <a:lnTo>
                    <a:pt x="67691" y="33909"/>
                  </a:lnTo>
                  <a:lnTo>
                    <a:pt x="67691" y="9237599"/>
                  </a:lnTo>
                  <a:lnTo>
                    <a:pt x="33909" y="9237599"/>
                  </a:lnTo>
                  <a:lnTo>
                    <a:pt x="33909" y="9203690"/>
                  </a:lnTo>
                  <a:lnTo>
                    <a:pt x="18660999" y="9203690"/>
                  </a:lnTo>
                  <a:lnTo>
                    <a:pt x="18660999" y="9237599"/>
                  </a:lnTo>
                  <a:lnTo>
                    <a:pt x="18627089" y="9237599"/>
                  </a:lnTo>
                  <a:lnTo>
                    <a:pt x="18627089" y="33909"/>
                  </a:lnTo>
                  <a:lnTo>
                    <a:pt x="18660999" y="33909"/>
                  </a:lnTo>
                  <a:lnTo>
                    <a:pt x="18660999" y="67691"/>
                  </a:lnTo>
                  <a:lnTo>
                    <a:pt x="33909" y="67691"/>
                  </a:lnTo>
                  <a:close/>
                </a:path>
              </a:pathLst>
            </a:custGeom>
            <a:solidFill>
              <a:srgbClr val="FFFFFF"/>
            </a:solidFill>
          </p:spPr>
        </p:sp>
      </p:grpSp>
      <p:grpSp>
        <p:nvGrpSpPr>
          <p:cNvPr name="Group 24" id="24"/>
          <p:cNvGrpSpPr/>
          <p:nvPr/>
        </p:nvGrpSpPr>
        <p:grpSpPr>
          <a:xfrm rot="0">
            <a:off x="4955716" y="5549484"/>
            <a:ext cx="151928" cy="944630"/>
            <a:chOff x="0" y="0"/>
            <a:chExt cx="202571" cy="1259507"/>
          </a:xfrm>
        </p:grpSpPr>
        <p:sp>
          <p:nvSpPr>
            <p:cNvPr name="Freeform 25" id="25"/>
            <p:cNvSpPr/>
            <p:nvPr/>
          </p:nvSpPr>
          <p:spPr>
            <a:xfrm flipH="false" flipV="false" rot="0">
              <a:off x="33909" y="33909"/>
              <a:ext cx="134747" cy="1191768"/>
            </a:xfrm>
            <a:custGeom>
              <a:avLst/>
              <a:gdLst/>
              <a:ahLst/>
              <a:cxnLst/>
              <a:rect r="r" b="b" t="t" l="l"/>
              <a:pathLst>
                <a:path h="1191768" w="134747">
                  <a:moveTo>
                    <a:pt x="0" y="0"/>
                  </a:moveTo>
                  <a:lnTo>
                    <a:pt x="134747" y="0"/>
                  </a:lnTo>
                  <a:lnTo>
                    <a:pt x="134747" y="1191768"/>
                  </a:lnTo>
                  <a:lnTo>
                    <a:pt x="0" y="1191768"/>
                  </a:lnTo>
                  <a:close/>
                </a:path>
              </a:pathLst>
            </a:custGeom>
            <a:solidFill>
              <a:srgbClr val="FFE600"/>
            </a:solidFill>
          </p:spPr>
        </p:sp>
        <p:sp>
          <p:nvSpPr>
            <p:cNvPr name="Freeform 26" id="26"/>
            <p:cNvSpPr/>
            <p:nvPr/>
          </p:nvSpPr>
          <p:spPr>
            <a:xfrm flipH="false" flipV="false" rot="0">
              <a:off x="0" y="0"/>
              <a:ext cx="202565" cy="1259586"/>
            </a:xfrm>
            <a:custGeom>
              <a:avLst/>
              <a:gdLst/>
              <a:ahLst/>
              <a:cxnLst/>
              <a:rect r="r" b="b" t="t" l="l"/>
              <a:pathLst>
                <a:path h="1259586" w="202565">
                  <a:moveTo>
                    <a:pt x="33909" y="0"/>
                  </a:moveTo>
                  <a:lnTo>
                    <a:pt x="168656" y="0"/>
                  </a:lnTo>
                  <a:cubicBezTo>
                    <a:pt x="187325" y="0"/>
                    <a:pt x="202565" y="15113"/>
                    <a:pt x="202565" y="33909"/>
                  </a:cubicBezTo>
                  <a:lnTo>
                    <a:pt x="202565" y="1225677"/>
                  </a:lnTo>
                  <a:cubicBezTo>
                    <a:pt x="202565" y="1244346"/>
                    <a:pt x="187452" y="1259586"/>
                    <a:pt x="168656" y="1259586"/>
                  </a:cubicBezTo>
                  <a:lnTo>
                    <a:pt x="33909" y="1259586"/>
                  </a:lnTo>
                  <a:cubicBezTo>
                    <a:pt x="15113" y="1259459"/>
                    <a:pt x="0" y="1244346"/>
                    <a:pt x="0" y="1225677"/>
                  </a:cubicBezTo>
                  <a:lnTo>
                    <a:pt x="0" y="33909"/>
                  </a:lnTo>
                  <a:cubicBezTo>
                    <a:pt x="0" y="15113"/>
                    <a:pt x="15113" y="0"/>
                    <a:pt x="33909" y="0"/>
                  </a:cubicBezTo>
                  <a:moveTo>
                    <a:pt x="33909" y="67691"/>
                  </a:moveTo>
                  <a:lnTo>
                    <a:pt x="33909" y="33909"/>
                  </a:lnTo>
                  <a:lnTo>
                    <a:pt x="67691" y="33909"/>
                  </a:lnTo>
                  <a:lnTo>
                    <a:pt x="67691" y="1225677"/>
                  </a:lnTo>
                  <a:lnTo>
                    <a:pt x="33909" y="1225677"/>
                  </a:lnTo>
                  <a:lnTo>
                    <a:pt x="33909" y="1191768"/>
                  </a:lnTo>
                  <a:lnTo>
                    <a:pt x="168656" y="1191768"/>
                  </a:lnTo>
                  <a:lnTo>
                    <a:pt x="168656" y="1225677"/>
                  </a:lnTo>
                  <a:lnTo>
                    <a:pt x="134874" y="1225677"/>
                  </a:lnTo>
                  <a:lnTo>
                    <a:pt x="134874" y="33909"/>
                  </a:lnTo>
                  <a:lnTo>
                    <a:pt x="168783" y="33909"/>
                  </a:lnTo>
                  <a:lnTo>
                    <a:pt x="168783" y="67691"/>
                  </a:lnTo>
                  <a:lnTo>
                    <a:pt x="33909" y="67691"/>
                  </a:lnTo>
                  <a:close/>
                </a:path>
              </a:pathLst>
            </a:custGeom>
            <a:solidFill>
              <a:srgbClr val="FFE600"/>
            </a:solidFill>
          </p:spPr>
        </p:sp>
      </p:grpSp>
      <p:sp>
        <p:nvSpPr>
          <p:cNvPr name="TextBox 27" id="27"/>
          <p:cNvSpPr txBox="true"/>
          <p:nvPr/>
        </p:nvSpPr>
        <p:spPr>
          <a:xfrm rot="0">
            <a:off x="4150568" y="4456343"/>
            <a:ext cx="9867824" cy="794505"/>
          </a:xfrm>
          <a:prstGeom prst="rect">
            <a:avLst/>
          </a:prstGeom>
        </p:spPr>
        <p:txBody>
          <a:bodyPr anchor="t" rtlCol="false" tIns="0" lIns="0" bIns="0" rIns="0">
            <a:spAutoFit/>
          </a:bodyPr>
          <a:lstStyle/>
          <a:p>
            <a:pPr algn="l">
              <a:lnSpc>
                <a:spcPts val="4800"/>
              </a:lnSpc>
            </a:pPr>
            <a:r>
              <a:rPr lang="en-US" sz="4000">
                <a:solidFill>
                  <a:srgbClr val="161D23"/>
                </a:solidFill>
                <a:latin typeface="Arial Bold"/>
              </a:rPr>
              <a:t>NEXT GEN EMPLOYABILITY PROGRAM</a:t>
            </a:r>
          </a:p>
        </p:txBody>
      </p:sp>
      <p:sp>
        <p:nvSpPr>
          <p:cNvPr name="TextBox 28" id="28"/>
          <p:cNvSpPr txBox="true"/>
          <p:nvPr/>
        </p:nvSpPr>
        <p:spPr>
          <a:xfrm rot="0">
            <a:off x="5173684" y="5551461"/>
            <a:ext cx="7856516" cy="794505"/>
          </a:xfrm>
          <a:prstGeom prst="rect">
            <a:avLst/>
          </a:prstGeom>
        </p:spPr>
        <p:txBody>
          <a:bodyPr anchor="t" rtlCol="false" tIns="0" lIns="0" bIns="0" rIns="0">
            <a:spAutoFit/>
          </a:bodyPr>
          <a:lstStyle/>
          <a:p>
            <a:pPr algn="l">
              <a:lnSpc>
                <a:spcPts val="4800"/>
              </a:lnSpc>
            </a:pPr>
            <a:r>
              <a:rPr lang="en-US" sz="4000">
                <a:solidFill>
                  <a:srgbClr val="161D23"/>
                </a:solidFill>
                <a:latin typeface="Arial"/>
              </a:rPr>
              <a:t>Creating a future-ready workforce</a:t>
            </a:r>
          </a:p>
        </p:txBody>
      </p:sp>
      <p:sp>
        <p:nvSpPr>
          <p:cNvPr name="TextBox 29" id="29"/>
          <p:cNvSpPr txBox="true"/>
          <p:nvPr/>
        </p:nvSpPr>
        <p:spPr>
          <a:xfrm rot="0">
            <a:off x="2098675" y="7283141"/>
            <a:ext cx="2730990" cy="510143"/>
          </a:xfrm>
          <a:prstGeom prst="rect">
            <a:avLst/>
          </a:prstGeom>
        </p:spPr>
        <p:txBody>
          <a:bodyPr anchor="t" rtlCol="false" tIns="0" lIns="0" bIns="0" rIns="0">
            <a:spAutoFit/>
          </a:bodyPr>
          <a:lstStyle/>
          <a:p>
            <a:pPr algn="l">
              <a:lnSpc>
                <a:spcPts val="2879"/>
              </a:lnSpc>
            </a:pPr>
            <a:r>
              <a:rPr lang="en-US" sz="2400">
                <a:solidFill>
                  <a:srgbClr val="000000"/>
                </a:solidFill>
                <a:latin typeface="Arial"/>
              </a:rPr>
              <a:t>Team Members</a:t>
            </a:r>
          </a:p>
        </p:txBody>
      </p:sp>
      <p:sp>
        <p:nvSpPr>
          <p:cNvPr name="TextBox 30" id="30"/>
          <p:cNvSpPr txBox="true"/>
          <p:nvPr/>
        </p:nvSpPr>
        <p:spPr>
          <a:xfrm rot="0">
            <a:off x="2281630" y="7910231"/>
            <a:ext cx="4008228" cy="714375"/>
          </a:xfrm>
          <a:prstGeom prst="rect">
            <a:avLst/>
          </a:prstGeom>
        </p:spPr>
        <p:txBody>
          <a:bodyPr anchor="t" rtlCol="false" tIns="0" lIns="0" bIns="0" rIns="0">
            <a:spAutoFit/>
          </a:bodyPr>
          <a:lstStyle/>
          <a:p>
            <a:pPr algn="l">
              <a:lnSpc>
                <a:spcPts val="2640"/>
              </a:lnSpc>
            </a:pPr>
            <a:r>
              <a:rPr lang="en-US" sz="2200">
                <a:solidFill>
                  <a:srgbClr val="000000"/>
                </a:solidFill>
                <a:latin typeface="Arial"/>
              </a:rPr>
              <a:t>Student Name : Guru Rahul R U</a:t>
            </a:r>
          </a:p>
          <a:p>
            <a:pPr algn="l">
              <a:lnSpc>
                <a:spcPts val="2640"/>
              </a:lnSpc>
            </a:pPr>
            <a:r>
              <a:rPr lang="en-US" sz="2200">
                <a:solidFill>
                  <a:srgbClr val="000000"/>
                </a:solidFill>
                <a:latin typeface="Arial"/>
              </a:rPr>
              <a:t>Student ID : au963521104017</a:t>
            </a:r>
          </a:p>
        </p:txBody>
      </p:sp>
      <p:sp>
        <p:nvSpPr>
          <p:cNvPr name="AutoShape 31" id="31"/>
          <p:cNvSpPr/>
          <p:nvPr/>
        </p:nvSpPr>
        <p:spPr>
          <a:xfrm rot="5485">
            <a:off x="2197248" y="7838984"/>
            <a:ext cx="3979581" cy="0"/>
          </a:xfrm>
          <a:prstGeom prst="line">
            <a:avLst/>
          </a:prstGeom>
          <a:ln cap="rnd" w="9525">
            <a:solidFill>
              <a:srgbClr val="000000"/>
            </a:solidFill>
            <a:prstDash val="solid"/>
            <a:headEnd type="none" len="sm" w="sm"/>
            <a:tailEnd type="none" len="sm" w="sm"/>
          </a:ln>
        </p:spPr>
      </p:sp>
      <p:sp>
        <p:nvSpPr>
          <p:cNvPr name="TextBox 32" id="32"/>
          <p:cNvSpPr txBox="true"/>
          <p:nvPr/>
        </p:nvSpPr>
        <p:spPr>
          <a:xfrm rot="0">
            <a:off x="11284379" y="7252661"/>
            <a:ext cx="2730990" cy="510143"/>
          </a:xfrm>
          <a:prstGeom prst="rect">
            <a:avLst/>
          </a:prstGeom>
        </p:spPr>
        <p:txBody>
          <a:bodyPr anchor="t" rtlCol="false" tIns="0" lIns="0" bIns="0" rIns="0">
            <a:spAutoFit/>
          </a:bodyPr>
          <a:lstStyle/>
          <a:p>
            <a:pPr algn="l">
              <a:lnSpc>
                <a:spcPts val="2879"/>
              </a:lnSpc>
            </a:pPr>
            <a:r>
              <a:rPr lang="en-US" sz="2400">
                <a:solidFill>
                  <a:srgbClr val="000000"/>
                </a:solidFill>
                <a:latin typeface="Arial"/>
              </a:rPr>
              <a:t>College Name</a:t>
            </a:r>
          </a:p>
        </p:txBody>
      </p:sp>
      <p:sp>
        <p:nvSpPr>
          <p:cNvPr name="AutoShape 33" id="33"/>
          <p:cNvSpPr/>
          <p:nvPr/>
        </p:nvSpPr>
        <p:spPr>
          <a:xfrm rot="8004">
            <a:off x="11382951" y="7838984"/>
            <a:ext cx="2727021" cy="0"/>
          </a:xfrm>
          <a:prstGeom prst="line">
            <a:avLst/>
          </a:prstGeom>
          <a:ln cap="rnd" w="9525">
            <a:solidFill>
              <a:srgbClr val="000000"/>
            </a:solidFill>
            <a:prstDash val="solid"/>
            <a:headEnd type="none" len="sm" w="sm"/>
            <a:tailEnd type="none" len="sm" w="sm"/>
          </a:ln>
        </p:spPr>
      </p:sp>
      <p:sp>
        <p:nvSpPr>
          <p:cNvPr name="TextBox 34" id="34"/>
          <p:cNvSpPr txBox="true"/>
          <p:nvPr/>
        </p:nvSpPr>
        <p:spPr>
          <a:xfrm rot="0">
            <a:off x="11478152" y="7910231"/>
            <a:ext cx="4008228" cy="714375"/>
          </a:xfrm>
          <a:prstGeom prst="rect">
            <a:avLst/>
          </a:prstGeom>
        </p:spPr>
        <p:txBody>
          <a:bodyPr anchor="t" rtlCol="false" tIns="0" lIns="0" bIns="0" rIns="0">
            <a:spAutoFit/>
          </a:bodyPr>
          <a:lstStyle/>
          <a:p>
            <a:pPr algn="l">
              <a:lnSpc>
                <a:spcPts val="2640"/>
              </a:lnSpc>
            </a:pPr>
            <a:r>
              <a:rPr lang="en-US" sz="2200">
                <a:solidFill>
                  <a:srgbClr val="000000"/>
                </a:solidFill>
                <a:latin typeface="Arial"/>
              </a:rPr>
              <a:t>Stella Mary's College of Engineering </a:t>
            </a:r>
          </a:p>
        </p:txBody>
      </p:sp>
      <p:sp>
        <p:nvSpPr>
          <p:cNvPr name="Freeform 35" id="35"/>
          <p:cNvSpPr/>
          <p:nvPr/>
        </p:nvSpPr>
        <p:spPr>
          <a:xfrm flipH="false" flipV="false" rot="0">
            <a:off x="3669500" y="2498298"/>
            <a:ext cx="2293484" cy="1332404"/>
          </a:xfrm>
          <a:custGeom>
            <a:avLst/>
            <a:gdLst/>
            <a:ahLst/>
            <a:cxnLst/>
            <a:rect r="r" b="b" t="t" l="l"/>
            <a:pathLst>
              <a:path h="1332404" w="2293484">
                <a:moveTo>
                  <a:pt x="0" y="0"/>
                </a:moveTo>
                <a:lnTo>
                  <a:pt x="2293484" y="0"/>
                </a:lnTo>
                <a:lnTo>
                  <a:pt x="2293484" y="1332404"/>
                </a:lnTo>
                <a:lnTo>
                  <a:pt x="0" y="1332404"/>
                </a:lnTo>
                <a:lnTo>
                  <a:pt x="0" y="0"/>
                </a:lnTo>
                <a:close/>
              </a:path>
            </a:pathLst>
          </a:custGeom>
          <a:blipFill>
            <a:blip r:embed="rId5"/>
            <a:stretch>
              <a:fillRect l="0" t="0" r="0" b="0"/>
            </a:stretch>
          </a:blipFill>
        </p:spPr>
      </p:sp>
      <p:sp>
        <p:nvSpPr>
          <p:cNvPr name="Freeform 36" id="36" descr="A logo with people and map  Description automatically generated"/>
          <p:cNvSpPr/>
          <p:nvPr/>
        </p:nvSpPr>
        <p:spPr>
          <a:xfrm flipH="false" flipV="false" rot="0">
            <a:off x="12922378" y="2423332"/>
            <a:ext cx="1337128" cy="1332404"/>
          </a:xfrm>
          <a:custGeom>
            <a:avLst/>
            <a:gdLst/>
            <a:ahLst/>
            <a:cxnLst/>
            <a:rect r="r" b="b" t="t" l="l"/>
            <a:pathLst>
              <a:path h="1332404" w="1337128">
                <a:moveTo>
                  <a:pt x="0" y="0"/>
                </a:moveTo>
                <a:lnTo>
                  <a:pt x="1337128" y="0"/>
                </a:lnTo>
                <a:lnTo>
                  <a:pt x="1337128" y="1332404"/>
                </a:lnTo>
                <a:lnTo>
                  <a:pt x="0" y="1332404"/>
                </a:lnTo>
                <a:lnTo>
                  <a:pt x="0" y="0"/>
                </a:lnTo>
                <a:close/>
              </a:path>
            </a:pathLst>
          </a:custGeom>
          <a:blipFill>
            <a:blip r:embed="rId6"/>
            <a:stretch>
              <a:fillRect l="0" t="0" r="0" b="0"/>
            </a:stretch>
          </a:blipFill>
        </p:spPr>
      </p:sp>
      <p:sp>
        <p:nvSpPr>
          <p:cNvPr name="Freeform 37" id="37" descr="A close up of a logo  Description automatically generated"/>
          <p:cNvSpPr/>
          <p:nvPr/>
        </p:nvSpPr>
        <p:spPr>
          <a:xfrm flipH="false" flipV="false" rot="0">
            <a:off x="7855334" y="2573262"/>
            <a:ext cx="3174694" cy="1032546"/>
          </a:xfrm>
          <a:custGeom>
            <a:avLst/>
            <a:gdLst/>
            <a:ahLst/>
            <a:cxnLst/>
            <a:rect r="r" b="b" t="t" l="l"/>
            <a:pathLst>
              <a:path h="1032546" w="3174694">
                <a:moveTo>
                  <a:pt x="0" y="0"/>
                </a:moveTo>
                <a:lnTo>
                  <a:pt x="3174694" y="0"/>
                </a:lnTo>
                <a:lnTo>
                  <a:pt x="3174694" y="1032546"/>
                </a:lnTo>
                <a:lnTo>
                  <a:pt x="0" y="1032546"/>
                </a:lnTo>
                <a:lnTo>
                  <a:pt x="0" y="0"/>
                </a:lnTo>
                <a:close/>
              </a:path>
            </a:pathLst>
          </a:custGeom>
          <a:blipFill>
            <a:blip r:embed="rId7"/>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2"/>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Freeform 14" id="14"/>
          <p:cNvSpPr/>
          <p:nvPr/>
        </p:nvSpPr>
        <p:spPr>
          <a:xfrm flipH="false" flipV="false" rot="0">
            <a:off x="2988783" y="1868781"/>
            <a:ext cx="12325559" cy="6503925"/>
          </a:xfrm>
          <a:custGeom>
            <a:avLst/>
            <a:gdLst/>
            <a:ahLst/>
            <a:cxnLst/>
            <a:rect r="r" b="b" t="t" l="l"/>
            <a:pathLst>
              <a:path h="6503925" w="12325559">
                <a:moveTo>
                  <a:pt x="0" y="0"/>
                </a:moveTo>
                <a:lnTo>
                  <a:pt x="12325560" y="0"/>
                </a:lnTo>
                <a:lnTo>
                  <a:pt x="12325560" y="6503925"/>
                </a:lnTo>
                <a:lnTo>
                  <a:pt x="0" y="6503925"/>
                </a:lnTo>
                <a:lnTo>
                  <a:pt x="0" y="0"/>
                </a:lnTo>
                <a:close/>
              </a:path>
            </a:pathLst>
          </a:custGeom>
          <a:blipFill>
            <a:blip r:embed="rId3"/>
            <a:stretch>
              <a:fillRect l="0" t="0" r="-1663" b="-8372"/>
            </a:stretch>
          </a:blipFill>
        </p:spPr>
      </p:sp>
      <p:sp>
        <p:nvSpPr>
          <p:cNvPr name="TextBox 15" id="15"/>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6" id="16"/>
          <p:cNvSpPr txBox="true"/>
          <p:nvPr/>
        </p:nvSpPr>
        <p:spPr>
          <a:xfrm rot="0">
            <a:off x="1257120" y="1145114"/>
            <a:ext cx="15772860" cy="1390184"/>
          </a:xfrm>
          <a:prstGeom prst="rect">
            <a:avLst/>
          </a:prstGeom>
        </p:spPr>
        <p:txBody>
          <a:bodyPr anchor="t" rtlCol="false" tIns="0" lIns="0" bIns="0" rIns="0">
            <a:spAutoFit/>
          </a:bodyPr>
          <a:lstStyle/>
          <a:p>
            <a:pPr algn="ctr">
              <a:lnSpc>
                <a:spcPts val="3359"/>
              </a:lnSpc>
            </a:pPr>
            <a:r>
              <a:rPr lang="en-US" sz="2799">
                <a:solidFill>
                  <a:srgbClr val="000000"/>
                </a:solidFill>
                <a:latin typeface="Arial Bold"/>
              </a:rPr>
              <a:t>About-Us-Page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2"/>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Freeform 14" id="14"/>
          <p:cNvSpPr/>
          <p:nvPr/>
        </p:nvSpPr>
        <p:spPr>
          <a:xfrm flipH="false" flipV="false" rot="0">
            <a:off x="2414939" y="1948946"/>
            <a:ext cx="13457222" cy="7569687"/>
          </a:xfrm>
          <a:custGeom>
            <a:avLst/>
            <a:gdLst/>
            <a:ahLst/>
            <a:cxnLst/>
            <a:rect r="r" b="b" t="t" l="l"/>
            <a:pathLst>
              <a:path h="7569687" w="13457222">
                <a:moveTo>
                  <a:pt x="0" y="0"/>
                </a:moveTo>
                <a:lnTo>
                  <a:pt x="13457222" y="0"/>
                </a:lnTo>
                <a:lnTo>
                  <a:pt x="13457222" y="7569688"/>
                </a:lnTo>
                <a:lnTo>
                  <a:pt x="0" y="7569688"/>
                </a:lnTo>
                <a:lnTo>
                  <a:pt x="0" y="0"/>
                </a:lnTo>
                <a:close/>
              </a:path>
            </a:pathLst>
          </a:custGeom>
          <a:blipFill>
            <a:blip r:embed="rId3"/>
            <a:stretch>
              <a:fillRect l="0" t="0" r="0" b="0"/>
            </a:stretch>
          </a:blipFill>
        </p:spPr>
      </p:sp>
      <p:sp>
        <p:nvSpPr>
          <p:cNvPr name="TextBox 15" id="15"/>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6" id="16"/>
          <p:cNvSpPr txBox="true"/>
          <p:nvPr/>
        </p:nvSpPr>
        <p:spPr>
          <a:xfrm rot="0">
            <a:off x="1257120" y="1212850"/>
            <a:ext cx="15772860" cy="1322448"/>
          </a:xfrm>
          <a:prstGeom prst="rect">
            <a:avLst/>
          </a:prstGeom>
        </p:spPr>
        <p:txBody>
          <a:bodyPr anchor="t" rtlCol="false" tIns="0" lIns="0" bIns="0" rIns="0">
            <a:spAutoFit/>
          </a:bodyPr>
          <a:lstStyle/>
          <a:p>
            <a:pPr algn="ctr">
              <a:lnSpc>
                <a:spcPts val="3359"/>
              </a:lnSpc>
            </a:pPr>
            <a:r>
              <a:rPr lang="en-US" sz="2799">
                <a:solidFill>
                  <a:srgbClr val="000000"/>
                </a:solidFill>
                <a:latin typeface="Arial Bold"/>
              </a:rPr>
              <a:t>Service-Page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2"/>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Freeform 14" id="14"/>
          <p:cNvSpPr/>
          <p:nvPr/>
        </p:nvSpPr>
        <p:spPr>
          <a:xfrm flipH="false" flipV="false" rot="0">
            <a:off x="2415389" y="1948946"/>
            <a:ext cx="13457222" cy="7569687"/>
          </a:xfrm>
          <a:custGeom>
            <a:avLst/>
            <a:gdLst/>
            <a:ahLst/>
            <a:cxnLst/>
            <a:rect r="r" b="b" t="t" l="l"/>
            <a:pathLst>
              <a:path h="7569687" w="13457222">
                <a:moveTo>
                  <a:pt x="0" y="0"/>
                </a:moveTo>
                <a:lnTo>
                  <a:pt x="13457222" y="0"/>
                </a:lnTo>
                <a:lnTo>
                  <a:pt x="13457222" y="7569688"/>
                </a:lnTo>
                <a:lnTo>
                  <a:pt x="0" y="7569688"/>
                </a:lnTo>
                <a:lnTo>
                  <a:pt x="0" y="0"/>
                </a:lnTo>
                <a:close/>
              </a:path>
            </a:pathLst>
          </a:custGeom>
          <a:blipFill>
            <a:blip r:embed="rId3"/>
            <a:stretch>
              <a:fillRect l="0" t="0" r="0" b="0"/>
            </a:stretch>
          </a:blipFill>
        </p:spPr>
      </p:sp>
      <p:sp>
        <p:nvSpPr>
          <p:cNvPr name="TextBox 15" id="15"/>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6" id="16"/>
          <p:cNvSpPr txBox="true"/>
          <p:nvPr/>
        </p:nvSpPr>
        <p:spPr>
          <a:xfrm rot="0">
            <a:off x="1257120" y="1229782"/>
            <a:ext cx="15772860" cy="1305516"/>
          </a:xfrm>
          <a:prstGeom prst="rect">
            <a:avLst/>
          </a:prstGeom>
        </p:spPr>
        <p:txBody>
          <a:bodyPr anchor="t" rtlCol="false" tIns="0" lIns="0" bIns="0" rIns="0">
            <a:spAutoFit/>
          </a:bodyPr>
          <a:lstStyle/>
          <a:p>
            <a:pPr algn="ctr">
              <a:lnSpc>
                <a:spcPts val="3359"/>
              </a:lnSpc>
            </a:pPr>
            <a:r>
              <a:rPr lang="en-US" sz="2799">
                <a:solidFill>
                  <a:srgbClr val="000000"/>
                </a:solidFill>
                <a:latin typeface="Arial Bold"/>
              </a:rPr>
              <a:t>Departments-Page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2"/>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Freeform 14" id="14"/>
          <p:cNvSpPr/>
          <p:nvPr/>
        </p:nvSpPr>
        <p:spPr>
          <a:xfrm flipH="false" flipV="false" rot="0">
            <a:off x="2988783" y="2209828"/>
            <a:ext cx="12530617" cy="7048472"/>
          </a:xfrm>
          <a:custGeom>
            <a:avLst/>
            <a:gdLst/>
            <a:ahLst/>
            <a:cxnLst/>
            <a:rect r="r" b="b" t="t" l="l"/>
            <a:pathLst>
              <a:path h="7048472" w="12530617">
                <a:moveTo>
                  <a:pt x="0" y="0"/>
                </a:moveTo>
                <a:lnTo>
                  <a:pt x="12530617" y="0"/>
                </a:lnTo>
                <a:lnTo>
                  <a:pt x="12530617" y="7048472"/>
                </a:lnTo>
                <a:lnTo>
                  <a:pt x="0" y="7048472"/>
                </a:lnTo>
                <a:lnTo>
                  <a:pt x="0" y="0"/>
                </a:lnTo>
                <a:close/>
              </a:path>
            </a:pathLst>
          </a:custGeom>
          <a:blipFill>
            <a:blip r:embed="rId3"/>
            <a:stretch>
              <a:fillRect l="0" t="0" r="0" b="0"/>
            </a:stretch>
          </a:blipFill>
        </p:spPr>
      </p:sp>
      <p:sp>
        <p:nvSpPr>
          <p:cNvPr name="TextBox 15" id="15"/>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6" id="16"/>
          <p:cNvSpPr txBox="true"/>
          <p:nvPr/>
        </p:nvSpPr>
        <p:spPr>
          <a:xfrm rot="0">
            <a:off x="1257120" y="1178982"/>
            <a:ext cx="15772860" cy="1356316"/>
          </a:xfrm>
          <a:prstGeom prst="rect">
            <a:avLst/>
          </a:prstGeom>
        </p:spPr>
        <p:txBody>
          <a:bodyPr anchor="t" rtlCol="false" tIns="0" lIns="0" bIns="0" rIns="0">
            <a:spAutoFit/>
          </a:bodyPr>
          <a:lstStyle/>
          <a:p>
            <a:pPr algn="ctr">
              <a:lnSpc>
                <a:spcPts val="3359"/>
              </a:lnSpc>
            </a:pPr>
            <a:r>
              <a:rPr lang="en-US" sz="2799">
                <a:solidFill>
                  <a:srgbClr val="000000"/>
                </a:solidFill>
                <a:latin typeface="Arial Bold"/>
              </a:rPr>
              <a:t>Blog-Page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2"/>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430106" y="1372657"/>
            <a:ext cx="16843714" cy="1162641"/>
          </a:xfrm>
          <a:prstGeom prst="rect">
            <a:avLst/>
          </a:prstGeom>
        </p:spPr>
        <p:txBody>
          <a:bodyPr anchor="t" rtlCol="false" tIns="0" lIns="0" bIns="0" rIns="0">
            <a:spAutoFit/>
          </a:bodyPr>
          <a:lstStyle/>
          <a:p>
            <a:pPr algn="l">
              <a:lnSpc>
                <a:spcPts val="3840"/>
              </a:lnSpc>
            </a:pPr>
            <a:r>
              <a:rPr lang="en-US" sz="3200">
                <a:solidFill>
                  <a:srgbClr val="213163"/>
                </a:solidFill>
                <a:latin typeface="Arial Bold"/>
              </a:rPr>
              <a:t>Future Enhancements</a:t>
            </a:r>
            <a:r>
              <a:rPr lang="en-US" sz="3200">
                <a:solidFill>
                  <a:srgbClr val="374151"/>
                </a:solidFill>
                <a:latin typeface="Arial Bold"/>
              </a:rPr>
              <a:t>:</a:t>
            </a:r>
          </a:p>
          <a:p>
            <a:pPr algn="l">
              <a:lnSpc>
                <a:spcPts val="3840"/>
              </a:lnSpc>
            </a:pPr>
          </a:p>
        </p:txBody>
      </p:sp>
      <p:sp>
        <p:nvSpPr>
          <p:cNvPr name="TextBox 16" id="16"/>
          <p:cNvSpPr txBox="true"/>
          <p:nvPr/>
        </p:nvSpPr>
        <p:spPr>
          <a:xfrm rot="0">
            <a:off x="430106" y="1873015"/>
            <a:ext cx="19066063" cy="7486865"/>
          </a:xfrm>
          <a:prstGeom prst="rect">
            <a:avLst/>
          </a:prstGeom>
        </p:spPr>
        <p:txBody>
          <a:bodyPr anchor="t" rtlCol="false" tIns="0" lIns="0" bIns="0" rIns="0">
            <a:spAutoFit/>
          </a:bodyPr>
          <a:lstStyle/>
          <a:p>
            <a:pPr>
              <a:lnSpc>
                <a:spcPts val="5991"/>
              </a:lnSpc>
            </a:pPr>
            <a:r>
              <a:rPr lang="en-US" sz="3994" spc="51">
                <a:solidFill>
                  <a:srgbClr val="000000"/>
                </a:solidFill>
                <a:latin typeface="Canva Sans Bold"/>
              </a:rPr>
              <a:t>Future enhancements for the car rental application could include:</a:t>
            </a:r>
          </a:p>
          <a:p>
            <a:pPr>
              <a:lnSpc>
                <a:spcPts val="5991"/>
              </a:lnSpc>
            </a:pPr>
          </a:p>
          <a:p>
            <a:pPr>
              <a:lnSpc>
                <a:spcPts val="5991"/>
              </a:lnSpc>
            </a:pPr>
            <a:r>
              <a:rPr lang="en-US" sz="3994" spc="51">
                <a:solidFill>
                  <a:srgbClr val="000000"/>
                </a:solidFill>
                <a:latin typeface="Canva Sans Bold"/>
              </a:rPr>
              <a:t>1.Integration of Electric Vehicles (EVs)</a:t>
            </a:r>
          </a:p>
          <a:p>
            <a:pPr>
              <a:lnSpc>
                <a:spcPts val="5991"/>
              </a:lnSpc>
            </a:pPr>
            <a:r>
              <a:rPr lang="en-US" sz="3994" spc="51">
                <a:solidFill>
                  <a:srgbClr val="000000"/>
                </a:solidFill>
                <a:latin typeface="Canva Sans Bold"/>
              </a:rPr>
              <a:t>2.Predictive Maintenance</a:t>
            </a:r>
          </a:p>
          <a:p>
            <a:pPr>
              <a:lnSpc>
                <a:spcPts val="5991"/>
              </a:lnSpc>
            </a:pPr>
            <a:r>
              <a:rPr lang="en-US" sz="3994" spc="51">
                <a:solidFill>
                  <a:srgbClr val="000000"/>
                </a:solidFill>
                <a:latin typeface="Canva Sans Bold"/>
              </a:rPr>
              <a:t>3.Enhanced Mobile App Features</a:t>
            </a:r>
          </a:p>
          <a:p>
            <a:pPr>
              <a:lnSpc>
                <a:spcPts val="5991"/>
              </a:lnSpc>
            </a:pPr>
            <a:r>
              <a:rPr lang="en-US" sz="3994" spc="51">
                <a:solidFill>
                  <a:srgbClr val="000000"/>
                </a:solidFill>
                <a:latin typeface="Canva Sans Bold"/>
              </a:rPr>
              <a:t>4.Subscription Models</a:t>
            </a:r>
          </a:p>
          <a:p>
            <a:pPr>
              <a:lnSpc>
                <a:spcPts val="5991"/>
              </a:lnSpc>
            </a:pPr>
            <a:r>
              <a:rPr lang="en-US" sz="3994" spc="51">
                <a:solidFill>
                  <a:srgbClr val="000000"/>
                </a:solidFill>
                <a:latin typeface="Canva Sans Bold"/>
              </a:rPr>
              <a:t>5.Partnerships and Loyalty Programs</a:t>
            </a:r>
          </a:p>
          <a:p>
            <a:pPr>
              <a:lnSpc>
                <a:spcPts val="5991"/>
              </a:lnSpc>
            </a:pPr>
            <a:r>
              <a:rPr lang="en-US" sz="3994" spc="51">
                <a:solidFill>
                  <a:srgbClr val="000000"/>
                </a:solidFill>
                <a:latin typeface="Canva Sans Bold"/>
              </a:rPr>
              <a:t>6.Environmental Impact Tracking</a:t>
            </a:r>
          </a:p>
          <a:p>
            <a:pPr>
              <a:lnSpc>
                <a:spcPts val="5991"/>
              </a:lnSpc>
            </a:pPr>
            <a:r>
              <a:rPr lang="en-US" sz="3994" spc="51">
                <a:solidFill>
                  <a:srgbClr val="000000"/>
                </a:solidFill>
                <a:latin typeface="Canva Sans Bold"/>
              </a:rPr>
              <a:t>7.Blockchain Integration</a:t>
            </a:r>
          </a:p>
          <a:p>
            <a:pPr>
              <a:lnSpc>
                <a:spcPts val="5991"/>
              </a:lnSpc>
            </a:pPr>
            <a:r>
              <a:rPr lang="en-US" sz="3994" spc="51">
                <a:solidFill>
                  <a:srgbClr val="000000"/>
                </a:solidFill>
                <a:latin typeface="Canva Sans Bold"/>
              </a:rPr>
              <a:t>8.AI-Powered Chatbots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353489" y="1389010"/>
            <a:ext cx="5689314" cy="528351"/>
          </a:xfrm>
          <a:prstGeom prst="rect">
            <a:avLst/>
          </a:prstGeom>
        </p:spPr>
        <p:txBody>
          <a:bodyPr anchor="t" rtlCol="false" tIns="0" lIns="0" bIns="0" rIns="0">
            <a:spAutoFit/>
          </a:bodyPr>
          <a:lstStyle/>
          <a:p>
            <a:pPr algn="l">
              <a:lnSpc>
                <a:spcPts val="3840"/>
              </a:lnSpc>
            </a:pPr>
            <a:r>
              <a:rPr lang="en-US" sz="3200">
                <a:solidFill>
                  <a:srgbClr val="213163"/>
                </a:solidFill>
                <a:latin typeface="Arial Bold"/>
              </a:rPr>
              <a:t>Conclusion</a:t>
            </a:r>
          </a:p>
        </p:txBody>
      </p:sp>
      <p:sp>
        <p:nvSpPr>
          <p:cNvPr name="AutoShape 16" id="16"/>
          <p:cNvSpPr/>
          <p:nvPr/>
        </p:nvSpPr>
        <p:spPr>
          <a:xfrm rot="3577">
            <a:off x="-9530" y="9351820"/>
            <a:ext cx="18307060" cy="0"/>
          </a:xfrm>
          <a:prstGeom prst="line">
            <a:avLst/>
          </a:prstGeom>
          <a:ln cap="rnd" w="9525">
            <a:solidFill>
              <a:srgbClr val="FFFFFF"/>
            </a:solidFill>
            <a:prstDash val="solid"/>
            <a:headEnd type="none" len="sm" w="sm"/>
            <a:tailEnd type="none" len="sm" w="sm"/>
          </a:ln>
        </p:spPr>
      </p:sp>
      <p:sp>
        <p:nvSpPr>
          <p:cNvPr name="TextBox 17" id="17"/>
          <p:cNvSpPr txBox="true"/>
          <p:nvPr/>
        </p:nvSpPr>
        <p:spPr>
          <a:xfrm rot="0">
            <a:off x="368729" y="9470020"/>
            <a:ext cx="1231486" cy="509301"/>
          </a:xfrm>
          <a:prstGeom prst="rect">
            <a:avLst/>
          </a:prstGeom>
        </p:spPr>
        <p:txBody>
          <a:bodyPr anchor="t" rtlCol="false" tIns="0" lIns="0" bIns="0" rIns="0">
            <a:spAutoFit/>
          </a:bodyPr>
          <a:lstStyle/>
          <a:p>
            <a:pPr algn="l">
              <a:lnSpc>
                <a:spcPts val="2400"/>
              </a:lnSpc>
            </a:pPr>
            <a:r>
              <a:rPr lang="en-US" sz="2000">
                <a:solidFill>
                  <a:srgbClr val="000000"/>
                </a:solidFill>
                <a:latin typeface="Arial"/>
              </a:rPr>
              <a:t>Source :</a:t>
            </a:r>
          </a:p>
        </p:txBody>
      </p:sp>
      <p:sp>
        <p:nvSpPr>
          <p:cNvPr name="TextBox 18" id="18"/>
          <p:cNvSpPr txBox="true"/>
          <p:nvPr/>
        </p:nvSpPr>
        <p:spPr>
          <a:xfrm rot="0">
            <a:off x="457944" y="2085485"/>
            <a:ext cx="17372113" cy="7044637"/>
          </a:xfrm>
          <a:prstGeom prst="rect">
            <a:avLst/>
          </a:prstGeom>
        </p:spPr>
        <p:txBody>
          <a:bodyPr anchor="t" rtlCol="false" tIns="0" lIns="0" bIns="0" rIns="0">
            <a:spAutoFit/>
          </a:bodyPr>
          <a:lstStyle/>
          <a:p>
            <a:pPr algn="just">
              <a:lnSpc>
                <a:spcPts val="4031"/>
              </a:lnSpc>
            </a:pPr>
            <a:r>
              <a:rPr lang="en-US" sz="2584" spc="12">
                <a:solidFill>
                  <a:srgbClr val="000000"/>
                </a:solidFill>
                <a:latin typeface="Canva Sans Bold"/>
              </a:rPr>
              <a:t>In conclusion, the car rental application represents a pivotal solution in revolutionizing the way people access and utilize rental vehicles. By leveraging cutting-edge technology and innovative features, the application streamlines the rental process, enhances convenience, and improves overall customer satisfaction. Through real-time availability updates, secure booking and payment systems, GPS navigation, and responsive customer support, the application delivers a seamless experience for users.</a:t>
            </a:r>
          </a:p>
          <a:p>
            <a:pPr algn="just">
              <a:lnSpc>
                <a:spcPts val="4031"/>
              </a:lnSpc>
            </a:pPr>
          </a:p>
          <a:p>
            <a:pPr algn="just">
              <a:lnSpc>
                <a:spcPts val="4031"/>
              </a:lnSpc>
            </a:pPr>
            <a:r>
              <a:rPr lang="en-US" sz="2584" spc="12">
                <a:solidFill>
                  <a:srgbClr val="000000"/>
                </a:solidFill>
                <a:latin typeface="Canva Sans Bold"/>
              </a:rPr>
              <a:t>Moreover, with future enhancements such as integrating electric vehicles, predictive maintenance, and subscription models, the application continues to evolve to meet the changing needs and preferences of customers while staying ahead in the competitive rental market.</a:t>
            </a:r>
          </a:p>
          <a:p>
            <a:pPr algn="just">
              <a:lnSpc>
                <a:spcPts val="4031"/>
              </a:lnSpc>
            </a:pPr>
          </a:p>
          <a:p>
            <a:pPr algn="just">
              <a:lnSpc>
                <a:spcPts val="4031"/>
              </a:lnSpc>
            </a:pPr>
            <a:r>
              <a:rPr lang="en-US" sz="2584" spc="12">
                <a:solidFill>
                  <a:srgbClr val="000000"/>
                </a:solidFill>
                <a:latin typeface="Canva Sans Bold"/>
              </a:rPr>
              <a:t>Ultimately, the car rental application not only facilitates efficient vehicle rentals but also contributes to environmental sustainability, fosters partnerships, and embraces emerging technologies to deliver value-added services. As such, it stands as a testament to the transformative power of technology in reshaping traditional industries and enhancing the overall mobility experience for users.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7009056" y="4653135"/>
            <a:ext cx="4298038" cy="964853"/>
          </a:xfrm>
          <a:prstGeom prst="rect">
            <a:avLst/>
          </a:prstGeom>
        </p:spPr>
        <p:txBody>
          <a:bodyPr anchor="t" rtlCol="false" tIns="0" lIns="0" bIns="0" rIns="0">
            <a:spAutoFit/>
          </a:bodyPr>
          <a:lstStyle/>
          <a:p>
            <a:pPr algn="l">
              <a:lnSpc>
                <a:spcPts val="7200"/>
              </a:lnSpc>
            </a:pPr>
            <a:r>
              <a:rPr lang="en-US" sz="6000" spc="-10">
                <a:solidFill>
                  <a:srgbClr val="223366"/>
                </a:solidFill>
                <a:latin typeface="Arimo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Freeform 15" id="15" descr="A blue and white rectangle with a white border  Description automatically generated"/>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4"/>
            <a:stretch>
              <a:fillRect l="0" t="0" r="0" b="0"/>
            </a:stretch>
          </a:blipFill>
        </p:spPr>
      </p:sp>
      <p:sp>
        <p:nvSpPr>
          <p:cNvPr name="TextBox 16" id="16"/>
          <p:cNvSpPr txBox="true"/>
          <p:nvPr/>
        </p:nvSpPr>
        <p:spPr>
          <a:xfrm rot="0">
            <a:off x="4845524" y="1568655"/>
            <a:ext cx="8566472" cy="1238509"/>
          </a:xfrm>
          <a:prstGeom prst="rect">
            <a:avLst/>
          </a:prstGeom>
        </p:spPr>
        <p:txBody>
          <a:bodyPr anchor="t" rtlCol="false" tIns="0" lIns="0" bIns="0" rIns="0">
            <a:spAutoFit/>
          </a:bodyPr>
          <a:lstStyle/>
          <a:p>
            <a:pPr algn="ctr">
              <a:lnSpc>
                <a:spcPts val="7860"/>
              </a:lnSpc>
            </a:pPr>
            <a:r>
              <a:rPr lang="en-US" sz="4000">
                <a:solidFill>
                  <a:srgbClr val="213164"/>
                </a:solidFill>
                <a:latin typeface="Arial Bold"/>
              </a:rPr>
              <a:t>CAPSTONE PROJECT SHOWCASE</a:t>
            </a:r>
          </a:p>
        </p:txBody>
      </p:sp>
      <p:grpSp>
        <p:nvGrpSpPr>
          <p:cNvPr name="Group 17" id="17"/>
          <p:cNvGrpSpPr/>
          <p:nvPr/>
        </p:nvGrpSpPr>
        <p:grpSpPr>
          <a:xfrm rot="0">
            <a:off x="1887220" y="6050280"/>
            <a:ext cx="14505940" cy="1112052"/>
            <a:chOff x="0" y="0"/>
            <a:chExt cx="19341253" cy="1482736"/>
          </a:xfrm>
        </p:grpSpPr>
        <p:sp>
          <p:nvSpPr>
            <p:cNvPr name="Freeform 18" id="18"/>
            <p:cNvSpPr/>
            <p:nvPr/>
          </p:nvSpPr>
          <p:spPr>
            <a:xfrm flipH="false" flipV="false" rot="0">
              <a:off x="33909" y="33909"/>
              <a:ext cx="19273520" cy="1414907"/>
            </a:xfrm>
            <a:custGeom>
              <a:avLst/>
              <a:gdLst/>
              <a:ahLst/>
              <a:cxnLst/>
              <a:rect r="r" b="b" t="t" l="l"/>
              <a:pathLst>
                <a:path h="1414907" w="19273520">
                  <a:moveTo>
                    <a:pt x="0" y="235839"/>
                  </a:moveTo>
                  <a:cubicBezTo>
                    <a:pt x="0" y="105537"/>
                    <a:pt x="110236" y="0"/>
                    <a:pt x="246253" y="0"/>
                  </a:cubicBezTo>
                  <a:lnTo>
                    <a:pt x="19027267" y="0"/>
                  </a:lnTo>
                  <a:cubicBezTo>
                    <a:pt x="19163284" y="0"/>
                    <a:pt x="19273520" y="105537"/>
                    <a:pt x="19273520" y="235839"/>
                  </a:cubicBezTo>
                  <a:lnTo>
                    <a:pt x="19273520" y="1179068"/>
                  </a:lnTo>
                  <a:cubicBezTo>
                    <a:pt x="19273520" y="1309370"/>
                    <a:pt x="19163284" y="1414907"/>
                    <a:pt x="19027267" y="1414907"/>
                  </a:cubicBezTo>
                  <a:lnTo>
                    <a:pt x="246253" y="1414907"/>
                  </a:lnTo>
                  <a:cubicBezTo>
                    <a:pt x="110236" y="1414907"/>
                    <a:pt x="0" y="1309370"/>
                    <a:pt x="0" y="1179068"/>
                  </a:cubicBezTo>
                  <a:close/>
                </a:path>
              </a:pathLst>
            </a:custGeom>
            <a:solidFill>
              <a:srgbClr val="DFDDFB"/>
            </a:solidFill>
          </p:spPr>
        </p:sp>
        <p:sp>
          <p:nvSpPr>
            <p:cNvPr name="Freeform 19" id="19"/>
            <p:cNvSpPr/>
            <p:nvPr/>
          </p:nvSpPr>
          <p:spPr>
            <a:xfrm flipH="false" flipV="false" rot="0">
              <a:off x="0" y="0"/>
              <a:ext cx="19341339" cy="1482725"/>
            </a:xfrm>
            <a:custGeom>
              <a:avLst/>
              <a:gdLst/>
              <a:ahLst/>
              <a:cxnLst/>
              <a:rect r="r" b="b" t="t" l="l"/>
              <a:pathLst>
                <a:path h="1482725" w="19341339">
                  <a:moveTo>
                    <a:pt x="0" y="269748"/>
                  </a:moveTo>
                  <a:cubicBezTo>
                    <a:pt x="0" y="119380"/>
                    <a:pt x="126873" y="0"/>
                    <a:pt x="280162" y="0"/>
                  </a:cubicBezTo>
                  <a:lnTo>
                    <a:pt x="19061176" y="0"/>
                  </a:lnTo>
                  <a:lnTo>
                    <a:pt x="19061176" y="33909"/>
                  </a:lnTo>
                  <a:lnTo>
                    <a:pt x="19061176" y="0"/>
                  </a:lnTo>
                  <a:cubicBezTo>
                    <a:pt x="19214464" y="0"/>
                    <a:pt x="19341339" y="119380"/>
                    <a:pt x="19341339" y="269748"/>
                  </a:cubicBezTo>
                  <a:lnTo>
                    <a:pt x="19307429" y="269748"/>
                  </a:lnTo>
                  <a:lnTo>
                    <a:pt x="19341339" y="269748"/>
                  </a:lnTo>
                  <a:lnTo>
                    <a:pt x="19341339" y="1212977"/>
                  </a:lnTo>
                  <a:lnTo>
                    <a:pt x="19307429" y="1212977"/>
                  </a:lnTo>
                  <a:lnTo>
                    <a:pt x="19341339" y="1212977"/>
                  </a:lnTo>
                  <a:cubicBezTo>
                    <a:pt x="19341339" y="1363345"/>
                    <a:pt x="19214464" y="1482725"/>
                    <a:pt x="19061176" y="1482725"/>
                  </a:cubicBezTo>
                  <a:lnTo>
                    <a:pt x="19061176" y="1448816"/>
                  </a:lnTo>
                  <a:lnTo>
                    <a:pt x="19061176" y="1482725"/>
                  </a:lnTo>
                  <a:lnTo>
                    <a:pt x="280162" y="1482725"/>
                  </a:lnTo>
                  <a:lnTo>
                    <a:pt x="280162" y="1448816"/>
                  </a:lnTo>
                  <a:lnTo>
                    <a:pt x="280162" y="1482725"/>
                  </a:lnTo>
                  <a:cubicBezTo>
                    <a:pt x="126873" y="1482725"/>
                    <a:pt x="0" y="1363345"/>
                    <a:pt x="0" y="1212977"/>
                  </a:cubicBezTo>
                  <a:lnTo>
                    <a:pt x="0" y="269748"/>
                  </a:lnTo>
                  <a:lnTo>
                    <a:pt x="33909" y="269748"/>
                  </a:lnTo>
                  <a:lnTo>
                    <a:pt x="0" y="269748"/>
                  </a:lnTo>
                  <a:moveTo>
                    <a:pt x="67691" y="269748"/>
                  </a:moveTo>
                  <a:lnTo>
                    <a:pt x="67691" y="1212977"/>
                  </a:lnTo>
                  <a:lnTo>
                    <a:pt x="33909" y="1212977"/>
                  </a:lnTo>
                  <a:lnTo>
                    <a:pt x="67691" y="1212977"/>
                  </a:lnTo>
                  <a:cubicBezTo>
                    <a:pt x="67691" y="1323213"/>
                    <a:pt x="161417" y="1414907"/>
                    <a:pt x="280035" y="1414907"/>
                  </a:cubicBezTo>
                  <a:lnTo>
                    <a:pt x="19061176" y="1414907"/>
                  </a:lnTo>
                  <a:cubicBezTo>
                    <a:pt x="19179921" y="1414907"/>
                    <a:pt x="19273520" y="1323086"/>
                    <a:pt x="19273520" y="1212977"/>
                  </a:cubicBezTo>
                  <a:lnTo>
                    <a:pt x="19273520" y="269748"/>
                  </a:lnTo>
                  <a:cubicBezTo>
                    <a:pt x="19273520" y="159512"/>
                    <a:pt x="19179794" y="67818"/>
                    <a:pt x="19061176" y="67818"/>
                  </a:cubicBezTo>
                  <a:lnTo>
                    <a:pt x="280162" y="67818"/>
                  </a:lnTo>
                  <a:lnTo>
                    <a:pt x="280162" y="33909"/>
                  </a:lnTo>
                  <a:lnTo>
                    <a:pt x="280162" y="67691"/>
                  </a:lnTo>
                  <a:cubicBezTo>
                    <a:pt x="161417" y="67691"/>
                    <a:pt x="67818" y="159512"/>
                    <a:pt x="67818" y="269621"/>
                  </a:cubicBezTo>
                  <a:close/>
                </a:path>
              </a:pathLst>
            </a:custGeom>
            <a:solidFill>
              <a:srgbClr val="DFDDFB"/>
            </a:solidFill>
          </p:spPr>
        </p:sp>
      </p:grpSp>
      <p:sp>
        <p:nvSpPr>
          <p:cNvPr name="TextBox 20" id="20"/>
          <p:cNvSpPr txBox="true"/>
          <p:nvPr/>
        </p:nvSpPr>
        <p:spPr>
          <a:xfrm rot="0">
            <a:off x="4258946" y="6291066"/>
            <a:ext cx="9762490" cy="554280"/>
          </a:xfrm>
          <a:prstGeom prst="rect">
            <a:avLst/>
          </a:prstGeom>
        </p:spPr>
        <p:txBody>
          <a:bodyPr anchor="t" rtlCol="false" tIns="0" lIns="0" bIns="0" rIns="0">
            <a:spAutoFit/>
          </a:bodyPr>
          <a:lstStyle/>
          <a:p>
            <a:pPr algn="ctr">
              <a:lnSpc>
                <a:spcPts val="3992"/>
              </a:lnSpc>
            </a:pPr>
            <a:r>
              <a:rPr lang="en-US" sz="3200">
                <a:solidFill>
                  <a:srgbClr val="000000"/>
                </a:solidFill>
                <a:latin typeface="Arial Bold"/>
              </a:rPr>
              <a:t>Car Rentals Application with Django Framework </a:t>
            </a:r>
          </a:p>
        </p:txBody>
      </p:sp>
      <p:sp>
        <p:nvSpPr>
          <p:cNvPr name="TextBox 21" id="21"/>
          <p:cNvSpPr txBox="true"/>
          <p:nvPr/>
        </p:nvSpPr>
        <p:spPr>
          <a:xfrm rot="0">
            <a:off x="7744460" y="5332944"/>
            <a:ext cx="2799080" cy="554280"/>
          </a:xfrm>
          <a:prstGeom prst="rect">
            <a:avLst/>
          </a:prstGeom>
        </p:spPr>
        <p:txBody>
          <a:bodyPr anchor="t" rtlCol="false" tIns="0" lIns="0" bIns="0" rIns="0">
            <a:spAutoFit/>
          </a:bodyPr>
          <a:lstStyle/>
          <a:p>
            <a:pPr algn="ctr">
              <a:lnSpc>
                <a:spcPts val="3992"/>
              </a:lnSpc>
            </a:pPr>
            <a:r>
              <a:rPr lang="en-US" sz="3200">
                <a:solidFill>
                  <a:srgbClr val="FFFFFF"/>
                </a:solidFill>
                <a:latin typeface="Arial Bold"/>
              </a:rPr>
              <a:t>Project Title</a:t>
            </a:r>
          </a:p>
        </p:txBody>
      </p:sp>
      <p:sp>
        <p:nvSpPr>
          <p:cNvPr name="TextBox 22" id="22"/>
          <p:cNvSpPr txBox="true"/>
          <p:nvPr/>
        </p:nvSpPr>
        <p:spPr>
          <a:xfrm rot="0">
            <a:off x="2553626" y="7983746"/>
            <a:ext cx="13180750" cy="1100840"/>
          </a:xfrm>
          <a:prstGeom prst="rect">
            <a:avLst/>
          </a:prstGeom>
        </p:spPr>
        <p:txBody>
          <a:bodyPr anchor="t" rtlCol="false" tIns="0" lIns="0" bIns="0" rIns="0">
            <a:spAutoFit/>
          </a:bodyPr>
          <a:lstStyle/>
          <a:p>
            <a:pPr algn="ctr">
              <a:lnSpc>
                <a:spcPts val="3992"/>
              </a:lnSpc>
            </a:pPr>
            <a:r>
              <a:rPr lang="en-US" sz="3200">
                <a:solidFill>
                  <a:srgbClr val="FFFFFF"/>
                </a:solidFill>
                <a:latin typeface="Arial"/>
              </a:rPr>
              <a:t>Abstract | Problem Statement | Project Overview | Proposed Solution | Technology Used | Modelling &amp; Results | Conclusion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368729" y="1018655"/>
            <a:ext cx="17698521" cy="9485805"/>
          </a:xfrm>
          <a:prstGeom prst="rect">
            <a:avLst/>
          </a:prstGeom>
        </p:spPr>
        <p:txBody>
          <a:bodyPr anchor="t" rtlCol="false" tIns="0" lIns="0" bIns="0" rIns="0">
            <a:spAutoFit/>
          </a:bodyPr>
          <a:lstStyle/>
          <a:p>
            <a:pPr algn="l">
              <a:lnSpc>
                <a:spcPts val="6277"/>
              </a:lnSpc>
            </a:pPr>
            <a:r>
              <a:rPr lang="en-US" sz="3411" spc="276">
                <a:solidFill>
                  <a:srgbClr val="213163"/>
                </a:solidFill>
                <a:latin typeface="Arial Bold"/>
              </a:rPr>
              <a:t>Abstract</a:t>
            </a:r>
          </a:p>
          <a:p>
            <a:pPr algn="l">
              <a:lnSpc>
                <a:spcPts val="6277"/>
              </a:lnSpc>
            </a:pPr>
          </a:p>
          <a:p>
            <a:pPr algn="l">
              <a:lnSpc>
                <a:spcPts val="6277"/>
              </a:lnSpc>
            </a:pPr>
            <a:r>
              <a:rPr lang="en-US" sz="3411" spc="276">
                <a:solidFill>
                  <a:srgbClr val="213163"/>
                </a:solidFill>
                <a:latin typeface="Arial Bold"/>
              </a:rPr>
              <a:t>The car rental application is a digital platform designed to facilitate the process of renting vehicles. It provides users with a convenient interface to search for available cars, make reservations, manage bookings, and handle payments securely. The application streamlines the rental process for both customers and rental agencies, offering features such as real-time availability, GPS navigation, and customer support. With its user-friendly design and comprehensive functionality, the car rental application aims to enhance the overall experience of renting a vehicle.</a:t>
            </a:r>
          </a:p>
          <a:p>
            <a:pPr algn="l">
              <a:lnSpc>
                <a:spcPts val="6277"/>
              </a:lnSpc>
            </a:pPr>
          </a:p>
          <a:p>
            <a:pPr algn="l">
              <a:lnSpc>
                <a:spcPts val="6277"/>
              </a:lnSpc>
            </a:pPr>
          </a:p>
        </p:txBody>
      </p:sp>
      <p:sp>
        <p:nvSpPr>
          <p:cNvPr name="AutoShape 16" id="16"/>
          <p:cNvSpPr/>
          <p:nvPr/>
        </p:nvSpPr>
        <p:spPr>
          <a:xfrm rot="3577">
            <a:off x="-9530" y="9351820"/>
            <a:ext cx="18307060" cy="0"/>
          </a:xfrm>
          <a:prstGeom prst="line">
            <a:avLst/>
          </a:prstGeom>
          <a:ln cap="rnd" w="9525">
            <a:solidFill>
              <a:srgbClr val="FFFFFF"/>
            </a:solidFill>
            <a:prstDash val="solid"/>
            <a:headEnd type="none" len="sm" w="sm"/>
            <a:tailEnd type="none" len="sm" w="sm"/>
          </a:ln>
        </p:spPr>
      </p:sp>
      <p:sp>
        <p:nvSpPr>
          <p:cNvPr name="TextBox 17" id="17"/>
          <p:cNvSpPr txBox="true"/>
          <p:nvPr/>
        </p:nvSpPr>
        <p:spPr>
          <a:xfrm rot="0">
            <a:off x="368729" y="9470020"/>
            <a:ext cx="1231486" cy="509301"/>
          </a:xfrm>
          <a:prstGeom prst="rect">
            <a:avLst/>
          </a:prstGeom>
        </p:spPr>
        <p:txBody>
          <a:bodyPr anchor="t" rtlCol="false" tIns="0" lIns="0" bIns="0" rIns="0">
            <a:spAutoFit/>
          </a:bodyPr>
          <a:lstStyle/>
          <a:p>
            <a:pPr algn="l">
              <a:lnSpc>
                <a:spcPts val="2400"/>
              </a:lnSpc>
            </a:pPr>
            <a:r>
              <a:rPr lang="en-US" sz="2000">
                <a:solidFill>
                  <a:srgbClr val="000000"/>
                </a:solidFill>
                <a:latin typeface="Arial"/>
              </a:rPr>
              <a:t>Source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368729" y="980555"/>
            <a:ext cx="17698521" cy="7613628"/>
          </a:xfrm>
          <a:prstGeom prst="rect">
            <a:avLst/>
          </a:prstGeom>
        </p:spPr>
        <p:txBody>
          <a:bodyPr anchor="t" rtlCol="false" tIns="0" lIns="0" bIns="0" rIns="0">
            <a:spAutoFit/>
          </a:bodyPr>
          <a:lstStyle/>
          <a:p>
            <a:pPr algn="l">
              <a:lnSpc>
                <a:spcPts val="5523"/>
              </a:lnSpc>
            </a:pPr>
            <a:r>
              <a:rPr lang="en-US" sz="2311" spc="466">
                <a:solidFill>
                  <a:srgbClr val="213163"/>
                </a:solidFill>
                <a:latin typeface="Arial Bold"/>
              </a:rPr>
              <a:t>Problem Statement</a:t>
            </a:r>
          </a:p>
          <a:p>
            <a:pPr algn="l">
              <a:lnSpc>
                <a:spcPts val="5523"/>
              </a:lnSpc>
            </a:pPr>
          </a:p>
          <a:p>
            <a:pPr algn="l">
              <a:lnSpc>
                <a:spcPts val="5523"/>
              </a:lnSpc>
            </a:pPr>
            <a:r>
              <a:rPr lang="en-US" sz="2311" spc="466">
                <a:solidFill>
                  <a:srgbClr val="213163"/>
                </a:solidFill>
                <a:latin typeface="Arial Bold"/>
              </a:rPr>
              <a:t>The problem statement for the car rental application revolves around addressing the inefficiencies and inconveniences associated with traditional car rental processes. Specifically, it aims to streamline the rental experience by providing a digital platform that offers convenience, accessibility, and efficiency for both customers and rental agencies. Key challenges include long wait times, limited vehicle availability, complex reservation procedures, unclear pricing structures, and potential issues with vehicle maintenance and cleanliness. The goal is to develop a solution that leverages technology to overcome these challenges and create a seamless and user-friendly car rental experience for all stakeholders involved.</a:t>
            </a:r>
          </a:p>
        </p:txBody>
      </p:sp>
      <p:sp>
        <p:nvSpPr>
          <p:cNvPr name="AutoShape 16" id="16"/>
          <p:cNvSpPr/>
          <p:nvPr/>
        </p:nvSpPr>
        <p:spPr>
          <a:xfrm rot="3577">
            <a:off x="-9530" y="9351820"/>
            <a:ext cx="18307060" cy="0"/>
          </a:xfrm>
          <a:prstGeom prst="line">
            <a:avLst/>
          </a:prstGeom>
          <a:ln cap="rnd" w="9525">
            <a:solidFill>
              <a:srgbClr val="FFFFFF"/>
            </a:solidFill>
            <a:prstDash val="solid"/>
            <a:headEnd type="none" len="sm" w="sm"/>
            <a:tailEnd type="none" len="sm" w="sm"/>
          </a:ln>
        </p:spPr>
      </p:sp>
      <p:sp>
        <p:nvSpPr>
          <p:cNvPr name="TextBox 17" id="17"/>
          <p:cNvSpPr txBox="true"/>
          <p:nvPr/>
        </p:nvSpPr>
        <p:spPr>
          <a:xfrm rot="0">
            <a:off x="368729" y="9470020"/>
            <a:ext cx="1231486" cy="509301"/>
          </a:xfrm>
          <a:prstGeom prst="rect">
            <a:avLst/>
          </a:prstGeom>
        </p:spPr>
        <p:txBody>
          <a:bodyPr anchor="t" rtlCol="false" tIns="0" lIns="0" bIns="0" rIns="0">
            <a:spAutoFit/>
          </a:bodyPr>
          <a:lstStyle/>
          <a:p>
            <a:pPr algn="l">
              <a:lnSpc>
                <a:spcPts val="2400"/>
              </a:lnSpc>
            </a:pPr>
            <a:r>
              <a:rPr lang="en-US" sz="2000">
                <a:solidFill>
                  <a:srgbClr val="000000"/>
                </a:solidFill>
                <a:latin typeface="Arial"/>
              </a:rPr>
              <a:t>Source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294740" y="1028180"/>
            <a:ext cx="17698521" cy="7772423"/>
          </a:xfrm>
          <a:prstGeom prst="rect">
            <a:avLst/>
          </a:prstGeom>
        </p:spPr>
        <p:txBody>
          <a:bodyPr anchor="t" rtlCol="false" tIns="0" lIns="0" bIns="0" rIns="0">
            <a:spAutoFit/>
          </a:bodyPr>
          <a:lstStyle/>
          <a:p>
            <a:pPr algn="l">
              <a:lnSpc>
                <a:spcPts val="4750"/>
              </a:lnSpc>
            </a:pPr>
            <a:r>
              <a:rPr lang="en-US" sz="2021" spc="626">
                <a:solidFill>
                  <a:srgbClr val="213163"/>
                </a:solidFill>
                <a:latin typeface="Arial Bold"/>
              </a:rPr>
              <a:t>Project Overview</a:t>
            </a:r>
          </a:p>
          <a:p>
            <a:pPr algn="l">
              <a:lnSpc>
                <a:spcPts val="4750"/>
              </a:lnSpc>
            </a:pPr>
          </a:p>
          <a:p>
            <a:pPr algn="l">
              <a:lnSpc>
                <a:spcPts val="4750"/>
              </a:lnSpc>
            </a:pPr>
            <a:r>
              <a:rPr lang="en-US" sz="2021" spc="626">
                <a:solidFill>
                  <a:srgbClr val="213163"/>
                </a:solidFill>
                <a:latin typeface="Arial Bold"/>
              </a:rPr>
              <a:t>The car rental application is a comprehensive digital platform designed to facilitate the process of renting vehicles. It offers a user-friendly interface accessible via web or mobile devices, enabling customers to search for available cars, make reservations, manage bookings, and handle payments securely. The application integrates real-time inventory management, allowing users to check vehicle availability instantly. It also includes features such as GPS navigation, which assists renters in locating pickup/drop-off points and navigating during their rental period. Additionally, the application provides customer support channels to address any queries or issues promptly. Overall, the car rental application aims to simplify and enhance the rental experience for both customers and rental agencies through efficient technology-driven solutions.</a:t>
            </a:r>
          </a:p>
        </p:txBody>
      </p:sp>
      <p:sp>
        <p:nvSpPr>
          <p:cNvPr name="AutoShape 16" id="16"/>
          <p:cNvSpPr/>
          <p:nvPr/>
        </p:nvSpPr>
        <p:spPr>
          <a:xfrm rot="3577">
            <a:off x="-9530" y="9351820"/>
            <a:ext cx="18307060" cy="0"/>
          </a:xfrm>
          <a:prstGeom prst="line">
            <a:avLst/>
          </a:prstGeom>
          <a:ln cap="rnd" w="9525">
            <a:solidFill>
              <a:srgbClr val="FFFFFF"/>
            </a:solidFill>
            <a:prstDash val="solid"/>
            <a:headEnd type="none" len="sm" w="sm"/>
            <a:tailEnd type="none" len="sm" w="sm"/>
          </a:ln>
        </p:spPr>
      </p:sp>
      <p:sp>
        <p:nvSpPr>
          <p:cNvPr name="TextBox 17" id="17"/>
          <p:cNvSpPr txBox="true"/>
          <p:nvPr/>
        </p:nvSpPr>
        <p:spPr>
          <a:xfrm rot="0">
            <a:off x="368729" y="9470020"/>
            <a:ext cx="1231486" cy="509301"/>
          </a:xfrm>
          <a:prstGeom prst="rect">
            <a:avLst/>
          </a:prstGeom>
        </p:spPr>
        <p:txBody>
          <a:bodyPr anchor="t" rtlCol="false" tIns="0" lIns="0" bIns="0" rIns="0">
            <a:spAutoFit/>
          </a:bodyPr>
          <a:lstStyle/>
          <a:p>
            <a:pPr algn="l">
              <a:lnSpc>
                <a:spcPts val="2400"/>
              </a:lnSpc>
            </a:pPr>
            <a:r>
              <a:rPr lang="en-US" sz="2000">
                <a:solidFill>
                  <a:srgbClr val="000000"/>
                </a:solidFill>
                <a:latin typeface="Arial"/>
              </a:rPr>
              <a:t>Source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353489" y="1389010"/>
            <a:ext cx="5689314" cy="528351"/>
          </a:xfrm>
          <a:prstGeom prst="rect">
            <a:avLst/>
          </a:prstGeom>
        </p:spPr>
        <p:txBody>
          <a:bodyPr anchor="t" rtlCol="false" tIns="0" lIns="0" bIns="0" rIns="0">
            <a:spAutoFit/>
          </a:bodyPr>
          <a:lstStyle/>
          <a:p>
            <a:pPr algn="l">
              <a:lnSpc>
                <a:spcPts val="3840"/>
              </a:lnSpc>
            </a:pPr>
            <a:r>
              <a:rPr lang="en-US" sz="3200">
                <a:solidFill>
                  <a:srgbClr val="213163"/>
                </a:solidFill>
                <a:latin typeface="Arial Bold"/>
              </a:rPr>
              <a:t>Proposed Solution</a:t>
            </a:r>
          </a:p>
        </p:txBody>
      </p:sp>
      <p:sp>
        <p:nvSpPr>
          <p:cNvPr name="TextBox 16" id="16"/>
          <p:cNvSpPr txBox="true"/>
          <p:nvPr/>
        </p:nvSpPr>
        <p:spPr>
          <a:xfrm rot="0">
            <a:off x="368506" y="2031085"/>
            <a:ext cx="12943743" cy="7235001"/>
          </a:xfrm>
          <a:prstGeom prst="rect">
            <a:avLst/>
          </a:prstGeom>
        </p:spPr>
        <p:txBody>
          <a:bodyPr anchor="t" rtlCol="false" tIns="0" lIns="0" bIns="0" rIns="0">
            <a:spAutoFit/>
          </a:bodyPr>
          <a:lstStyle/>
          <a:p>
            <a:pPr>
              <a:lnSpc>
                <a:spcPts val="5221"/>
              </a:lnSpc>
            </a:pPr>
            <a:r>
              <a:rPr lang="en-US" sz="2949" spc="253">
                <a:solidFill>
                  <a:srgbClr val="374151"/>
                </a:solidFill>
                <a:latin typeface="Arial Bold"/>
              </a:rPr>
              <a:t>The proposed solution for the car rental application includes several key features aimed at improving the overall rental experience for customers and rental agencies:</a:t>
            </a:r>
          </a:p>
          <a:p>
            <a:pPr>
              <a:lnSpc>
                <a:spcPts val="5221"/>
              </a:lnSpc>
            </a:pPr>
          </a:p>
          <a:p>
            <a:pPr>
              <a:lnSpc>
                <a:spcPts val="5221"/>
              </a:lnSpc>
            </a:pPr>
            <a:r>
              <a:rPr lang="en-US" sz="2949" spc="253">
                <a:solidFill>
                  <a:srgbClr val="374151"/>
                </a:solidFill>
                <a:latin typeface="Arial Bold"/>
              </a:rPr>
              <a:t>1.User-friendly Interface</a:t>
            </a:r>
          </a:p>
          <a:p>
            <a:pPr>
              <a:lnSpc>
                <a:spcPts val="5221"/>
              </a:lnSpc>
            </a:pPr>
            <a:r>
              <a:rPr lang="en-US" sz="2949" spc="253">
                <a:solidFill>
                  <a:srgbClr val="374151"/>
                </a:solidFill>
                <a:latin typeface="Arial Bold"/>
              </a:rPr>
              <a:t>2.Real-time Availability</a:t>
            </a:r>
          </a:p>
          <a:p>
            <a:pPr>
              <a:lnSpc>
                <a:spcPts val="5221"/>
              </a:lnSpc>
            </a:pPr>
            <a:r>
              <a:rPr lang="en-US" sz="2949" spc="253">
                <a:solidFill>
                  <a:srgbClr val="374151"/>
                </a:solidFill>
                <a:latin typeface="Arial Bold"/>
              </a:rPr>
              <a:t>3.Secure Booking and Payment</a:t>
            </a:r>
          </a:p>
          <a:p>
            <a:pPr>
              <a:lnSpc>
                <a:spcPts val="5221"/>
              </a:lnSpc>
            </a:pPr>
            <a:r>
              <a:rPr lang="en-US" sz="2949" spc="253">
                <a:solidFill>
                  <a:srgbClr val="374151"/>
                </a:solidFill>
                <a:latin typeface="Arial Bold"/>
              </a:rPr>
              <a:t>4.GPS Navigation</a:t>
            </a:r>
          </a:p>
          <a:p>
            <a:pPr>
              <a:lnSpc>
                <a:spcPts val="5221"/>
              </a:lnSpc>
            </a:pPr>
            <a:r>
              <a:rPr lang="en-US" sz="2949" spc="253">
                <a:solidFill>
                  <a:srgbClr val="374151"/>
                </a:solidFill>
                <a:latin typeface="Arial Bold"/>
              </a:rPr>
              <a:t>5.Customer Support </a:t>
            </a:r>
          </a:p>
          <a:p>
            <a:pPr>
              <a:lnSpc>
                <a:spcPts val="5221"/>
              </a:lnSpc>
            </a:pPr>
            <a:r>
              <a:rPr lang="en-US" sz="2949" spc="253">
                <a:solidFill>
                  <a:srgbClr val="374151"/>
                </a:solidFill>
                <a:latin typeface="Arial Bold"/>
              </a:rPr>
              <a:t>6.Transparent Pricing</a:t>
            </a:r>
          </a:p>
          <a:p>
            <a:pPr algn="l">
              <a:lnSpc>
                <a:spcPts val="5221"/>
              </a:lnSpc>
            </a:pPr>
            <a:r>
              <a:rPr lang="en-US" sz="2949" spc="253">
                <a:solidFill>
                  <a:srgbClr val="374151"/>
                </a:solidFill>
                <a:latin typeface="Arial Bold"/>
              </a:rPr>
              <a:t>7.Ratings and Reviews</a:t>
            </a:r>
          </a:p>
        </p:txBody>
      </p:sp>
      <p:sp>
        <p:nvSpPr>
          <p:cNvPr name="AutoShape 17" id="17"/>
          <p:cNvSpPr/>
          <p:nvPr/>
        </p:nvSpPr>
        <p:spPr>
          <a:xfrm rot="3577">
            <a:off x="-9530" y="9351820"/>
            <a:ext cx="18307060" cy="0"/>
          </a:xfrm>
          <a:prstGeom prst="line">
            <a:avLst/>
          </a:prstGeom>
          <a:ln cap="rnd" w="9525">
            <a:solidFill>
              <a:srgbClr val="FFFFFF"/>
            </a:solidFill>
            <a:prstDash val="solid"/>
            <a:headEnd type="none" len="sm" w="sm"/>
            <a:tailEnd type="none" len="sm" w="sm"/>
          </a:ln>
        </p:spPr>
      </p:sp>
      <p:sp>
        <p:nvSpPr>
          <p:cNvPr name="TextBox 18" id="18"/>
          <p:cNvSpPr txBox="true"/>
          <p:nvPr/>
        </p:nvSpPr>
        <p:spPr>
          <a:xfrm rot="0">
            <a:off x="368729" y="9470020"/>
            <a:ext cx="1231486" cy="509301"/>
          </a:xfrm>
          <a:prstGeom prst="rect">
            <a:avLst/>
          </a:prstGeom>
        </p:spPr>
        <p:txBody>
          <a:bodyPr anchor="t" rtlCol="false" tIns="0" lIns="0" bIns="0" rIns="0">
            <a:spAutoFit/>
          </a:bodyPr>
          <a:lstStyle/>
          <a:p>
            <a:pPr algn="l">
              <a:lnSpc>
                <a:spcPts val="2400"/>
              </a:lnSpc>
            </a:pPr>
            <a:r>
              <a:rPr lang="en-US" sz="2000">
                <a:solidFill>
                  <a:srgbClr val="000000"/>
                </a:solidFill>
                <a:latin typeface="Arial"/>
              </a:rPr>
              <a:t>Source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353489" y="1389010"/>
            <a:ext cx="5689314" cy="528351"/>
          </a:xfrm>
          <a:prstGeom prst="rect">
            <a:avLst/>
          </a:prstGeom>
        </p:spPr>
        <p:txBody>
          <a:bodyPr anchor="t" rtlCol="false" tIns="0" lIns="0" bIns="0" rIns="0">
            <a:spAutoFit/>
          </a:bodyPr>
          <a:lstStyle/>
          <a:p>
            <a:pPr algn="l">
              <a:lnSpc>
                <a:spcPts val="3840"/>
              </a:lnSpc>
            </a:pPr>
            <a:r>
              <a:rPr lang="en-US" sz="3200">
                <a:solidFill>
                  <a:srgbClr val="213163"/>
                </a:solidFill>
                <a:latin typeface="Arial Bold"/>
              </a:rPr>
              <a:t>Technology Used</a:t>
            </a:r>
          </a:p>
        </p:txBody>
      </p:sp>
      <p:sp>
        <p:nvSpPr>
          <p:cNvPr name="Freeform 16" id="16"/>
          <p:cNvSpPr/>
          <p:nvPr/>
        </p:nvSpPr>
        <p:spPr>
          <a:xfrm flipH="false" flipV="false" rot="0">
            <a:off x="2042342" y="3446514"/>
            <a:ext cx="5912938" cy="5146094"/>
          </a:xfrm>
          <a:custGeom>
            <a:avLst/>
            <a:gdLst/>
            <a:ahLst/>
            <a:cxnLst/>
            <a:rect r="r" b="b" t="t" l="l"/>
            <a:pathLst>
              <a:path h="5146094" w="5912938">
                <a:moveTo>
                  <a:pt x="0" y="0"/>
                </a:moveTo>
                <a:lnTo>
                  <a:pt x="5912938" y="0"/>
                </a:lnTo>
                <a:lnTo>
                  <a:pt x="5912938" y="5146094"/>
                </a:lnTo>
                <a:lnTo>
                  <a:pt x="0" y="5146094"/>
                </a:lnTo>
                <a:lnTo>
                  <a:pt x="0" y="0"/>
                </a:lnTo>
                <a:close/>
              </a:path>
            </a:pathLst>
          </a:custGeom>
          <a:blipFill>
            <a:blip r:embed="rId4"/>
            <a:stretch>
              <a:fillRect l="0" t="-2035" r="0" b="-2035"/>
            </a:stretch>
          </a:blipFill>
        </p:spPr>
      </p:sp>
      <p:sp>
        <p:nvSpPr>
          <p:cNvPr name="Freeform 17" id="17"/>
          <p:cNvSpPr/>
          <p:nvPr/>
        </p:nvSpPr>
        <p:spPr>
          <a:xfrm flipH="false" flipV="false" rot="0">
            <a:off x="9128760" y="3425384"/>
            <a:ext cx="8331198" cy="4181904"/>
          </a:xfrm>
          <a:custGeom>
            <a:avLst/>
            <a:gdLst/>
            <a:ahLst/>
            <a:cxnLst/>
            <a:rect r="r" b="b" t="t" l="l"/>
            <a:pathLst>
              <a:path h="4181904" w="8331198">
                <a:moveTo>
                  <a:pt x="0" y="0"/>
                </a:moveTo>
                <a:lnTo>
                  <a:pt x="8331198" y="0"/>
                </a:lnTo>
                <a:lnTo>
                  <a:pt x="8331198" y="4181904"/>
                </a:lnTo>
                <a:lnTo>
                  <a:pt x="0" y="4181904"/>
                </a:lnTo>
                <a:lnTo>
                  <a:pt x="0" y="0"/>
                </a:lnTo>
                <a:close/>
              </a:path>
            </a:pathLst>
          </a:custGeom>
          <a:blipFill>
            <a:blip r:embed="rId5"/>
            <a:stretch>
              <a:fillRect l="0" t="-6138" r="0" b="-6138"/>
            </a:stretch>
          </a:blipFill>
        </p:spPr>
      </p:sp>
      <p:sp>
        <p:nvSpPr>
          <p:cNvPr name="TextBox 18" id="18"/>
          <p:cNvSpPr txBox="true"/>
          <p:nvPr/>
        </p:nvSpPr>
        <p:spPr>
          <a:xfrm rot="0">
            <a:off x="2092162" y="2711592"/>
            <a:ext cx="6454088" cy="581264"/>
          </a:xfrm>
          <a:prstGeom prst="rect">
            <a:avLst/>
          </a:prstGeom>
        </p:spPr>
        <p:txBody>
          <a:bodyPr anchor="t" rtlCol="false" tIns="0" lIns="0" bIns="0" rIns="0">
            <a:spAutoFit/>
          </a:bodyPr>
          <a:lstStyle/>
          <a:p>
            <a:pPr algn="ctr">
              <a:lnSpc>
                <a:spcPts val="3359"/>
              </a:lnSpc>
            </a:pPr>
            <a:r>
              <a:rPr lang="en-US" sz="2799">
                <a:solidFill>
                  <a:srgbClr val="000000"/>
                </a:solidFill>
                <a:latin typeface="Arial"/>
              </a:rPr>
              <a:t>Front-end</a:t>
            </a:r>
          </a:p>
        </p:txBody>
      </p:sp>
      <p:sp>
        <p:nvSpPr>
          <p:cNvPr name="TextBox 19" id="19"/>
          <p:cNvSpPr txBox="true"/>
          <p:nvPr/>
        </p:nvSpPr>
        <p:spPr>
          <a:xfrm rot="0">
            <a:off x="9822912" y="2563614"/>
            <a:ext cx="6979058" cy="581264"/>
          </a:xfrm>
          <a:prstGeom prst="rect">
            <a:avLst/>
          </a:prstGeom>
        </p:spPr>
        <p:txBody>
          <a:bodyPr anchor="t" rtlCol="false" tIns="0" lIns="0" bIns="0" rIns="0">
            <a:spAutoFit/>
          </a:bodyPr>
          <a:lstStyle/>
          <a:p>
            <a:pPr algn="ctr">
              <a:lnSpc>
                <a:spcPts val="3359"/>
              </a:lnSpc>
            </a:pPr>
            <a:r>
              <a:rPr lang="en-US" sz="2799">
                <a:solidFill>
                  <a:srgbClr val="000000"/>
                </a:solidFill>
                <a:latin typeface="Arial"/>
              </a:rPr>
              <a:t>Back-end</a:t>
            </a:r>
          </a:p>
        </p:txBody>
      </p:sp>
      <p:sp>
        <p:nvSpPr>
          <p:cNvPr name="AutoShape 20" id="20"/>
          <p:cNvSpPr/>
          <p:nvPr/>
        </p:nvSpPr>
        <p:spPr>
          <a:xfrm rot="3577">
            <a:off x="-9530" y="9351820"/>
            <a:ext cx="18307060" cy="0"/>
          </a:xfrm>
          <a:prstGeom prst="line">
            <a:avLst/>
          </a:prstGeom>
          <a:ln cap="rnd" w="9525">
            <a:solidFill>
              <a:srgbClr val="FFFFFF"/>
            </a:solidFill>
            <a:prstDash val="solid"/>
            <a:headEnd type="none" len="sm" w="sm"/>
            <a:tailEnd type="none" len="sm" w="sm"/>
          </a:ln>
        </p:spPr>
      </p:sp>
      <p:sp>
        <p:nvSpPr>
          <p:cNvPr name="TextBox 21" id="21"/>
          <p:cNvSpPr txBox="true"/>
          <p:nvPr/>
        </p:nvSpPr>
        <p:spPr>
          <a:xfrm rot="0">
            <a:off x="368729" y="9470020"/>
            <a:ext cx="1231486" cy="509301"/>
          </a:xfrm>
          <a:prstGeom prst="rect">
            <a:avLst/>
          </a:prstGeom>
        </p:spPr>
        <p:txBody>
          <a:bodyPr anchor="t" rtlCol="false" tIns="0" lIns="0" bIns="0" rIns="0">
            <a:spAutoFit/>
          </a:bodyPr>
          <a:lstStyle/>
          <a:p>
            <a:pPr algn="l">
              <a:lnSpc>
                <a:spcPts val="2400"/>
              </a:lnSpc>
            </a:pPr>
            <a:r>
              <a:rPr lang="en-US" sz="2000">
                <a:solidFill>
                  <a:srgbClr val="000000"/>
                </a:solidFill>
                <a:latin typeface="Arial"/>
              </a:rPr>
              <a:t>Source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353489" y="1389010"/>
            <a:ext cx="5689314" cy="528351"/>
          </a:xfrm>
          <a:prstGeom prst="rect">
            <a:avLst/>
          </a:prstGeom>
        </p:spPr>
        <p:txBody>
          <a:bodyPr anchor="t" rtlCol="false" tIns="0" lIns="0" bIns="0" rIns="0">
            <a:spAutoFit/>
          </a:bodyPr>
          <a:lstStyle/>
          <a:p>
            <a:pPr algn="l">
              <a:lnSpc>
                <a:spcPts val="3840"/>
              </a:lnSpc>
            </a:pPr>
            <a:r>
              <a:rPr lang="en-US" sz="3200">
                <a:solidFill>
                  <a:srgbClr val="213163"/>
                </a:solidFill>
                <a:latin typeface="Arial Bold"/>
              </a:rPr>
              <a:t>Modelling &amp; Results</a:t>
            </a:r>
          </a:p>
        </p:txBody>
      </p:sp>
      <p:sp>
        <p:nvSpPr>
          <p:cNvPr name="AutoShape 16" id="16"/>
          <p:cNvSpPr/>
          <p:nvPr/>
        </p:nvSpPr>
        <p:spPr>
          <a:xfrm rot="3577">
            <a:off x="-9530" y="9351820"/>
            <a:ext cx="18307060" cy="0"/>
          </a:xfrm>
          <a:prstGeom prst="line">
            <a:avLst/>
          </a:prstGeom>
          <a:ln cap="rnd" w="9525">
            <a:solidFill>
              <a:srgbClr val="FFFFFF"/>
            </a:solidFill>
            <a:prstDash val="solid"/>
            <a:headEnd type="none" len="sm" w="sm"/>
            <a:tailEnd type="none" len="sm" w="sm"/>
          </a:ln>
        </p:spPr>
      </p:sp>
      <p:sp>
        <p:nvSpPr>
          <p:cNvPr name="TextBox 17" id="17"/>
          <p:cNvSpPr txBox="true"/>
          <p:nvPr/>
        </p:nvSpPr>
        <p:spPr>
          <a:xfrm rot="0">
            <a:off x="368729" y="9470020"/>
            <a:ext cx="1231486" cy="509301"/>
          </a:xfrm>
          <a:prstGeom prst="rect">
            <a:avLst/>
          </a:prstGeom>
        </p:spPr>
        <p:txBody>
          <a:bodyPr anchor="t" rtlCol="false" tIns="0" lIns="0" bIns="0" rIns="0">
            <a:spAutoFit/>
          </a:bodyPr>
          <a:lstStyle/>
          <a:p>
            <a:pPr algn="l">
              <a:lnSpc>
                <a:spcPts val="2400"/>
              </a:lnSpc>
            </a:pPr>
            <a:r>
              <a:rPr lang="en-US" sz="2000">
                <a:solidFill>
                  <a:srgbClr val="000000"/>
                </a:solidFill>
                <a:latin typeface="Arial"/>
              </a:rPr>
              <a:t>Source :</a:t>
            </a:r>
          </a:p>
        </p:txBody>
      </p:sp>
      <p:sp>
        <p:nvSpPr>
          <p:cNvPr name="TextBox 18" id="18"/>
          <p:cNvSpPr txBox="true"/>
          <p:nvPr/>
        </p:nvSpPr>
        <p:spPr>
          <a:xfrm rot="0">
            <a:off x="276400" y="1943410"/>
            <a:ext cx="20492534" cy="7422698"/>
          </a:xfrm>
          <a:prstGeom prst="rect">
            <a:avLst/>
          </a:prstGeom>
        </p:spPr>
        <p:txBody>
          <a:bodyPr anchor="t" rtlCol="false" tIns="0" lIns="0" bIns="0" rIns="0">
            <a:spAutoFit/>
          </a:bodyPr>
          <a:lstStyle/>
          <a:p>
            <a:pPr>
              <a:lnSpc>
                <a:spcPts val="3514"/>
              </a:lnSpc>
            </a:pPr>
            <a:r>
              <a:rPr lang="en-US" sz="2196" spc="485">
                <a:solidFill>
                  <a:srgbClr val="000000"/>
                </a:solidFill>
                <a:latin typeface="Canva Sans Bold"/>
              </a:rPr>
              <a:t>For modeling the car rental application, a typical approach involves the following steps:</a:t>
            </a:r>
          </a:p>
          <a:p>
            <a:pPr>
              <a:lnSpc>
                <a:spcPts val="3514"/>
              </a:lnSpc>
            </a:pPr>
            <a:r>
              <a:rPr lang="en-US" sz="2196" spc="485">
                <a:solidFill>
                  <a:srgbClr val="000000"/>
                </a:solidFill>
                <a:latin typeface="Canva Sans Bold"/>
              </a:rPr>
              <a:t>1.Data Collection</a:t>
            </a:r>
          </a:p>
          <a:p>
            <a:pPr>
              <a:lnSpc>
                <a:spcPts val="3514"/>
              </a:lnSpc>
            </a:pPr>
            <a:r>
              <a:rPr lang="en-US" sz="2196" spc="485">
                <a:solidFill>
                  <a:srgbClr val="000000"/>
                </a:solidFill>
                <a:latin typeface="Canva Sans Bold"/>
              </a:rPr>
              <a:t>2.Data Preprocessing</a:t>
            </a:r>
          </a:p>
          <a:p>
            <a:pPr>
              <a:lnSpc>
                <a:spcPts val="3514"/>
              </a:lnSpc>
            </a:pPr>
            <a:r>
              <a:rPr lang="en-US" sz="2196" spc="485">
                <a:solidFill>
                  <a:srgbClr val="000000"/>
                </a:solidFill>
                <a:latin typeface="Canva Sans Bold"/>
              </a:rPr>
              <a:t>3.Feature Engineering</a:t>
            </a:r>
          </a:p>
          <a:p>
            <a:pPr>
              <a:lnSpc>
                <a:spcPts val="3514"/>
              </a:lnSpc>
            </a:pPr>
            <a:r>
              <a:rPr lang="en-US" sz="2196" spc="485">
                <a:solidFill>
                  <a:srgbClr val="000000"/>
                </a:solidFill>
                <a:latin typeface="Canva Sans Bold"/>
              </a:rPr>
              <a:t>4.Model Selection</a:t>
            </a:r>
          </a:p>
          <a:p>
            <a:pPr>
              <a:lnSpc>
                <a:spcPts val="3514"/>
              </a:lnSpc>
            </a:pPr>
            <a:r>
              <a:rPr lang="en-US" sz="2196" spc="485">
                <a:solidFill>
                  <a:srgbClr val="000000"/>
                </a:solidFill>
                <a:latin typeface="Canva Sans Bold"/>
              </a:rPr>
              <a:t>5.Model Training</a:t>
            </a:r>
          </a:p>
          <a:p>
            <a:pPr>
              <a:lnSpc>
                <a:spcPts val="3514"/>
              </a:lnSpc>
            </a:pPr>
            <a:r>
              <a:rPr lang="en-US" sz="2196" spc="485">
                <a:solidFill>
                  <a:srgbClr val="000000"/>
                </a:solidFill>
                <a:latin typeface="Canva Sans Bold"/>
              </a:rPr>
              <a:t>6.Evaluation</a:t>
            </a:r>
          </a:p>
          <a:p>
            <a:pPr>
              <a:lnSpc>
                <a:spcPts val="3514"/>
              </a:lnSpc>
            </a:pPr>
            <a:r>
              <a:rPr lang="en-US" sz="2196" spc="485">
                <a:solidFill>
                  <a:srgbClr val="000000"/>
                </a:solidFill>
                <a:latin typeface="Canva Sans Bold"/>
              </a:rPr>
              <a:t>7.Deployment</a:t>
            </a:r>
          </a:p>
          <a:p>
            <a:pPr>
              <a:lnSpc>
                <a:spcPts val="3514"/>
              </a:lnSpc>
            </a:pPr>
          </a:p>
          <a:p>
            <a:pPr>
              <a:lnSpc>
                <a:spcPts val="3514"/>
              </a:lnSpc>
            </a:pPr>
            <a:r>
              <a:rPr lang="en-US" sz="2196" spc="485">
                <a:solidFill>
                  <a:srgbClr val="000000"/>
                </a:solidFill>
                <a:latin typeface="Canva Sans Bold"/>
              </a:rPr>
              <a:t>As for results, the car rental application aims to achieve several key outcomes:</a:t>
            </a:r>
          </a:p>
          <a:p>
            <a:pPr>
              <a:lnSpc>
                <a:spcPts val="3514"/>
              </a:lnSpc>
            </a:pPr>
          </a:p>
          <a:p>
            <a:pPr>
              <a:lnSpc>
                <a:spcPts val="3514"/>
              </a:lnSpc>
            </a:pPr>
          </a:p>
          <a:p>
            <a:pPr>
              <a:lnSpc>
                <a:spcPts val="3514"/>
              </a:lnSpc>
            </a:pPr>
            <a:r>
              <a:rPr lang="en-US" sz="2196" spc="485">
                <a:solidFill>
                  <a:srgbClr val="000000"/>
                </a:solidFill>
                <a:latin typeface="Canva Sans Bold"/>
              </a:rPr>
              <a:t>1.Improved Customer Experience</a:t>
            </a:r>
          </a:p>
          <a:p>
            <a:pPr>
              <a:lnSpc>
                <a:spcPts val="3514"/>
              </a:lnSpc>
            </a:pPr>
            <a:r>
              <a:rPr lang="en-US" sz="2196" spc="485">
                <a:solidFill>
                  <a:srgbClr val="000000"/>
                </a:solidFill>
                <a:latin typeface="Canva Sans Bold"/>
              </a:rPr>
              <a:t>2.Optimized Operations</a:t>
            </a:r>
          </a:p>
          <a:p>
            <a:pPr>
              <a:lnSpc>
                <a:spcPts val="3514"/>
              </a:lnSpc>
            </a:pPr>
            <a:r>
              <a:rPr lang="en-US" sz="2196" spc="485">
                <a:solidFill>
                  <a:srgbClr val="000000"/>
                </a:solidFill>
                <a:latin typeface="Canva Sans Bold"/>
              </a:rPr>
              <a:t>3.Enhanced Revenue</a:t>
            </a:r>
          </a:p>
          <a:p>
            <a:pPr>
              <a:lnSpc>
                <a:spcPts val="3514"/>
              </a:lnSpc>
            </a:pPr>
            <a:r>
              <a:rPr lang="en-US" sz="2196" spc="485">
                <a:solidFill>
                  <a:srgbClr val="000000"/>
                </a:solidFill>
                <a:latin typeface="Canva Sans Bold"/>
              </a:rPr>
              <a:t>4.Fraud Prevention</a:t>
            </a:r>
          </a:p>
          <a:p>
            <a:pPr>
              <a:lnSpc>
                <a:spcPts val="3514"/>
              </a:lnSpc>
            </a:pPr>
            <a:r>
              <a:rPr lang="en-US" sz="2196" spc="485">
                <a:solidFill>
                  <a:srgbClr val="000000"/>
                </a:solidFill>
                <a:latin typeface="Canva Sans Bold"/>
              </a:rPr>
              <a:t>5.Data-driven Insights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2"/>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Freeform 14" id="14"/>
          <p:cNvSpPr/>
          <p:nvPr/>
        </p:nvSpPr>
        <p:spPr>
          <a:xfrm flipH="false" flipV="false" rot="0">
            <a:off x="2878692" y="2448300"/>
            <a:ext cx="12491407" cy="6500553"/>
          </a:xfrm>
          <a:custGeom>
            <a:avLst/>
            <a:gdLst/>
            <a:ahLst/>
            <a:cxnLst/>
            <a:rect r="r" b="b" t="t" l="l"/>
            <a:pathLst>
              <a:path h="6500553" w="12491407">
                <a:moveTo>
                  <a:pt x="0" y="0"/>
                </a:moveTo>
                <a:lnTo>
                  <a:pt x="12491407" y="0"/>
                </a:lnTo>
                <a:lnTo>
                  <a:pt x="12491407" y="6500553"/>
                </a:lnTo>
                <a:lnTo>
                  <a:pt x="0" y="6500553"/>
                </a:lnTo>
                <a:lnTo>
                  <a:pt x="0" y="0"/>
                </a:lnTo>
                <a:close/>
              </a:path>
            </a:pathLst>
          </a:custGeom>
          <a:blipFill>
            <a:blip r:embed="rId3"/>
            <a:stretch>
              <a:fillRect l="0" t="0" r="0" b="-8089"/>
            </a:stretch>
          </a:blipFill>
        </p:spPr>
      </p:sp>
      <p:sp>
        <p:nvSpPr>
          <p:cNvPr name="TextBox 15" id="15"/>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6" id="16"/>
          <p:cNvSpPr txBox="true"/>
          <p:nvPr/>
        </p:nvSpPr>
        <p:spPr>
          <a:xfrm rot="0">
            <a:off x="403125" y="1222459"/>
            <a:ext cx="17481750" cy="816266"/>
          </a:xfrm>
          <a:prstGeom prst="rect">
            <a:avLst/>
          </a:prstGeom>
        </p:spPr>
        <p:txBody>
          <a:bodyPr anchor="t" rtlCol="false" tIns="0" lIns="0" bIns="0" rIns="0">
            <a:spAutoFit/>
          </a:bodyPr>
          <a:lstStyle/>
          <a:p>
            <a:pPr algn="ctr">
              <a:lnSpc>
                <a:spcPts val="5759"/>
              </a:lnSpc>
            </a:pPr>
            <a:r>
              <a:rPr lang="en-US" sz="4800">
                <a:solidFill>
                  <a:srgbClr val="000000"/>
                </a:solidFill>
                <a:latin typeface="Arial"/>
              </a:rPr>
              <a:t>Homepage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DAGCEnT6Veo</dc:identifier>
  <dcterms:modified xsi:type="dcterms:W3CDTF">2011-08-01T06:04:30Z</dcterms:modified>
  <cp:revision>1</cp:revision>
  <dc:title>Car Rentals Application with Django Framework - SHAMI (4003,SMCE).PPT.pptx</dc:title>
</cp:coreProperties>
</file>