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086" r:id="rId5"/>
    <p:sldId id="1430" r:id="rId6"/>
    <p:sldId id="1085" r:id="rId7"/>
    <p:sldId id="1249" r:id="rId8"/>
    <p:sldId id="1290" r:id="rId9"/>
    <p:sldId id="1401" r:id="rId10"/>
    <p:sldId id="1431" r:id="rId11"/>
    <p:sldId id="1402" r:id="rId12"/>
    <p:sldId id="1403" r:id="rId13"/>
    <p:sldId id="140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p:scale>
          <a:sx n="90" d="100"/>
          <a:sy n="90" d="100"/>
        </p:scale>
        <p:origin x="-370" y="-62"/>
      </p:cViewPr>
      <p:guideLst>
        <p:guide orient="horz" pos="792"/>
        <p:guide orient="horz" pos="1080"/>
        <p:guide pos="19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 xmlns:a16="http://schemas.microsoft.com/office/drawing/2014/main"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 xmlns:a16="http://schemas.microsoft.com/office/drawing/2014/main"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8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 xmlns:a16="http://schemas.microsoft.com/office/drawing/2014/main"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60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 xmlns:a16="http://schemas.microsoft.com/office/drawing/2014/main"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 xmlns:a16="http://schemas.microsoft.com/office/drawing/2014/main"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3200" dirty="0"/>
              <a:t>Trends (Sequential Patterns)</a:t>
            </a:r>
          </a:p>
          <a:p>
            <a:pPr marL="158750" indent="0" algn="just">
              <a:lnSpc>
                <a:spcPct val="107000"/>
              </a:lnSpc>
              <a:spcAft>
                <a:spcPts val="800"/>
              </a:spcAft>
              <a:buNone/>
            </a:pPr>
            <a:r>
              <a:rPr lang="en-IN" sz="3200" dirty="0"/>
              <a:t>Clusters (Grouping Similar Data)</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Correlations (Relationships Between Variables)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Anomalies (Outliers &amp; Deviations)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Associations (Frequent </a:t>
            </a:r>
            <a:r>
              <a:rPr lang="en-IN" sz="3200" dirty="0" err="1"/>
              <a:t>Itemsets</a:t>
            </a:r>
            <a:r>
              <a:rPr lang="en-IN" sz="3200" dirty="0"/>
              <a:t>)</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Machine Learning (ML) and Deep Learning (DL)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Machine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broader field that involves using algorithms to recognize patterns, make predictions, or categorize data based on examples provided. ML includes several learning types:</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where models are trained on labeled data, meaning each example is tagged with the correct output (e.g., spam or non-spam email classification).</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Unsupervised Learning, where models find patterns in unlabeled data (e.g., customer segmentation).</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Deep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Natural Language Processing (NLP) </a:t>
            </a: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Computer Vision </a:t>
            </a:r>
            <a:r>
              <a:rPr lang="en-IN" sz="1800" dirty="0">
                <a:effectLst/>
                <a:latin typeface="Arial" panose="020B0604020202020204" pitchFamily="34" charset="0"/>
                <a:ea typeface="Calibri" panose="020F0502020204030204" pitchFamily="34" charset="0"/>
                <a:cs typeface="Gautami" panose="020B0502040204020203"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Reinforcement Learning (RL) </a:t>
            </a:r>
            <a:r>
              <a:rPr lang="en-IN" sz="1800" dirty="0">
                <a:effectLst/>
                <a:latin typeface="Arial" panose="020B0604020202020204" pitchFamily="34" charset="0"/>
                <a:ea typeface="Calibri" panose="020F0502020204030204" pitchFamily="34" charset="0"/>
                <a:cs typeface="Gautami" panose="020B0502040204020203" pitchFamily="34" charset="0"/>
              </a:rPr>
              <a:t>Reinforcement Learning (RL) is an area of machine learning where an agent learns to make decisions by interacting with an environment to achieve a specific goal. Unlike supervised learning, where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guides the model, RL relies on feedback in the form of rewards and penalties. The agent’s objective is to maximize cumulative rewards over time, often balancing short-term gains with long-term benefits.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Generative Models </a:t>
            </a:r>
            <a:r>
              <a:rPr lang="en-IN" sz="1800" dirty="0">
                <a:effectLst/>
                <a:latin typeface="Arial" panose="020B0604020202020204" pitchFamily="34" charset="0"/>
                <a:ea typeface="Calibri" panose="020F0502020204030204" pitchFamily="34" charset="0"/>
                <a:cs typeface="Gautami" panose="020B0502040204020203"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Explainable AI (XAI) </a:t>
            </a:r>
            <a:r>
              <a:rPr lang="en-IN" sz="1800" b="1" i="1" dirty="0">
                <a:effectLst/>
                <a:latin typeface="Arial" panose="020B0604020202020204" pitchFamily="34" charset="0"/>
                <a:ea typeface="Calibri" panose="020F0502020204030204" pitchFamily="34" charset="0"/>
                <a:cs typeface="Gautami" panose="020B0502040204020203" pitchFamily="34" charset="0"/>
              </a:rPr>
              <a:t> </a:t>
            </a:r>
            <a:r>
              <a:rPr lang="en-IN" sz="1800" dirty="0">
                <a:effectLst/>
                <a:latin typeface="Arial" panose="020B0604020202020204" pitchFamily="34" charset="0"/>
                <a:ea typeface="Calibri" panose="020F0502020204030204" pitchFamily="34" charset="0"/>
                <a:cs typeface="Gautami" panose="020B0502040204020203"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 xmlns:a16="http://schemas.microsoft.com/office/drawing/2014/main"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ED84D29-3762-67F7-9C00-CAE0EB5BBF7F}"/>
              </a:ext>
            </a:extLst>
          </p:cNvPr>
          <p:cNvSpPr txBox="1"/>
          <p:nvPr/>
        </p:nvSpPr>
        <p:spPr>
          <a:xfrm>
            <a:off x="3421625" y="2222091"/>
            <a:ext cx="5810865" cy="4422236"/>
          </a:xfrm>
          <a:prstGeom prst="rect">
            <a:avLst/>
          </a:prstGeom>
          <a:noFill/>
        </p:spPr>
        <p:txBody>
          <a:bodyPr wrap="square" rtlCol="0">
            <a:spAutoFit/>
          </a:bodyPr>
          <a:lstStyle/>
          <a:p>
            <a:pPr algn="ctr"/>
            <a:r>
              <a:rPr lang="en-US" sz="4400" dirty="0"/>
              <a:t>Smart Home Energy Management using AI Models</a:t>
            </a:r>
            <a:endParaRPr lang="en-US" sz="4400" b="1" dirty="0">
              <a:latin typeface="Arial" panose="020B0604020202020204" pitchFamily="34" charset="0"/>
              <a:cs typeface="Arial" panose="020B0604020202020204" pitchFamily="34" charset="0"/>
            </a:endParaRPr>
          </a:p>
          <a:p>
            <a:pPr algn="r"/>
            <a:endParaRPr lang="en-US" b="1" dirty="0">
              <a:latin typeface="Arial" panose="020B0604020202020204" pitchFamily="34" charset="0"/>
              <a:cs typeface="Arial" panose="020B0604020202020204" pitchFamily="34" charset="0"/>
            </a:endParaRPr>
          </a:p>
          <a:p>
            <a:pPr algn="r"/>
            <a:endParaRPr lang="en-US" b="1" dirty="0">
              <a:latin typeface="Arial" panose="020B0604020202020204" pitchFamily="34" charset="0"/>
              <a:cs typeface="Arial" panose="020B0604020202020204" pitchFamily="34" charset="0"/>
            </a:endParaRPr>
          </a:p>
          <a:p>
            <a:pPr algn="ctr"/>
            <a:r>
              <a:rPr lang="en-US" b="1" dirty="0" err="1" smtClean="0">
                <a:latin typeface="Arial" panose="020B0604020202020204" pitchFamily="34" charset="0"/>
                <a:cs typeface="Arial" panose="020B0604020202020204" pitchFamily="34" charset="0"/>
              </a:rPr>
              <a:t>Subash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Kannan</a:t>
            </a:r>
            <a:r>
              <a:rPr lang="en-US" b="1" dirty="0" smtClean="0">
                <a:latin typeface="Arial" panose="020B0604020202020204" pitchFamily="34" charset="0"/>
                <a:cs typeface="Arial" panose="020B0604020202020204" pitchFamily="34" charset="0"/>
              </a:rPr>
              <a:t> S (910022104702)</a:t>
            </a:r>
            <a:br>
              <a:rPr lang="en-US" b="1" dirty="0" smtClean="0">
                <a:latin typeface="Arial" panose="020B0604020202020204" pitchFamily="34" charset="0"/>
                <a:cs typeface="Arial" panose="020B0604020202020204" pitchFamily="34" charset="0"/>
              </a:rPr>
            </a:br>
            <a:r>
              <a:rPr lang="en-US" b="1" dirty="0" err="1" smtClean="0">
                <a:latin typeface="Arial" panose="020B0604020202020204" pitchFamily="34" charset="0"/>
                <a:cs typeface="Arial" panose="020B0604020202020204" pitchFamily="34" charset="0"/>
              </a:rPr>
              <a:t>Pandi</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Selvam</a:t>
            </a:r>
            <a:r>
              <a:rPr lang="en-US" b="1" dirty="0">
                <a:latin typeface="Arial" panose="020B0604020202020204" pitchFamily="34" charset="0"/>
                <a:cs typeface="Arial" panose="020B0604020202020204" pitchFamily="34" charset="0"/>
              </a:rPr>
              <a:t> </a:t>
            </a:r>
            <a:r>
              <a:rPr lang="en-US" b="1" dirty="0" smtClean="0">
                <a:latin typeface="Arial" panose="020B0604020202020204" pitchFamily="34" charset="0"/>
                <a:cs typeface="Arial" panose="020B0604020202020204" pitchFamily="34" charset="0"/>
              </a:rPr>
              <a:t>R (910022104704)</a:t>
            </a:r>
          </a:p>
          <a:p>
            <a:pPr algn="ctr"/>
            <a:r>
              <a:rPr lang="en-US" b="1" dirty="0" err="1" smtClean="0">
                <a:latin typeface="Arial" panose="020B0604020202020204" pitchFamily="34" charset="0"/>
                <a:cs typeface="Arial" panose="020B0604020202020204" pitchFamily="34" charset="0"/>
              </a:rPr>
              <a:t>Anto</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Allvn</a:t>
            </a:r>
            <a:r>
              <a:rPr lang="en-US" b="1" dirty="0">
                <a:latin typeface="Arial" panose="020B0604020202020204" pitchFamily="34" charset="0"/>
                <a:cs typeface="Arial" panose="020B0604020202020204" pitchFamily="34" charset="0"/>
              </a:rPr>
              <a:t> A (</a:t>
            </a:r>
            <a:r>
              <a:rPr lang="en-US" b="1" dirty="0" smtClean="0">
                <a:latin typeface="Arial" panose="020B0604020202020204" pitchFamily="34" charset="0"/>
                <a:cs typeface="Arial" panose="020B0604020202020204" pitchFamily="34" charset="0"/>
              </a:rPr>
              <a:t>910022104706)</a:t>
            </a:r>
          </a:p>
          <a:p>
            <a:pPr algn="ctr"/>
            <a:endParaRPr lang="en-US" b="1" dirty="0">
              <a:latin typeface="Arial" panose="020B0604020202020204" pitchFamily="34" charset="0"/>
              <a:cs typeface="Arial" panose="020B0604020202020204" pitchFamily="34" charset="0"/>
            </a:endParaRPr>
          </a:p>
          <a:p>
            <a:pPr algn="ctr"/>
            <a:r>
              <a:rPr lang="en-US" b="1" dirty="0" smtClean="0">
                <a:latin typeface="Arial" panose="020B0604020202020204" pitchFamily="34" charset="0"/>
                <a:cs typeface="Arial" panose="020B0604020202020204" pitchFamily="34" charset="0"/>
              </a:rPr>
              <a:t>28/10/25</a:t>
            </a:r>
            <a:endParaRPr lang="en-US"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 xmlns:a16="http://schemas.microsoft.com/office/drawing/2014/main"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 xmlns:a16="http://schemas.microsoft.com/office/drawing/2014/main"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 xmlns:a16="http://schemas.microsoft.com/office/drawing/2014/main"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logo&#10;&#10;Description automatically generated">
              <a:extLst>
                <a:ext uri="{FF2B5EF4-FFF2-40B4-BE49-F238E27FC236}">
                  <a16:creationId xmlns="" xmlns:a16="http://schemas.microsoft.com/office/drawing/2014/main" id="{F2C37BF7-07DC-131E-824E-60B496C52D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1151" y="1133204"/>
              <a:ext cx="1263157" cy="410834"/>
            </a:xfrm>
            <a:prstGeom prst="rect">
              <a:avLst/>
            </a:prstGeom>
          </p:spPr>
        </p:pic>
      </p:grpSp>
    </p:spTree>
    <p:extLst>
      <p:ext uri="{BB962C8B-B14F-4D97-AF65-F5344CB8AC3E}">
        <p14:creationId xmlns:p14="http://schemas.microsoft.com/office/powerpoint/2010/main" val="147993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5C3EB75A-1381-9290-D989-537039A180A5}"/>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99D9BA73-E801-796B-8A04-3ED25F98F9B5}"/>
              </a:ext>
            </a:extLst>
          </p:cNvPr>
          <p:cNvSpPr txBox="1"/>
          <p:nvPr/>
        </p:nvSpPr>
        <p:spPr>
          <a:xfrm>
            <a:off x="523568" y="107361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Appendices </a:t>
            </a:r>
          </a:p>
        </p:txBody>
      </p:sp>
      <p:sp>
        <p:nvSpPr>
          <p:cNvPr id="8" name="TextBox 7">
            <a:extLst>
              <a:ext uri="{FF2B5EF4-FFF2-40B4-BE49-F238E27FC236}">
                <a16:creationId xmlns="" xmlns:a16="http://schemas.microsoft.com/office/drawing/2014/main" id="{61B54C52-3874-0B44-ACCC-AD2FD756707F}"/>
              </a:ext>
            </a:extLst>
          </p:cNvPr>
          <p:cNvSpPr txBox="1"/>
          <p:nvPr/>
        </p:nvSpPr>
        <p:spPr>
          <a:xfrm>
            <a:off x="523568" y="2362282"/>
            <a:ext cx="10046109" cy="1569660"/>
          </a:xfrm>
          <a:prstGeom prst="rect">
            <a:avLst/>
          </a:prstGeom>
          <a:noFill/>
        </p:spPr>
        <p:txBody>
          <a:bodyPr wrap="square">
            <a:spAutoFit/>
          </a:bodyPr>
          <a:lstStyle/>
          <a:p>
            <a:r>
              <a:rPr lang="en-US" sz="3200" dirty="0">
                <a:latin typeface="+mj-lt"/>
                <a:ea typeface="Calibri" panose="020F0502020204030204" pitchFamily="34" charset="0"/>
                <a:cs typeface="Calibri" panose="020F0502020204030204" pitchFamily="34" charset="0"/>
              </a:rPr>
              <a:t>(Include supplementary materials such as code, detailed mathematical derivations, and extensive data tables)</a:t>
            </a:r>
            <a:endParaRPr lang="en-IN" sz="32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0672340E-CF4A-B8E7-2FC0-113BC5AA4261}"/>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smtClean="0">
                <a:latin typeface="+mj-lt"/>
                <a:ea typeface="Calibri" panose="020F0502020204030204" pitchFamily="34" charset="0"/>
                <a:cs typeface="Calibri" panose="020F0502020204030204" pitchFamily="34" charset="0"/>
              </a:rPr>
              <a:t>Abstract</a:t>
            </a:r>
          </a:p>
        </p:txBody>
      </p:sp>
      <p:sp>
        <p:nvSpPr>
          <p:cNvPr id="2" name="Rectangle 1"/>
          <p:cNvSpPr/>
          <p:nvPr/>
        </p:nvSpPr>
        <p:spPr>
          <a:xfrm>
            <a:off x="344358" y="2081689"/>
            <a:ext cx="8604909" cy="2862322"/>
          </a:xfrm>
          <a:prstGeom prst="rect">
            <a:avLst/>
          </a:prstGeom>
        </p:spPr>
        <p:txBody>
          <a:bodyPr wrap="square">
            <a:spAutoFit/>
          </a:bodyPr>
          <a:lstStyle/>
          <a:p>
            <a:r>
              <a:rPr lang="en-US" sz="2000" dirty="0"/>
              <a:t>Consumer electronics, office equipment and other plug loads consume 15 to 20 percent of total residential and commercial electricity while not in primary mode. </a:t>
            </a:r>
            <a:endParaRPr lang="en-US" sz="2000" dirty="0" smtClean="0"/>
          </a:p>
          <a:p>
            <a:endParaRPr lang="en-US" sz="2000" dirty="0"/>
          </a:p>
          <a:p>
            <a:endParaRPr lang="en-US" sz="2000" dirty="0" smtClean="0"/>
          </a:p>
          <a:p>
            <a:r>
              <a:rPr lang="en-US" sz="2000" dirty="0" smtClean="0"/>
              <a:t>Much </a:t>
            </a:r>
            <a:r>
              <a:rPr lang="en-US" sz="2000" dirty="0"/>
              <a:t>of this energy is consumed when these devices operate in low-power modes but are not actually in use. One way to reduce this unnecessary electricity consumption is to use a smart energy management system</a:t>
            </a:r>
            <a:endParaRPr lang="en-US" sz="20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884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4" name="Rectangle 1">
            <a:extLst>
              <a:ext uri="{FF2B5EF4-FFF2-40B4-BE49-F238E27FC236}">
                <a16:creationId xmlns="" xmlns:a16="http://schemas.microsoft.com/office/drawing/2014/main" id="{A0EF213F-F42E-5DA4-DA8D-10B668A4C6BE}"/>
              </a:ext>
            </a:extLst>
          </p:cNvPr>
          <p:cNvSpPr>
            <a:spLocks noChangeArrowheads="1"/>
          </p:cNvSpPr>
          <p:nvPr/>
        </p:nvSpPr>
        <p:spPr bwMode="auto">
          <a:xfrm>
            <a:off x="135461" y="1609014"/>
            <a:ext cx="11303001"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100" dirty="0">
              <a:solidFill>
                <a:schemeClr val="tx1"/>
              </a:solidFill>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IN" sz="2800" b="1" dirty="0">
                <a:latin typeface="+mj-lt"/>
                <a:ea typeface="Calibri" panose="020F0502020204030204" pitchFamily="34" charset="0"/>
                <a:cs typeface="Calibri" panose="020F0502020204030204" pitchFamily="34" charset="0"/>
              </a:rPr>
              <a:t>Problem Statement</a:t>
            </a: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1800" dirty="0"/>
              <a:t>Most conventional prepaid power meters currently installed in households only display the total real time usage of its power and the amount of electricity available. There is no way to see what the day’s, week’s or month’s consumption was on these meters and often these power meters are placed in an inconvenient location which makes regular viewing somewhat difficult</a:t>
            </a:r>
            <a:r>
              <a:rPr lang="en-US" sz="1800" dirty="0" smtClean="0"/>
              <a:t>.</a:t>
            </a:r>
          </a:p>
          <a:p>
            <a:pPr marL="342900" indent="-342900">
              <a:buFont typeface="Wingdings" panose="05000000000000000000" pitchFamily="2" charset="2"/>
              <a:buChar char="q"/>
            </a:pPr>
            <a:endParaRPr lang="en-US" sz="1800" dirty="0"/>
          </a:p>
          <a:p>
            <a:pPr marL="342900" indent="-342900">
              <a:buFont typeface="Wingdings" panose="05000000000000000000" pitchFamily="2" charset="2"/>
              <a:buChar char="q"/>
            </a:pPr>
            <a:endParaRPr lang="en-US" sz="1800" dirty="0" smtClean="0"/>
          </a:p>
          <a:p>
            <a:pPr marL="342900" indent="-342900">
              <a:buFont typeface="Wingdings" panose="05000000000000000000" pitchFamily="2" charset="2"/>
              <a:buChar char="q"/>
            </a:pPr>
            <a:r>
              <a:rPr lang="en-US" sz="1800" dirty="0" smtClean="0"/>
              <a:t> </a:t>
            </a:r>
            <a:r>
              <a:rPr lang="en-US" sz="1800" dirty="0"/>
              <a:t>These power meters also lack the ability to monitor appliances individually; thus hiding vital information about individual appliances.</a:t>
            </a:r>
            <a:endParaRPr lang="en-US" sz="1800" dirty="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132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671301F-418D-DF7E-3ED7-D52034B5F981}"/>
              </a:ext>
            </a:extLst>
          </p:cNvPr>
          <p:cNvSpPr txBox="1"/>
          <p:nvPr/>
        </p:nvSpPr>
        <p:spPr>
          <a:xfrm>
            <a:off x="562897" y="700854"/>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Methodology</a:t>
            </a:r>
          </a:p>
        </p:txBody>
      </p:sp>
      <p:sp>
        <p:nvSpPr>
          <p:cNvPr id="8" name="TextBox 7">
            <a:extLst>
              <a:ext uri="{FF2B5EF4-FFF2-40B4-BE49-F238E27FC236}">
                <a16:creationId xmlns="" xmlns:a16="http://schemas.microsoft.com/office/drawing/2014/main" id="{38BB43CB-D18B-2071-59B7-F5DE73D102EA}"/>
              </a:ext>
            </a:extLst>
          </p:cNvPr>
          <p:cNvSpPr txBox="1"/>
          <p:nvPr/>
        </p:nvSpPr>
        <p:spPr>
          <a:xfrm>
            <a:off x="562897" y="1830701"/>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Data Collection and Preprocessing</a:t>
            </a:r>
          </a:p>
        </p:txBody>
      </p:sp>
      <p:sp>
        <p:nvSpPr>
          <p:cNvPr id="10" name="Rectangle 1">
            <a:extLst>
              <a:ext uri="{FF2B5EF4-FFF2-40B4-BE49-F238E27FC236}">
                <a16:creationId xmlns="" xmlns:a16="http://schemas.microsoft.com/office/drawing/2014/main" id="{31AC726A-B935-692B-B58C-DF63F50383BA}"/>
              </a:ext>
            </a:extLst>
          </p:cNvPr>
          <p:cNvSpPr>
            <a:spLocks noChangeArrowheads="1"/>
          </p:cNvSpPr>
          <p:nvPr/>
        </p:nvSpPr>
        <p:spPr bwMode="auto">
          <a:xfrm>
            <a:off x="462116" y="2546944"/>
            <a:ext cx="84032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sz="2000" dirty="0" smtClean="0"/>
              <a:t>Data </a:t>
            </a:r>
            <a:r>
              <a:rPr lang="en-US" sz="2000" dirty="0"/>
              <a:t>is collected from </a:t>
            </a:r>
            <a:r>
              <a:rPr lang="en-US" sz="2000" dirty="0" smtClean="0"/>
              <a:t>smart plug with </a:t>
            </a:r>
            <a:r>
              <a:rPr lang="en-US" sz="2000" smtClean="0"/>
              <a:t>monitoring feature and </a:t>
            </a:r>
            <a:r>
              <a:rPr lang="en-US" sz="2000" dirty="0"/>
              <a:t>appliances</a:t>
            </a:r>
            <a:r>
              <a:rPr lang="en-US" sz="2800" dirty="0"/>
              <a:t>.</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3" name="TextBox 12">
            <a:extLst>
              <a:ext uri="{FF2B5EF4-FFF2-40B4-BE49-F238E27FC236}">
                <a16:creationId xmlns="" xmlns:a16="http://schemas.microsoft.com/office/drawing/2014/main" id="{3FC6B1AE-A125-4621-1130-20E08CA2C352}"/>
              </a:ext>
            </a:extLst>
          </p:cNvPr>
          <p:cNvSpPr txBox="1"/>
          <p:nvPr/>
        </p:nvSpPr>
        <p:spPr>
          <a:xfrm>
            <a:off x="562897" y="3368655"/>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Model Selection and Development</a:t>
            </a:r>
          </a:p>
        </p:txBody>
      </p:sp>
      <p:sp>
        <p:nvSpPr>
          <p:cNvPr id="14" name="Rectangle 2">
            <a:extLst>
              <a:ext uri="{FF2B5EF4-FFF2-40B4-BE49-F238E27FC236}">
                <a16:creationId xmlns="" xmlns:a16="http://schemas.microsoft.com/office/drawing/2014/main" id="{A697608E-67DB-5549-501C-99CE468D1B79}"/>
              </a:ext>
            </a:extLst>
          </p:cNvPr>
          <p:cNvSpPr>
            <a:spLocks noChangeArrowheads="1"/>
          </p:cNvSpPr>
          <p:nvPr/>
        </p:nvSpPr>
        <p:spPr bwMode="auto">
          <a:xfrm>
            <a:off x="512506" y="3925345"/>
            <a:ext cx="1116698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6" name="TextBox 15">
            <a:extLst>
              <a:ext uri="{FF2B5EF4-FFF2-40B4-BE49-F238E27FC236}">
                <a16:creationId xmlns="" xmlns:a16="http://schemas.microsoft.com/office/drawing/2014/main" id="{F2E48058-B0F8-1903-9208-DC2683D8A3DE}"/>
              </a:ext>
            </a:extLst>
          </p:cNvPr>
          <p:cNvSpPr txBox="1"/>
          <p:nvPr/>
        </p:nvSpPr>
        <p:spPr>
          <a:xfrm>
            <a:off x="562897" y="5032412"/>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Evaluation Metrics</a:t>
            </a:r>
          </a:p>
        </p:txBody>
      </p:sp>
    </p:spTree>
    <p:extLst>
      <p:ext uri="{BB962C8B-B14F-4D97-AF65-F5344CB8AC3E}">
        <p14:creationId xmlns:p14="http://schemas.microsoft.com/office/powerpoint/2010/main" val="398702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TextBox 6">
            <a:extLst>
              <a:ext uri="{FF2B5EF4-FFF2-40B4-BE49-F238E27FC236}">
                <a16:creationId xmlns="" xmlns:a16="http://schemas.microsoft.com/office/drawing/2014/main" id="{E9BD5779-74A6-8DEE-FF11-29346671C139}"/>
              </a:ext>
            </a:extLst>
          </p:cNvPr>
          <p:cNvSpPr txBox="1"/>
          <p:nvPr/>
        </p:nvSpPr>
        <p:spPr>
          <a:xfrm>
            <a:off x="356418" y="896637"/>
            <a:ext cx="8036467" cy="707886"/>
          </a:xfrm>
          <a:prstGeom prst="rect">
            <a:avLst/>
          </a:prstGeom>
          <a:noFill/>
        </p:spPr>
        <p:txBody>
          <a:bodyPr wrap="square">
            <a:spAutoFit/>
          </a:bodyPr>
          <a:lstStyle/>
          <a:p>
            <a:r>
              <a:rPr lang="en-IN" sz="4000" b="1" dirty="0">
                <a:latin typeface="+mj-lt"/>
                <a:ea typeface="Calibri" panose="020F0502020204030204" pitchFamily="34" charset="0"/>
                <a:cs typeface="Calibri" panose="020F0502020204030204" pitchFamily="34" charset="0"/>
              </a:rPr>
              <a:t>Implementation and Results</a:t>
            </a:r>
          </a:p>
        </p:txBody>
      </p:sp>
      <p:sp>
        <p:nvSpPr>
          <p:cNvPr id="9" name="TextBox 8">
            <a:extLst>
              <a:ext uri="{FF2B5EF4-FFF2-40B4-BE49-F238E27FC236}">
                <a16:creationId xmlns="" xmlns:a16="http://schemas.microsoft.com/office/drawing/2014/main" id="{07D823DE-9832-8ACC-ED03-116F995F15F7}"/>
              </a:ext>
            </a:extLst>
          </p:cNvPr>
          <p:cNvSpPr txBox="1"/>
          <p:nvPr/>
        </p:nvSpPr>
        <p:spPr>
          <a:xfrm>
            <a:off x="356419" y="1742210"/>
            <a:ext cx="6100916" cy="461665"/>
          </a:xfrm>
          <a:prstGeom prst="rect">
            <a:avLst/>
          </a:prstGeom>
          <a:noFill/>
        </p:spPr>
        <p:txBody>
          <a:bodyPr wrap="square">
            <a:spAutoFit/>
          </a:bodyPr>
          <a:lstStyle/>
          <a:p>
            <a:r>
              <a:rPr lang="en-IN" sz="2400" b="1" dirty="0">
                <a:latin typeface="+mj-lt"/>
                <a:ea typeface="Calibri" panose="020F0502020204030204" pitchFamily="34" charset="0"/>
                <a:cs typeface="Calibri" panose="020F0502020204030204" pitchFamily="34" charset="0"/>
              </a:rPr>
              <a:t>Implementation Details</a:t>
            </a:r>
          </a:p>
        </p:txBody>
      </p:sp>
      <p:sp>
        <p:nvSpPr>
          <p:cNvPr id="10" name="Rectangle 1">
            <a:extLst>
              <a:ext uri="{FF2B5EF4-FFF2-40B4-BE49-F238E27FC236}">
                <a16:creationId xmlns="" xmlns:a16="http://schemas.microsoft.com/office/drawing/2014/main" id="{4523911F-22B8-B24A-05E8-BEC25E6F8A32}"/>
              </a:ext>
            </a:extLst>
          </p:cNvPr>
          <p:cNvSpPr>
            <a:spLocks noChangeArrowheads="1"/>
          </p:cNvSpPr>
          <p:nvPr/>
        </p:nvSpPr>
        <p:spPr bwMode="auto">
          <a:xfrm>
            <a:off x="356419" y="1926876"/>
            <a:ext cx="110799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2" name="TextBox 11">
            <a:extLst>
              <a:ext uri="{FF2B5EF4-FFF2-40B4-BE49-F238E27FC236}">
                <a16:creationId xmlns="" xmlns:a16="http://schemas.microsoft.com/office/drawing/2014/main" id="{BE7BBA07-E603-9A5C-AF89-28AA49587DC0}"/>
              </a:ext>
            </a:extLst>
          </p:cNvPr>
          <p:cNvSpPr txBox="1"/>
          <p:nvPr/>
        </p:nvSpPr>
        <p:spPr>
          <a:xfrm>
            <a:off x="356419" y="3669333"/>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Results and Analysis</a:t>
            </a:r>
          </a:p>
        </p:txBody>
      </p:sp>
    </p:spTree>
    <p:extLst>
      <p:ext uri="{BB962C8B-B14F-4D97-AF65-F5344CB8AC3E}">
        <p14:creationId xmlns:p14="http://schemas.microsoft.com/office/powerpoint/2010/main" val="1085522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FA376BD5-1C88-1656-DACF-45535BEEF956}"/>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A0FC3330-0C70-C024-3855-AB3602B89DB0}"/>
              </a:ext>
            </a:extLst>
          </p:cNvPr>
          <p:cNvSpPr txBox="1"/>
          <p:nvPr/>
        </p:nvSpPr>
        <p:spPr>
          <a:xfrm>
            <a:off x="474407" y="955631"/>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7" name="TextBox 6">
            <a:extLst>
              <a:ext uri="{FF2B5EF4-FFF2-40B4-BE49-F238E27FC236}">
                <a16:creationId xmlns="" xmlns:a16="http://schemas.microsoft.com/office/drawing/2014/main" id="{A3CADF2D-2810-8E53-D77A-873BFB5937A5}"/>
              </a:ext>
            </a:extLst>
          </p:cNvPr>
          <p:cNvSpPr txBox="1"/>
          <p:nvPr/>
        </p:nvSpPr>
        <p:spPr>
          <a:xfrm>
            <a:off x="543233" y="1771707"/>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Limitations</a:t>
            </a:r>
          </a:p>
        </p:txBody>
      </p:sp>
      <p:sp>
        <p:nvSpPr>
          <p:cNvPr id="11" name="TextBox 10">
            <a:extLst>
              <a:ext uri="{FF2B5EF4-FFF2-40B4-BE49-F238E27FC236}">
                <a16:creationId xmlns="" xmlns:a16="http://schemas.microsoft.com/office/drawing/2014/main" id="{B8A29D03-EB1B-31F8-5BFF-0B3941AF964A}"/>
              </a:ext>
            </a:extLst>
          </p:cNvPr>
          <p:cNvSpPr txBox="1"/>
          <p:nvPr/>
        </p:nvSpPr>
        <p:spPr>
          <a:xfrm>
            <a:off x="543233" y="3758466"/>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Future Work</a:t>
            </a:r>
          </a:p>
        </p:txBody>
      </p:sp>
      <p:sp>
        <p:nvSpPr>
          <p:cNvPr id="2" name="Rectangle 1"/>
          <p:cNvSpPr/>
          <p:nvPr/>
        </p:nvSpPr>
        <p:spPr>
          <a:xfrm>
            <a:off x="745067" y="4408389"/>
            <a:ext cx="6096000" cy="1241622"/>
          </a:xfrm>
          <a:prstGeom prst="rect">
            <a:avLst/>
          </a:prstGeom>
        </p:spPr>
        <p:txBody>
          <a:bodyPr>
            <a:spAutoFit/>
          </a:bodyPr>
          <a:lstStyle/>
          <a:p>
            <a:r>
              <a:rPr lang="en-US" dirty="0"/>
              <a:t>Integration with </a:t>
            </a:r>
            <a:r>
              <a:rPr lang="en-US" dirty="0" err="1"/>
              <a:t>IoT</a:t>
            </a:r>
            <a:r>
              <a:rPr lang="en-US" dirty="0"/>
              <a:t> and 5G </a:t>
            </a:r>
            <a:r>
              <a:rPr lang="en-US" dirty="0" err="1"/>
              <a:t>networks.Use</a:t>
            </a:r>
            <a:r>
              <a:rPr lang="en-US" dirty="0"/>
              <a:t> of federated learning for privacy-preserving </a:t>
            </a:r>
            <a:r>
              <a:rPr lang="en-US" dirty="0" err="1"/>
              <a:t>AI.Advanced</a:t>
            </a:r>
            <a:r>
              <a:rPr lang="en-US" dirty="0"/>
              <a:t> forecasting with hybrid AI </a:t>
            </a:r>
            <a:r>
              <a:rPr lang="en-US" dirty="0" err="1"/>
              <a:t>models.Fully</a:t>
            </a:r>
            <a:r>
              <a:rPr lang="en-US" dirty="0"/>
              <a:t> autonomous home energy ecosystems.</a:t>
            </a:r>
          </a:p>
        </p:txBody>
      </p:sp>
      <p:sp>
        <p:nvSpPr>
          <p:cNvPr id="3" name="Rectangle 2"/>
          <p:cNvSpPr/>
          <p:nvPr/>
        </p:nvSpPr>
        <p:spPr>
          <a:xfrm>
            <a:off x="646501" y="2332355"/>
            <a:ext cx="4357283" cy="1241622"/>
          </a:xfrm>
          <a:prstGeom prst="rect">
            <a:avLst/>
          </a:prstGeom>
        </p:spPr>
        <p:txBody>
          <a:bodyPr wrap="none">
            <a:spAutoFit/>
          </a:bodyPr>
          <a:lstStyle/>
          <a:p>
            <a:r>
              <a:rPr lang="en-US" dirty="0"/>
              <a:t>High Initial </a:t>
            </a:r>
            <a:r>
              <a:rPr lang="en-US" dirty="0" smtClean="0"/>
              <a:t>Cost </a:t>
            </a:r>
          </a:p>
          <a:p>
            <a:r>
              <a:rPr lang="en-US" dirty="0"/>
              <a:t>Data Privacy &amp; Security </a:t>
            </a:r>
            <a:r>
              <a:rPr lang="en-US" dirty="0" smtClean="0"/>
              <a:t>Concerns</a:t>
            </a:r>
          </a:p>
          <a:p>
            <a:r>
              <a:rPr lang="en-US" dirty="0"/>
              <a:t>Dependence on Internet </a:t>
            </a:r>
            <a:r>
              <a:rPr lang="en-US" dirty="0" smtClean="0"/>
              <a:t>Connectivity</a:t>
            </a:r>
          </a:p>
          <a:p>
            <a:r>
              <a:rPr lang="en-US" dirty="0" smtClean="0"/>
              <a:t>Maintenance </a:t>
            </a:r>
            <a:r>
              <a:rPr lang="en-US" dirty="0"/>
              <a:t>and Technical Complexity</a:t>
            </a:r>
          </a:p>
        </p:txBody>
      </p:sp>
    </p:spTree>
    <p:extLst>
      <p:ext uri="{BB962C8B-B14F-4D97-AF65-F5344CB8AC3E}">
        <p14:creationId xmlns:p14="http://schemas.microsoft.com/office/powerpoint/2010/main" val="20853429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F8B5F0A-F924-40DD-4CA9-D3590B7CD1E3}"/>
              </a:ext>
            </a:extLst>
          </p:cNvPr>
          <p:cNvSpPr txBox="1"/>
          <p:nvPr/>
        </p:nvSpPr>
        <p:spPr>
          <a:xfrm>
            <a:off x="543233" y="1053558"/>
            <a:ext cx="6100916" cy="769441"/>
          </a:xfrm>
          <a:prstGeom prst="rect">
            <a:avLst/>
          </a:prstGeom>
          <a:noFill/>
        </p:spPr>
        <p:txBody>
          <a:bodyPr wrap="square">
            <a:spAutoFit/>
          </a:bodyPr>
          <a:lstStyle/>
          <a:p>
            <a:r>
              <a:rPr lang="en-US" sz="4400" b="1" i="0" u="none" strike="noStrike" dirty="0">
                <a:solidFill>
                  <a:srgbClr val="000000"/>
                </a:solidFill>
                <a:effectLst/>
                <a:latin typeface="+mj-lt"/>
                <a:ea typeface="Calibri" panose="020F0502020204030204" pitchFamily="34" charset="0"/>
                <a:cs typeface="Calibri" panose="020F0502020204030204" pitchFamily="34" charset="0"/>
              </a:rPr>
              <a:t>Solution Impact</a:t>
            </a:r>
            <a:r>
              <a:rPr lang="en-US" sz="4400" b="1" i="0" dirty="0">
                <a:solidFill>
                  <a:srgbClr val="000000"/>
                </a:solidFill>
                <a:effectLst/>
                <a:latin typeface="+mj-lt"/>
                <a:ea typeface="Calibri" panose="020F0502020204030204" pitchFamily="34" charset="0"/>
                <a:cs typeface="Calibri" panose="020F0502020204030204" pitchFamily="34" charset="0"/>
              </a:rPr>
              <a:t>​</a:t>
            </a:r>
            <a:endParaRPr lang="en-IN" sz="4000" b="1" dirty="0">
              <a:latin typeface="+mj-lt"/>
              <a:ea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F787F1F0-5929-C0EC-7987-A034BF06E5E0}"/>
              </a:ext>
            </a:extLst>
          </p:cNvPr>
          <p:cNvSpPr txBox="1"/>
          <p:nvPr/>
        </p:nvSpPr>
        <p:spPr>
          <a:xfrm>
            <a:off x="612059" y="1928629"/>
            <a:ext cx="6100916" cy="523220"/>
          </a:xfrm>
          <a:prstGeom prst="rect">
            <a:avLst/>
          </a:prstGeom>
          <a:noFill/>
        </p:spPr>
        <p:txBody>
          <a:bodyPr wrap="square">
            <a:spAutoFit/>
          </a:bodyPr>
          <a:lstStyle/>
          <a:p>
            <a:r>
              <a:rPr lang="en-US" sz="2800" b="1" i="0" u="none" strike="noStrike" dirty="0">
                <a:solidFill>
                  <a:srgbClr val="000000"/>
                </a:solidFill>
                <a:effectLst/>
                <a:latin typeface="+mj-lt"/>
                <a:ea typeface="Calibri" panose="020F0502020204030204" pitchFamily="34" charset="0"/>
                <a:cs typeface="Calibri" panose="020F0502020204030204" pitchFamily="34" charset="0"/>
              </a:rPr>
              <a:t>Sustainability Impact</a:t>
            </a:r>
            <a:endParaRPr lang="en-IN" sz="2400" b="1" dirty="0">
              <a:latin typeface="+mj-lt"/>
              <a:ea typeface="Calibri" panose="020F0502020204030204" pitchFamily="34" charset="0"/>
              <a:cs typeface="Calibri" panose="020F0502020204030204" pitchFamily="34" charset="0"/>
            </a:endParaRPr>
          </a:p>
        </p:txBody>
      </p:sp>
      <p:sp>
        <p:nvSpPr>
          <p:cNvPr id="7" name="TextBox 6">
            <a:extLst>
              <a:ext uri="{FF2B5EF4-FFF2-40B4-BE49-F238E27FC236}">
                <a16:creationId xmlns="" xmlns:a16="http://schemas.microsoft.com/office/drawing/2014/main" id="{5E4361C5-7D9A-4E55-4EFF-3396C1E47E77}"/>
              </a:ext>
            </a:extLst>
          </p:cNvPr>
          <p:cNvSpPr txBox="1"/>
          <p:nvPr/>
        </p:nvSpPr>
        <p:spPr>
          <a:xfrm>
            <a:off x="612058" y="2557479"/>
            <a:ext cx="10350909" cy="1569660"/>
          </a:xfrm>
          <a:prstGeom prst="rect">
            <a:avLst/>
          </a:prstGeom>
          <a:noFill/>
        </p:spPr>
        <p:txBody>
          <a:bodyPr wrap="square">
            <a:spAutoFit/>
          </a:bodyPr>
          <a:lstStyle/>
          <a:p>
            <a:r>
              <a:rPr lang="en-US" sz="2400" dirty="0"/>
              <a:t>Predicting daily energy consumption.</a:t>
            </a:r>
          </a:p>
          <a:p>
            <a:r>
              <a:rPr lang="en-US" sz="2400" dirty="0"/>
              <a:t>Scheduling appliances during low-tariff hours.</a:t>
            </a:r>
          </a:p>
          <a:p>
            <a:r>
              <a:rPr lang="en-US" sz="2400" dirty="0"/>
              <a:t>Managing solar energy storage and grid supply balance.</a:t>
            </a:r>
          </a:p>
          <a:p>
            <a:endParaRPr lang="en-IN" sz="2400" dirty="0">
              <a:latin typeface="+mj-lt"/>
              <a:ea typeface="Calibri" panose="020F0502020204030204" pitchFamily="34" charset="0"/>
              <a:cs typeface="Calibri" panose="020F0502020204030204" pitchFamily="34" charset="0"/>
            </a:endParaRPr>
          </a:p>
        </p:txBody>
      </p:sp>
      <p:sp>
        <p:nvSpPr>
          <p:cNvPr id="9" name="TextBox 8">
            <a:extLst>
              <a:ext uri="{FF2B5EF4-FFF2-40B4-BE49-F238E27FC236}">
                <a16:creationId xmlns="" xmlns:a16="http://schemas.microsoft.com/office/drawing/2014/main" id="{E5577DB5-CD8A-1D63-6A57-B6A5A6168349}"/>
              </a:ext>
            </a:extLst>
          </p:cNvPr>
          <p:cNvSpPr txBox="1"/>
          <p:nvPr/>
        </p:nvSpPr>
        <p:spPr>
          <a:xfrm>
            <a:off x="543233" y="3882932"/>
            <a:ext cx="6100916" cy="523220"/>
          </a:xfrm>
          <a:prstGeom prst="rect">
            <a:avLst/>
          </a:prstGeom>
          <a:noFill/>
        </p:spPr>
        <p:txBody>
          <a:bodyPr wrap="square">
            <a:spAutoFit/>
          </a:bodyPr>
          <a:lstStyle/>
          <a:p>
            <a:r>
              <a:rPr lang="en-US" sz="2800" b="1" i="0" u="none" strike="noStrike" dirty="0">
                <a:solidFill>
                  <a:srgbClr val="000000"/>
                </a:solidFill>
                <a:effectLst/>
                <a:latin typeface="+mj-lt"/>
                <a:ea typeface="Calibri" panose="020F0502020204030204" pitchFamily="34" charset="0"/>
                <a:cs typeface="Calibri" panose="020F0502020204030204" pitchFamily="34" charset="0"/>
              </a:rPr>
              <a:t>Practical Implementation</a:t>
            </a:r>
            <a:endParaRPr lang="en-IN" sz="2400" b="1" dirty="0">
              <a:latin typeface="+mj-lt"/>
              <a:ea typeface="Calibri" panose="020F0502020204030204" pitchFamily="34" charset="0"/>
              <a:cs typeface="Calibri" panose="020F0502020204030204" pitchFamily="34" charset="0"/>
            </a:endParaRPr>
          </a:p>
        </p:txBody>
      </p:sp>
      <p:sp>
        <p:nvSpPr>
          <p:cNvPr id="11" name="TextBox 10">
            <a:extLst>
              <a:ext uri="{FF2B5EF4-FFF2-40B4-BE49-F238E27FC236}">
                <a16:creationId xmlns="" xmlns:a16="http://schemas.microsoft.com/office/drawing/2014/main" id="{C806F62D-42E1-4DB4-F5D1-5AF0E0DF09D7}"/>
              </a:ext>
            </a:extLst>
          </p:cNvPr>
          <p:cNvSpPr txBox="1"/>
          <p:nvPr/>
        </p:nvSpPr>
        <p:spPr>
          <a:xfrm>
            <a:off x="515493" y="4608991"/>
            <a:ext cx="8630265" cy="1261884"/>
          </a:xfrm>
          <a:prstGeom prst="rect">
            <a:avLst/>
          </a:prstGeom>
          <a:noFill/>
        </p:spPr>
        <p:txBody>
          <a:bodyPr wrap="square">
            <a:spAutoFit/>
          </a:bodyPr>
          <a:lstStyle/>
          <a:p>
            <a:r>
              <a:rPr lang="en-US" sz="2800" dirty="0"/>
              <a:t>AI-Powered Energy </a:t>
            </a:r>
            <a:r>
              <a:rPr lang="en-US" sz="2800" dirty="0" smtClean="0"/>
              <a:t>Monitoring</a:t>
            </a:r>
          </a:p>
          <a:p>
            <a:r>
              <a:rPr lang="en-US" sz="2400" dirty="0"/>
              <a:t>Dynamic Pricing and Smart </a:t>
            </a:r>
            <a:r>
              <a:rPr lang="en-US" sz="2400" dirty="0" smtClean="0"/>
              <a:t>Scheduling</a:t>
            </a:r>
          </a:p>
          <a:p>
            <a:r>
              <a:rPr lang="en-US" sz="2400" dirty="0"/>
              <a:t>Predictive Maintenance</a:t>
            </a:r>
            <a:endParaRPr lang="en-IN" sz="24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8910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5DC31116-19D9-63A8-ACDD-215B285F6291}"/>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B65FBAAC-4072-6836-424B-19CC05EB49D5}"/>
              </a:ext>
            </a:extLst>
          </p:cNvPr>
          <p:cNvSpPr txBox="1"/>
          <p:nvPr/>
        </p:nvSpPr>
        <p:spPr>
          <a:xfrm>
            <a:off x="602226" y="111294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Conclusion</a:t>
            </a:r>
          </a:p>
        </p:txBody>
      </p:sp>
      <p:sp>
        <p:nvSpPr>
          <p:cNvPr id="6" name="Rectangle 1">
            <a:extLst>
              <a:ext uri="{FF2B5EF4-FFF2-40B4-BE49-F238E27FC236}">
                <a16:creationId xmlns="" xmlns:a16="http://schemas.microsoft.com/office/drawing/2014/main" id="{FE4DCDAF-B32F-65EF-518D-C687CA00D2BE}"/>
              </a:ext>
            </a:extLst>
          </p:cNvPr>
          <p:cNvSpPr>
            <a:spLocks noChangeArrowheads="1"/>
          </p:cNvSpPr>
          <p:nvPr/>
        </p:nvSpPr>
        <p:spPr bwMode="auto">
          <a:xfrm>
            <a:off x="153494" y="2151601"/>
            <a:ext cx="1124264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t>AI transforms how homes consume and manage energy.</a:t>
            </a:r>
          </a:p>
          <a:p>
            <a:r>
              <a:rPr lang="en-US" sz="2800" dirty="0"/>
              <a:t>Smart energy management is key to sustainable living.</a:t>
            </a:r>
          </a:p>
          <a:p>
            <a:r>
              <a:rPr lang="en-US" sz="2800" dirty="0"/>
              <a:t>Continued innovation will make homes more efficient, secure, and eco-friendly.</a:t>
            </a:r>
          </a:p>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672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 xmlns:a16="http://schemas.microsoft.com/office/drawing/2014/main" id="{12EACBED-1CC2-B25B-A6C1-517EB2552EDE}"/>
            </a:ext>
          </a:extLst>
        </p:cNvPr>
        <p:cNvGrpSpPr/>
        <p:nvPr/>
      </p:nvGrpSpPr>
      <p:grpSpPr>
        <a:xfrm>
          <a:off x="0" y="0"/>
          <a:ext cx="0" cy="0"/>
          <a:chOff x="0" y="0"/>
          <a:chExt cx="0" cy="0"/>
        </a:xfrm>
      </p:grpSpPr>
      <p:sp>
        <p:nvSpPr>
          <p:cNvPr id="5" name="TextBox 4">
            <a:extLst>
              <a:ext uri="{FF2B5EF4-FFF2-40B4-BE49-F238E27FC236}">
                <a16:creationId xmlns="" xmlns:a16="http://schemas.microsoft.com/office/drawing/2014/main" id="{87EA9518-C121-D01C-B4CB-CE6731FEB324}"/>
              </a:ext>
            </a:extLst>
          </p:cNvPr>
          <p:cNvSpPr txBox="1"/>
          <p:nvPr/>
        </p:nvSpPr>
        <p:spPr>
          <a:xfrm>
            <a:off x="425245" y="1103114"/>
            <a:ext cx="6100916" cy="923330"/>
          </a:xfrm>
          <a:prstGeom prst="rect">
            <a:avLst/>
          </a:prstGeom>
          <a:noFill/>
        </p:spPr>
        <p:txBody>
          <a:bodyPr wrap="square">
            <a:spAutoFit/>
          </a:bodyPr>
          <a:lstStyle/>
          <a:p>
            <a:r>
              <a:rPr lang="en-IN" sz="5400" b="1" dirty="0">
                <a:latin typeface="+mj-lt"/>
              </a:rPr>
              <a:t>References</a:t>
            </a:r>
          </a:p>
        </p:txBody>
      </p:sp>
      <p:sp>
        <p:nvSpPr>
          <p:cNvPr id="8" name="TextBox 7">
            <a:extLst>
              <a:ext uri="{FF2B5EF4-FFF2-40B4-BE49-F238E27FC236}">
                <a16:creationId xmlns="" xmlns:a16="http://schemas.microsoft.com/office/drawing/2014/main" id="{45B80B4F-35EA-0081-C4EE-9D7887B600E1}"/>
              </a:ext>
            </a:extLst>
          </p:cNvPr>
          <p:cNvSpPr txBox="1"/>
          <p:nvPr/>
        </p:nvSpPr>
        <p:spPr>
          <a:xfrm>
            <a:off x="425245" y="2400972"/>
            <a:ext cx="7216526" cy="3046988"/>
          </a:xfrm>
          <a:prstGeom prst="rect">
            <a:avLst/>
          </a:prstGeom>
          <a:noFill/>
        </p:spPr>
        <p:txBody>
          <a:bodyPr wrap="square">
            <a:spAutoFit/>
          </a:bodyPr>
          <a:lstStyle/>
          <a:p>
            <a:r>
              <a:rPr lang="en-US" sz="3200" dirty="0"/>
              <a:t>IEEE, Elsevier research papers on Smart Grids &amp; AI.</a:t>
            </a:r>
          </a:p>
          <a:p>
            <a:r>
              <a:rPr lang="en-US" sz="3200" dirty="0"/>
              <a:t>IEA – Smart Energy Systems Report 2024.</a:t>
            </a:r>
          </a:p>
          <a:p>
            <a:r>
              <a:rPr lang="en-US" sz="3200" dirty="0"/>
              <a:t>Google AI for Energy Management – Case Studies.</a:t>
            </a:r>
          </a:p>
        </p:txBody>
      </p:sp>
    </p:spTree>
    <p:extLst>
      <p:ext uri="{BB962C8B-B14F-4D97-AF65-F5344CB8AC3E}">
        <p14:creationId xmlns:p14="http://schemas.microsoft.com/office/powerpoint/2010/main" val="13596008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4111</TotalTime>
  <Words>1931</Words>
  <Application>Microsoft Office PowerPoint</Application>
  <PresentationFormat>Custom</PresentationFormat>
  <Paragraphs>130</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hp</cp:lastModifiedBy>
  <cp:revision>364</cp:revision>
  <dcterms:modified xsi:type="dcterms:W3CDTF">2025-10-29T17:26:43Z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