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704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1097-9387-497A-8290-01CF773751E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F6135-6503-4CD5-9329-EB7AC97DE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6135-6503-4CD5-9329-EB7AC97DEDF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5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2CECBC4-CB59-4E8B-856C-F9A599F0B5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1D27C95-230A-4567-B2C5-F3C5E80F4AD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C3E6809-2A5D-4092-B990-D54F1B9704F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D3E546B-05C8-4DB2-AB10-E5789786E99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8524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6387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8270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6521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944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F65D-C4B1-4FD0-B5C0-C1D4E9344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201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518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327A6C5-102B-4A14-970E-AD0C4477192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677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2577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5563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994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3161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335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133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5829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02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9FF12C5-FC4F-4933-985A-B2BE24619C2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04817B-CDAB-4C22-9F2E-70E479783A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FF8283E-29D3-49C5-95F0-B8EBCA43BA4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61F411F-7932-4109-89AC-523137CFA65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A021C66-41DD-4C12-B566-2636E27AF5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64D158F-5026-49A7-B254-E1362FA11CA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4274F98-A894-4328-BA0B-54D34B5CDC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g object 1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99964505-575A-4CE7-9CCA-546BE416975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99964505-575A-4CE7-9CCA-546BE416975F}" type="slidenum">
              <a:rPr lang="en-IN" sz="1100" b="0" strike="noStrike" spc="9" smtClean="0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00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bject 3"/>
          <p:cNvSpPr/>
          <p:nvPr/>
        </p:nvSpPr>
        <p:spPr>
          <a:xfrm>
            <a:off x="742680" y="1380960"/>
            <a:ext cx="1228680" cy="1057320"/>
          </a:xfrm>
          <a:custGeom>
            <a:avLst/>
            <a:gdLst>
              <a:gd name="textAreaLeft" fmla="*/ 0 w 1228680"/>
              <a:gd name="textAreaRight" fmla="*/ 1229400 w 1228680"/>
              <a:gd name="textAreaTop" fmla="*/ 0 h 1057320"/>
              <a:gd name="textAreaBottom" fmla="*/ 1058040 h 1057320"/>
            </a:gdLst>
            <a:ahLst/>
            <a:cxnLst/>
            <a:rect l="textAreaLeft" t="textAreaTop" r="textAreaRight" b="textAreaBottom"/>
            <a:pathLst>
              <a:path w="1229360" h="1057910">
                <a:moveTo>
                  <a:pt x="964438" y="0"/>
                </a:moveTo>
                <a:lnTo>
                  <a:pt x="264236" y="0"/>
                </a:lnTo>
                <a:lnTo>
                  <a:pt x="0" y="529196"/>
                </a:lnTo>
                <a:lnTo>
                  <a:pt x="264236" y="1057681"/>
                </a:lnTo>
                <a:lnTo>
                  <a:pt x="964438" y="1057681"/>
                </a:lnTo>
                <a:lnTo>
                  <a:pt x="1229042" y="529196"/>
                </a:lnTo>
                <a:lnTo>
                  <a:pt x="964438" y="0"/>
                </a:lnTo>
                <a:close/>
              </a:path>
            </a:pathLst>
          </a:custGeom>
          <a:solidFill>
            <a:srgbClr val="5ECA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bject 4"/>
          <p:cNvSpPr/>
          <p:nvPr/>
        </p:nvSpPr>
        <p:spPr>
          <a:xfrm>
            <a:off x="3752640" y="1190520"/>
            <a:ext cx="1666800" cy="1438200"/>
          </a:xfrm>
          <a:custGeom>
            <a:avLst/>
            <a:gdLst>
              <a:gd name="textAreaLeft" fmla="*/ 0 w 1666800"/>
              <a:gd name="textAreaRight" fmla="*/ 1667520 w 1666800"/>
              <a:gd name="textAreaTop" fmla="*/ 0 h 1438200"/>
              <a:gd name="textAreaBottom" fmla="*/ 1438920 h 1438200"/>
            </a:gdLst>
            <a:ahLst/>
            <a:cxnLst/>
            <a:rect l="textAreaLeft" t="textAreaTop" r="textAreaRight" b="textAreaBottom"/>
            <a:pathLst>
              <a:path w="1667510" h="1438910">
                <a:moveTo>
                  <a:pt x="1307884" y="0"/>
                </a:moveTo>
                <a:lnTo>
                  <a:pt x="359651" y="0"/>
                </a:lnTo>
                <a:lnTo>
                  <a:pt x="0" y="718921"/>
                </a:lnTo>
                <a:lnTo>
                  <a:pt x="359651" y="1438554"/>
                </a:lnTo>
                <a:lnTo>
                  <a:pt x="1307884" y="1438554"/>
                </a:lnTo>
                <a:lnTo>
                  <a:pt x="1667167" y="718921"/>
                </a:lnTo>
                <a:lnTo>
                  <a:pt x="1307884" y="0"/>
                </a:lnTo>
                <a:close/>
              </a:path>
            </a:pathLst>
          </a:custGeom>
          <a:solidFill>
            <a:srgbClr val="41CF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bject 5"/>
          <p:cNvSpPr/>
          <p:nvPr/>
        </p:nvSpPr>
        <p:spPr>
          <a:xfrm>
            <a:off x="3800160" y="5229000"/>
            <a:ext cx="723960" cy="619200"/>
          </a:xfrm>
          <a:custGeom>
            <a:avLst/>
            <a:gdLst>
              <a:gd name="textAreaLeft" fmla="*/ 0 w 723960"/>
              <a:gd name="textAreaRight" fmla="*/ 724680 w 723960"/>
              <a:gd name="textAreaTop" fmla="*/ 0 h 619200"/>
              <a:gd name="textAreaBottom" fmla="*/ 619920 h 619200"/>
            </a:gdLst>
            <a:ahLst/>
            <a:cxnLst/>
            <a:rect l="textAreaLeft" t="textAreaTop" r="textAreaRight" b="textAreaBottom"/>
            <a:pathLst>
              <a:path w="724535" h="619760">
                <a:moveTo>
                  <a:pt x="569518" y="0"/>
                </a:moveTo>
                <a:lnTo>
                  <a:pt x="154800" y="0"/>
                </a:lnTo>
                <a:lnTo>
                  <a:pt x="0" y="309968"/>
                </a:lnTo>
                <a:lnTo>
                  <a:pt x="154800" y="619569"/>
                </a:lnTo>
                <a:lnTo>
                  <a:pt x="569518" y="619569"/>
                </a:lnTo>
                <a:lnTo>
                  <a:pt x="724319" y="309968"/>
                </a:lnTo>
                <a:lnTo>
                  <a:pt x="569518" y="0"/>
                </a:lnTo>
                <a:close/>
              </a:path>
            </a:pathLst>
          </a:custGeom>
          <a:solidFill>
            <a:srgbClr val="41AF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object 6"/>
          <p:cNvSpPr/>
          <p:nvPr/>
        </p:nvSpPr>
        <p:spPr>
          <a:xfrm>
            <a:off x="1838160" y="1104840"/>
            <a:ext cx="647640" cy="561960"/>
          </a:xfrm>
          <a:custGeom>
            <a:avLst/>
            <a:gdLst>
              <a:gd name="textAreaLeft" fmla="*/ 0 w 647640"/>
              <a:gd name="textAreaRight" fmla="*/ 648360 w 647640"/>
              <a:gd name="textAreaTop" fmla="*/ 0 h 561960"/>
              <a:gd name="textAreaBottom" fmla="*/ 562680 h 561960"/>
            </a:gdLst>
            <a:ahLst/>
            <a:cxnLst/>
            <a:rect l="textAreaLeft" t="textAreaTop" r="textAreaRight" b="textAreaBottom"/>
            <a:pathLst>
              <a:path w="648335" h="562610">
                <a:moveTo>
                  <a:pt x="507606" y="0"/>
                </a:moveTo>
                <a:lnTo>
                  <a:pt x="140398" y="0"/>
                </a:lnTo>
                <a:lnTo>
                  <a:pt x="0" y="280809"/>
                </a:lnTo>
                <a:lnTo>
                  <a:pt x="140398" y="562317"/>
                </a:lnTo>
                <a:lnTo>
                  <a:pt x="507606" y="562317"/>
                </a:lnTo>
                <a:lnTo>
                  <a:pt x="648004" y="280809"/>
                </a:lnTo>
                <a:lnTo>
                  <a:pt x="507606" y="0"/>
                </a:lnTo>
                <a:close/>
              </a:path>
            </a:pathLst>
          </a:custGeom>
          <a:solidFill>
            <a:srgbClr val="2D936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8B6B79FA-791E-4B7B-9924-93EC196BA156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1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 idx="4294967295"/>
          </p:nvPr>
        </p:nvSpPr>
        <p:spPr>
          <a:xfrm>
            <a:off x="2711624" y="1190520"/>
            <a:ext cx="8362950" cy="3044825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3009240" indent="0">
              <a:lnSpc>
                <a:spcPts val="3801"/>
              </a:lnSpc>
              <a:spcBef>
                <a:spcPts val="125"/>
              </a:spcBef>
              <a:buNone/>
              <a:tabLst>
                <a:tab pos="0" algn="l"/>
              </a:tabLst>
            </a:pPr>
            <a:r>
              <a:rPr lang="en-US" sz="2400" strike="noStrike" spc="1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Anto</a:t>
            </a:r>
            <a:r>
              <a:rPr lang="en-US" sz="2400" strike="noStrike" spc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trike="noStrike" spc="1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Ajin.AJ</a:t>
            </a:r>
            <a:endParaRPr lang="en-IN" sz="2400" strike="noStrike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09240" indent="0">
              <a:lnSpc>
                <a:spcPts val="3801"/>
              </a:lnSpc>
              <a:buNone/>
              <a:tabLst>
                <a:tab pos="0" algn="l"/>
              </a:tabLst>
            </a:pPr>
            <a:r>
              <a:rPr lang="en-IN" sz="2400" strike="noStrike" spc="9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IN" sz="2400" strike="noStrike" spc="-15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trike="noStrike" spc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ID:au721221104005</a:t>
            </a:r>
            <a:br>
              <a:rPr lang="en-IN" sz="2400" strike="noStrike" spc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spc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REG NO:721221104005</a:t>
            </a:r>
            <a:br>
              <a:rPr lang="en-IN" sz="2400" strike="noStrike" spc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spc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GMAILID:21csa05@karpagamtech.ac.in</a:t>
            </a:r>
            <a:br>
              <a:rPr lang="en-IN" sz="3200" b="0" strike="noStrike" spc="1" dirty="0">
                <a:solidFill>
                  <a:schemeClr val="dk1"/>
                </a:solidFill>
                <a:latin typeface="Trebuchet MS"/>
              </a:rPr>
            </a:br>
            <a:br>
              <a:rPr sz="3200" dirty="0"/>
            </a:b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object 8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42" name="object 9"/>
          <p:cNvSpPr/>
          <p:nvPr/>
        </p:nvSpPr>
        <p:spPr>
          <a:xfrm>
            <a:off x="6287400" y="3485160"/>
            <a:ext cx="2688920" cy="3820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 dirty="0">
                <a:solidFill>
                  <a:srgbClr val="2D936A"/>
                </a:solidFill>
                <a:latin typeface="Trebuchet MS"/>
              </a:rPr>
              <a:t>Final</a:t>
            </a:r>
            <a:r>
              <a:rPr lang="en-IN" sz="2400" b="1" strike="noStrike" spc="-80" dirty="0">
                <a:solidFill>
                  <a:srgbClr val="2D936A"/>
                </a:solidFill>
                <a:latin typeface="Trebuchet MS"/>
              </a:rPr>
              <a:t> </a:t>
            </a:r>
            <a:r>
              <a:rPr lang="en-IN" sz="2400" b="1" strike="noStrike" spc="-7" dirty="0">
                <a:solidFill>
                  <a:srgbClr val="2D936A"/>
                </a:solidFill>
                <a:latin typeface="Trebuchet MS"/>
              </a:rPr>
              <a:t>Project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55280" y="386280"/>
            <a:ext cx="248724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R</a:t>
            </a: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3600" b="1" strike="noStrike" spc="-12" dirty="0">
                <a:solidFill>
                  <a:schemeClr val="dk1"/>
                </a:solidFill>
                <a:latin typeface="Trebuchet MS"/>
              </a:rPr>
              <a:t>S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ULTS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object 3"/>
          <p:cNvPicPr/>
          <p:nvPr/>
        </p:nvPicPr>
        <p:blipFill>
          <a:blip r:embed="rId3"/>
          <a:stretch/>
        </p:blipFill>
        <p:spPr>
          <a:xfrm>
            <a:off x="540000" y="1175760"/>
            <a:ext cx="4408920" cy="4853160"/>
          </a:xfrm>
          <a:prstGeom prst="rect">
            <a:avLst/>
          </a:prstGeom>
          <a:ln w="0">
            <a:noFill/>
          </a:ln>
        </p:spPr>
      </p:pic>
      <p:pic>
        <p:nvPicPr>
          <p:cNvPr id="252" name="object 4"/>
          <p:cNvPicPr/>
          <p:nvPr/>
        </p:nvPicPr>
        <p:blipFill>
          <a:blip r:embed="rId4"/>
          <a:stretch/>
        </p:blipFill>
        <p:spPr>
          <a:xfrm>
            <a:off x="5940000" y="1002240"/>
            <a:ext cx="5039280" cy="4936680"/>
          </a:xfrm>
          <a:prstGeom prst="rect">
            <a:avLst/>
          </a:prstGeom>
          <a:ln w="0">
            <a:noFill/>
          </a:ln>
        </p:spPr>
      </p:pic>
      <p:sp>
        <p:nvSpPr>
          <p:cNvPr id="253" name="object 5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26456272-D8F2-4D5C-873D-6FFBF17EEBA7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10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604963"/>
            <a:ext cx="10972800" cy="3976687"/>
          </a:xfrm>
        </p:spPr>
        <p:txBody>
          <a:bodyPr/>
          <a:lstStyle/>
          <a:p>
            <a:pPr algn="just"/>
            <a:r>
              <a:rPr lang="en-US" dirty="0"/>
              <a:t>                                                                          </a:t>
            </a:r>
          </a:p>
          <a:p>
            <a:pPr algn="just"/>
            <a:endParaRPr lang="en-US" sz="4000" dirty="0"/>
          </a:p>
          <a:p>
            <a:pPr algn="just"/>
            <a:endParaRPr lang="en-US" sz="4000" dirty="0"/>
          </a:p>
          <a:p>
            <a:pPr algn="ctr"/>
            <a:r>
              <a:rPr lang="en-US" sz="5400" b="1" dirty="0">
                <a:solidFill>
                  <a:srgbClr val="0070C0"/>
                </a:solidFill>
              </a:rPr>
              <a:t>THANK YOU</a:t>
            </a:r>
            <a:endParaRPr lang="en-IN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5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" name="object 3"/>
          <p:cNvGrpSpPr/>
          <p:nvPr/>
        </p:nvGrpSpPr>
        <p:grpSpPr>
          <a:xfrm>
            <a:off x="466560" y="6409800"/>
            <a:ext cx="3704040" cy="294120"/>
            <a:chOff x="466560" y="6409800"/>
            <a:chExt cx="3704040" cy="294120"/>
          </a:xfrm>
        </p:grpSpPr>
        <p:pic>
          <p:nvPicPr>
            <p:cNvPr id="146" name="object 4"/>
            <p:cNvPicPr/>
            <p:nvPr/>
          </p:nvPicPr>
          <p:blipFill>
            <a:blip r:embed="rId2"/>
            <a:stretch/>
          </p:blipFill>
          <p:spPr>
            <a:xfrm>
              <a:off x="1666800" y="6467040"/>
              <a:ext cx="75600" cy="176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object 5"/>
            <p:cNvPicPr/>
            <p:nvPr/>
          </p:nvPicPr>
          <p:blipFill>
            <a:blip r:embed="rId3"/>
            <a:stretch/>
          </p:blipFill>
          <p:spPr>
            <a:xfrm>
              <a:off x="466560" y="6409800"/>
              <a:ext cx="3704040" cy="294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9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8E45A54F-4E75-46E6-820E-DD89D2C9D7F7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2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 idx="4294967295"/>
          </p:nvPr>
        </p:nvSpPr>
        <p:spPr>
          <a:xfrm>
            <a:off x="0" y="828675"/>
            <a:ext cx="3911600" cy="116205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pos="0" algn="l"/>
              </a:tabLst>
            </a:pPr>
            <a:r>
              <a:rPr lang="en-IN" sz="3600" b="1" strike="noStrike" spc="9" dirty="0">
                <a:solidFill>
                  <a:schemeClr val="dk1"/>
                </a:solidFill>
                <a:latin typeface="Trebuchet MS"/>
              </a:rPr>
              <a:t>PROJECT</a:t>
            </a:r>
            <a:r>
              <a:rPr lang="en-IN" sz="3600" b="1" strike="noStrike" spc="-66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TITLE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object 7"/>
          <p:cNvSpPr/>
          <p:nvPr/>
        </p:nvSpPr>
        <p:spPr>
          <a:xfrm>
            <a:off x="257400" y="1854720"/>
            <a:ext cx="11333520" cy="3041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62240">
              <a:lnSpc>
                <a:spcPct val="100000"/>
              </a:lnSpc>
              <a:spcBef>
                <a:spcPts val="99"/>
              </a:spcBef>
              <a:tabLst>
                <a:tab pos="3712680" algn="l"/>
                <a:tab pos="5252040" algn="l"/>
              </a:tabLst>
            </a:pPr>
            <a:r>
              <a:rPr lang="en-IN" sz="2800" b="1" strike="noStrike" spc="-7" dirty="0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800" b="1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800" b="1" strike="noStrike" spc="-7" dirty="0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800" b="1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800" b="1" strike="noStrike" spc="-7" dirty="0">
                <a:solidFill>
                  <a:srgbClr val="000000"/>
                </a:solidFill>
                <a:latin typeface="Times New Roman"/>
              </a:rPr>
              <a:t>WITH RESNET101 MODEL</a:t>
            </a:r>
            <a:endParaRPr lang="en-IN" sz="2800" spc="-1" dirty="0">
              <a:solidFill>
                <a:srgbClr val="000000"/>
              </a:solidFill>
              <a:latin typeface="Arial"/>
            </a:endParaRPr>
          </a:p>
          <a:p>
            <a:pPr marL="462240">
              <a:lnSpc>
                <a:spcPct val="100000"/>
              </a:lnSpc>
              <a:spcBef>
                <a:spcPts val="99"/>
              </a:spcBef>
              <a:tabLst>
                <a:tab pos="3712680" algn="l"/>
                <a:tab pos="5252040" algn="l"/>
              </a:tabLst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This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project employs 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convolutional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neural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network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for 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Image recognition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tasks.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By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leveraging the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package in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PyTorch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pre-trained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model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utilized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 identify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objects within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images.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Through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the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combination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image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preprocessing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techniques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normalization, the model is fine-tuned to achieve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accurate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object recognition.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project aims to demonstrate 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effectiveness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 deep 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learning in computer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vision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applications,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showcasing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power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 convolutional neural 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networks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in identifying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objects with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high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precision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and efficiency.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774956D7-54E2-4464-BB67-29020D2E5136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3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 idx="4294967295"/>
          </p:nvPr>
        </p:nvSpPr>
        <p:spPr>
          <a:xfrm>
            <a:off x="839416" y="526598"/>
            <a:ext cx="2349500" cy="115728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3600" b="1" strike="noStrike" spc="-12" dirty="0">
                <a:solidFill>
                  <a:schemeClr val="dk1"/>
                </a:solidFill>
                <a:latin typeface="Trebuchet MS"/>
              </a:rPr>
              <a:t>A</a:t>
            </a: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GE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NDA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idx="4294967295"/>
          </p:nvPr>
        </p:nvSpPr>
        <p:spPr>
          <a:xfrm>
            <a:off x="1632960" y="1990535"/>
            <a:ext cx="9109075" cy="38989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86840" indent="0">
              <a:lnSpc>
                <a:spcPts val="2764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Introduction: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Overview</a:t>
            </a:r>
            <a:r>
              <a:rPr lang="en-IN" sz="2400" b="0" strike="noStrike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of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Image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Recognition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650"/>
              </a:lnSpc>
              <a:spcBef>
                <a:spcPts val="164"/>
              </a:spcBef>
              <a:buNone/>
              <a:tabLst>
                <a:tab pos="0" algn="l"/>
              </a:tabLst>
            </a:pP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The</a:t>
            </a:r>
            <a:r>
              <a:rPr lang="en-IN" sz="2400" b="0" strike="noStrike" spc="9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Power</a:t>
            </a:r>
            <a:r>
              <a:rPr lang="en-IN" sz="2400" b="0" strike="noStrike" spc="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of</a:t>
            </a:r>
            <a:r>
              <a:rPr lang="en-IN" sz="2400" b="0" strike="noStrike" spc="9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Deep</a:t>
            </a:r>
            <a:r>
              <a:rPr lang="en-IN" sz="2400" b="0" strike="noStrike" spc="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Learning:</a:t>
            </a:r>
            <a:r>
              <a:rPr lang="en-IN" sz="2400" b="0" strike="noStrike" spc="9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Understanding </a:t>
            </a:r>
            <a:r>
              <a:rPr lang="en-IN" sz="2400" b="0" strike="noStrike" spc="-12" dirty="0">
                <a:solidFill>
                  <a:schemeClr val="dk1"/>
                </a:solidFill>
                <a:latin typeface="Times New Roman"/>
              </a:rPr>
              <a:t>CNNs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Leveraging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Pretrained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Models: Introduction to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ResNet101 </a:t>
            </a:r>
            <a:r>
              <a:rPr lang="en-IN" sz="2400" b="0" strike="noStrike" spc="-585" dirty="0">
                <a:solidFill>
                  <a:schemeClr val="dk1"/>
                </a:solidFill>
                <a:latin typeface="Times New Roman"/>
              </a:rPr>
              <a:t> </a:t>
            </a:r>
          </a:p>
          <a:p>
            <a:pPr marL="186840" indent="0">
              <a:lnSpc>
                <a:spcPts val="2650"/>
              </a:lnSpc>
              <a:spcBef>
                <a:spcPts val="164"/>
              </a:spcBef>
              <a:buNone/>
              <a:tabLst>
                <a:tab pos="0" algn="l"/>
              </a:tabLst>
            </a:pP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TorchVision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:</a:t>
            </a:r>
            <a:r>
              <a:rPr lang="en-IN" sz="2400" b="0" strike="noStrike" spc="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Simplifying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Deep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Learning</a:t>
            </a:r>
            <a:r>
              <a:rPr lang="en-IN" sz="2400" b="0" strike="noStrike" spc="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with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PyTorch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Implementation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Steps:Loading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and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Preprocessing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Images 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Loading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Pretrained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ResNet101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Model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Evaluation</a:t>
            </a:r>
            <a:r>
              <a:rPr lang="en-IN" sz="2400" b="0" strike="noStrike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and</a:t>
            </a:r>
            <a:r>
              <a:rPr lang="en-IN" sz="2400" b="0" strike="noStrike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Testing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Results</a:t>
            </a:r>
            <a:r>
              <a:rPr lang="en-IN" sz="2400" b="0" strike="noStrike" spc="-2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and</a:t>
            </a:r>
            <a:r>
              <a:rPr lang="en-IN" sz="2400" b="0" strike="noStrike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Performance</a:t>
            </a:r>
            <a:r>
              <a:rPr lang="en-IN" sz="2400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Analysis</a:t>
            </a:r>
          </a:p>
          <a:p>
            <a:pPr marL="0" indent="0">
              <a:lnSpc>
                <a:spcPts val="2650"/>
              </a:lnSpc>
              <a:spcBef>
                <a:spcPts val="164"/>
              </a:spcBef>
              <a:buNone/>
              <a:tabLst>
                <a:tab pos="0" algn="l"/>
              </a:tabLst>
            </a:pP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Conclusion:</a:t>
            </a:r>
            <a:r>
              <a:rPr lang="en-IN" sz="2400" b="0" strike="noStrike" spc="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Demonstrating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the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Effectiveness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of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Deep Learning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in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Image </a:t>
            </a:r>
            <a:r>
              <a:rPr lang="en-IN" sz="2400" b="0" strike="noStrike" spc="-58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Recognition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object 13"/>
          <p:cNvSpPr/>
          <p:nvPr/>
        </p:nvSpPr>
        <p:spPr>
          <a:xfrm>
            <a:off x="1499040" y="2013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object 14"/>
          <p:cNvSpPr/>
          <p:nvPr/>
        </p:nvSpPr>
        <p:spPr>
          <a:xfrm>
            <a:off x="1499040" y="23508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object 15"/>
          <p:cNvSpPr/>
          <p:nvPr/>
        </p:nvSpPr>
        <p:spPr>
          <a:xfrm>
            <a:off x="1499040" y="2687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object 16"/>
          <p:cNvSpPr/>
          <p:nvPr/>
        </p:nvSpPr>
        <p:spPr>
          <a:xfrm>
            <a:off x="1499040" y="30247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bject 17"/>
          <p:cNvSpPr/>
          <p:nvPr/>
        </p:nvSpPr>
        <p:spPr>
          <a:xfrm>
            <a:off x="1499040" y="33616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object 18"/>
          <p:cNvSpPr/>
          <p:nvPr/>
        </p:nvSpPr>
        <p:spPr>
          <a:xfrm>
            <a:off x="1499040" y="43725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object 8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1"/>
          <p:cNvSpPr>
            <a:spLocks noGrp="1"/>
          </p:cNvSpPr>
          <p:nvPr>
            <p:ph type="title" idx="4294967295"/>
          </p:nvPr>
        </p:nvSpPr>
        <p:spPr>
          <a:xfrm>
            <a:off x="387685" y="510870"/>
            <a:ext cx="5724525" cy="116205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0" algn="l"/>
              </a:tabLst>
            </a:pP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PROBLEM STATEMENT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bject 10"/>
          <p:cNvSpPr/>
          <p:nvPr/>
        </p:nvSpPr>
        <p:spPr>
          <a:xfrm>
            <a:off x="167400" y="1580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object 11"/>
          <p:cNvSpPr/>
          <p:nvPr/>
        </p:nvSpPr>
        <p:spPr>
          <a:xfrm>
            <a:off x="383400" y="1483920"/>
            <a:ext cx="118846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Develop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an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efficient</a:t>
            </a:r>
            <a:r>
              <a:rPr lang="en-IN" sz="2400" b="0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accurate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400" b="0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capable</a:t>
            </a:r>
            <a:r>
              <a:rPr lang="en-IN" sz="2400" b="0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identifying objects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within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object 12"/>
          <p:cNvSpPr/>
          <p:nvPr/>
        </p:nvSpPr>
        <p:spPr>
          <a:xfrm>
            <a:off x="383400" y="1820880"/>
            <a:ext cx="9658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object 13"/>
          <p:cNvSpPr/>
          <p:nvPr/>
        </p:nvSpPr>
        <p:spPr>
          <a:xfrm>
            <a:off x="167400" y="25916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14"/>
          <p:cNvSpPr/>
          <p:nvPr/>
        </p:nvSpPr>
        <p:spPr>
          <a:xfrm>
            <a:off x="383400" y="2494800"/>
            <a:ext cx="110642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should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leverage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techniques,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specifically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utilizing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ResNet101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Convolutional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Neural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Network(CNN)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</a:rPr>
              <a:t>pretrained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on the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ImageNet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dataset.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15"/>
          <p:cNvSpPr/>
          <p:nvPr/>
        </p:nvSpPr>
        <p:spPr>
          <a:xfrm>
            <a:off x="167400" y="3602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bject 16"/>
          <p:cNvSpPr/>
          <p:nvPr/>
        </p:nvSpPr>
        <p:spPr>
          <a:xfrm>
            <a:off x="383400" y="3505680"/>
            <a:ext cx="111423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goal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create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classify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various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demonstrating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capability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modern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approaches 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computer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17"/>
          <p:cNvSpPr/>
          <p:nvPr/>
        </p:nvSpPr>
        <p:spPr>
          <a:xfrm>
            <a:off x="167400" y="46134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18"/>
          <p:cNvSpPr/>
          <p:nvPr/>
        </p:nvSpPr>
        <p:spPr>
          <a:xfrm>
            <a:off x="383400" y="4516560"/>
            <a:ext cx="112420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should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be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implemented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package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model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loading,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preprocessing,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evaluation.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object 19"/>
          <p:cNvSpPr/>
          <p:nvPr/>
        </p:nvSpPr>
        <p:spPr>
          <a:xfrm>
            <a:off x="167400" y="56242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20"/>
          <p:cNvSpPr/>
          <p:nvPr/>
        </p:nvSpPr>
        <p:spPr>
          <a:xfrm>
            <a:off x="383400" y="5527440"/>
            <a:ext cx="117378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 indent="76320">
              <a:lnSpc>
                <a:spcPts val="2650"/>
              </a:lnSpc>
              <a:spcBef>
                <a:spcPts val="380"/>
              </a:spcBef>
              <a:tabLst>
                <a:tab pos="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Additionally,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should showcase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potential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transfer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by fine-tuning the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pretrained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ResNet101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specific dataset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achieve optimal performance.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r>
              <a:rPr lang="en-IN" sz="1100" b="0" strike="noStrike" spc="9">
                <a:solidFill>
                  <a:srgbClr val="2D936A"/>
                </a:solidFill>
                <a:latin typeface="Trebuchet MS"/>
              </a:rPr>
              <a:t>5</a:t>
            </a:r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 idx="4294967295"/>
          </p:nvPr>
        </p:nvSpPr>
        <p:spPr>
          <a:xfrm>
            <a:off x="395891" y="701000"/>
            <a:ext cx="5292725" cy="116205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pos="0" algn="l"/>
              </a:tabLst>
            </a:pPr>
            <a:r>
              <a:rPr lang="en-IN" sz="3600" b="1" strike="noStrike" spc="9" dirty="0">
                <a:solidFill>
                  <a:schemeClr val="dk1"/>
                </a:solidFill>
                <a:latin typeface="Trebuchet MS"/>
              </a:rPr>
              <a:t>PROJECT OVERVIEW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object 5"/>
          <p:cNvSpPr/>
          <p:nvPr/>
        </p:nvSpPr>
        <p:spPr>
          <a:xfrm>
            <a:off x="257400" y="1760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bject 6"/>
          <p:cNvSpPr/>
          <p:nvPr/>
        </p:nvSpPr>
        <p:spPr>
          <a:xfrm>
            <a:off x="473400" y="1663920"/>
            <a:ext cx="114710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project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focuses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creating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smart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can recognize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 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with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high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accuracy.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object 7"/>
          <p:cNvSpPr/>
          <p:nvPr/>
        </p:nvSpPr>
        <p:spPr>
          <a:xfrm>
            <a:off x="257400" y="27716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473400" y="2674800"/>
            <a:ext cx="112532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We're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using the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power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learning,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specifically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technique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-1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convolutional</a:t>
            </a:r>
            <a:r>
              <a:rPr lang="en-IN" sz="2400" b="0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neural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networks (CNNs),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 achieve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this.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9"/>
          <p:cNvSpPr/>
          <p:nvPr/>
        </p:nvSpPr>
        <p:spPr>
          <a:xfrm>
            <a:off x="257400" y="3782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10"/>
          <p:cNvSpPr/>
          <p:nvPr/>
        </p:nvSpPr>
        <p:spPr>
          <a:xfrm>
            <a:off x="473400" y="3685680"/>
            <a:ext cx="1112652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secret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weapon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pretrained 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called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ResNet101, which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has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already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learned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about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objects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from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massive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dataset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 ImageNet.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11"/>
          <p:cNvSpPr/>
          <p:nvPr/>
        </p:nvSpPr>
        <p:spPr>
          <a:xfrm>
            <a:off x="257400" y="47934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12"/>
          <p:cNvSpPr/>
          <p:nvPr/>
        </p:nvSpPr>
        <p:spPr>
          <a:xfrm>
            <a:off x="473400" y="4696560"/>
            <a:ext cx="115372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make things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easier,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we're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using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handy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tool called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 which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helps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work with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 learning models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popular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framework.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bject 13"/>
          <p:cNvSpPr/>
          <p:nvPr/>
        </p:nvSpPr>
        <p:spPr>
          <a:xfrm>
            <a:off x="257400" y="58042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bject 14"/>
          <p:cNvSpPr/>
          <p:nvPr/>
        </p:nvSpPr>
        <p:spPr>
          <a:xfrm>
            <a:off x="473400" y="5707440"/>
            <a:ext cx="109580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With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 we can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quickly load our pretrained model,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preprocess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evaluate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results.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object 3"/>
          <p:cNvPicPr/>
          <p:nvPr/>
        </p:nvPicPr>
        <p:blipFill>
          <a:blip r:embed="rId2"/>
          <a:stretch/>
        </p:blipFill>
        <p:spPr>
          <a:xfrm>
            <a:off x="723960" y="6171840"/>
            <a:ext cx="2180160" cy="48456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r>
              <a:rPr lang="en-IN" sz="1100" b="0" strike="noStrike" spc="9">
                <a:solidFill>
                  <a:srgbClr val="2D936A"/>
                </a:solidFill>
                <a:latin typeface="Trebuchet MS"/>
              </a:rPr>
              <a:t>6</a:t>
            </a:r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 idx="4294967295"/>
          </p:nvPr>
        </p:nvSpPr>
        <p:spPr>
          <a:xfrm>
            <a:off x="0" y="654050"/>
            <a:ext cx="5081588" cy="1160463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pos="0" algn="l"/>
              </a:tabLst>
            </a:pPr>
            <a:r>
              <a:rPr lang="en-IN" sz="3200" b="1" strike="noStrike" spc="15" dirty="0">
                <a:solidFill>
                  <a:schemeClr val="dk1"/>
                </a:solidFill>
                <a:latin typeface="Trebuchet MS"/>
              </a:rPr>
              <a:t>WHO</a:t>
            </a:r>
            <a:r>
              <a:rPr lang="en-IN" sz="3200" b="1" strike="noStrike" spc="-2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7" dirty="0">
                <a:solidFill>
                  <a:schemeClr val="dk1"/>
                </a:solidFill>
                <a:latin typeface="Trebuchet MS"/>
              </a:rPr>
              <a:t>ARE</a:t>
            </a:r>
            <a:r>
              <a:rPr lang="en-IN" sz="3200" b="1" strike="noStrike" spc="-15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9" dirty="0">
                <a:solidFill>
                  <a:schemeClr val="dk1"/>
                </a:solidFill>
                <a:latin typeface="Trebuchet MS"/>
              </a:rPr>
              <a:t>THE</a:t>
            </a:r>
            <a:r>
              <a:rPr lang="en-IN" sz="3200" b="1" strike="noStrike" spc="-2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9" dirty="0">
                <a:solidFill>
                  <a:schemeClr val="dk1"/>
                </a:solidFill>
                <a:latin typeface="Trebuchet MS"/>
              </a:rPr>
              <a:t>END</a:t>
            </a:r>
            <a:r>
              <a:rPr lang="en-IN" sz="3200" b="1" strike="noStrike" spc="-15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7" dirty="0">
                <a:solidFill>
                  <a:schemeClr val="dk1"/>
                </a:solidFill>
                <a:latin typeface="Trebuchet MS"/>
              </a:rPr>
              <a:t>USERS?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object 5"/>
          <p:cNvSpPr/>
          <p:nvPr/>
        </p:nvSpPr>
        <p:spPr>
          <a:xfrm>
            <a:off x="77400" y="13629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6"/>
          <p:cNvSpPr/>
          <p:nvPr/>
        </p:nvSpPr>
        <p:spPr>
          <a:xfrm>
            <a:off x="293400" y="1266120"/>
            <a:ext cx="108450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 indent="76320">
              <a:lnSpc>
                <a:spcPts val="2650"/>
              </a:lnSpc>
              <a:spcBef>
                <a:spcPts val="380"/>
              </a:spcBef>
              <a:tabLst>
                <a:tab pos="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end users of our image recognition system could be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diverse,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ranging from everyday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consumers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various fields.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7"/>
          <p:cNvSpPr/>
          <p:nvPr/>
        </p:nvSpPr>
        <p:spPr>
          <a:xfrm>
            <a:off x="77400" y="2373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8"/>
          <p:cNvSpPr/>
          <p:nvPr/>
        </p:nvSpPr>
        <p:spPr>
          <a:xfrm>
            <a:off x="293400" y="2277000"/>
            <a:ext cx="115149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Everyday consumers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might find our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helpful for organizing and searching through their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photo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collections or for automatically tagging images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social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media platforms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bject 9"/>
          <p:cNvSpPr/>
          <p:nvPr/>
        </p:nvSpPr>
        <p:spPr>
          <a:xfrm>
            <a:off x="77400" y="33847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bject 10"/>
          <p:cNvSpPr/>
          <p:nvPr/>
        </p:nvSpPr>
        <p:spPr>
          <a:xfrm>
            <a:off x="293400" y="3287880"/>
            <a:ext cx="118774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Additionally,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in industries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as healthcare,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agriculture,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manufacturing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could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image analysis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object 11"/>
          <p:cNvSpPr/>
          <p:nvPr/>
        </p:nvSpPr>
        <p:spPr>
          <a:xfrm>
            <a:off x="77400" y="43956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object 12"/>
          <p:cNvSpPr/>
          <p:nvPr/>
        </p:nvSpPr>
        <p:spPr>
          <a:xfrm>
            <a:off x="293400" y="4298760"/>
            <a:ext cx="115614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Essentially, anyone who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needs to quickly and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 objects in images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benefit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from 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bject 13"/>
          <p:cNvSpPr/>
          <p:nvPr/>
        </p:nvSpPr>
        <p:spPr>
          <a:xfrm>
            <a:off x="77400" y="5406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object 14"/>
          <p:cNvSpPr/>
          <p:nvPr/>
        </p:nvSpPr>
        <p:spPr>
          <a:xfrm>
            <a:off x="293400" y="5309640"/>
            <a:ext cx="115329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By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simplifying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providing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reliable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results,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has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potential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save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time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improve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efficiency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wide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range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applications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title" idx="4294967295"/>
          </p:nvPr>
        </p:nvSpPr>
        <p:spPr>
          <a:xfrm>
            <a:off x="0" y="857250"/>
            <a:ext cx="9828213" cy="1158875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pos="0" algn="l"/>
              </a:tabLst>
            </a:pP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YOUR</a:t>
            </a:r>
            <a:r>
              <a:rPr lang="en-IN" sz="3600" b="1" strike="noStrike" spc="-2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SOLUTION</a:t>
            </a:r>
            <a:r>
              <a:rPr lang="en-IN" sz="3600" b="1" strike="noStrike" spc="-26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AND</a:t>
            </a:r>
            <a:r>
              <a:rPr lang="en-IN" sz="3600" b="1" strike="noStrike" spc="-15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ITS</a:t>
            </a:r>
            <a:r>
              <a:rPr lang="en-IN" sz="3600" b="1" strike="noStrike" spc="-2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VALUE</a:t>
            </a:r>
            <a:r>
              <a:rPr lang="en-IN" sz="3600" b="1" strike="noStrike" spc="-15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PROPOSITION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object 12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83AD2324-3B92-42E2-901D-7D7C63EC2DC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7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object 5"/>
          <p:cNvSpPr/>
          <p:nvPr/>
        </p:nvSpPr>
        <p:spPr>
          <a:xfrm>
            <a:off x="113400" y="1797120"/>
            <a:ext cx="121140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 dirty="0">
                <a:solidFill>
                  <a:srgbClr val="000000"/>
                </a:solidFill>
                <a:latin typeface="Times New Roman"/>
              </a:rPr>
              <a:t>Solution: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object 6"/>
          <p:cNvSpPr/>
          <p:nvPr/>
        </p:nvSpPr>
        <p:spPr>
          <a:xfrm>
            <a:off x="113400" y="2904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object 7"/>
          <p:cNvSpPr/>
          <p:nvPr/>
        </p:nvSpPr>
        <p:spPr>
          <a:xfrm>
            <a:off x="113400" y="3578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object 8"/>
          <p:cNvSpPr/>
          <p:nvPr/>
        </p:nvSpPr>
        <p:spPr>
          <a:xfrm>
            <a:off x="113400" y="2134080"/>
            <a:ext cx="11830680" cy="206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228600" indent="-216360">
              <a:lnSpc>
                <a:spcPts val="2650"/>
              </a:lnSpc>
              <a:spcBef>
                <a:spcPts val="380"/>
              </a:spcBef>
              <a:buClr>
                <a:srgbClr val="000000"/>
              </a:buClr>
              <a:buSzPct val="44000"/>
              <a:buFont typeface="Lucida Sans Unicode"/>
              <a:buChar char="●"/>
              <a:tabLst>
                <a:tab pos="229320" algn="l"/>
              </a:tabLst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is a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smart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that can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recognize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objects in images using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advanced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technology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-1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-1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by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CNN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We've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trained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understand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what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look like by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showing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it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lots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pictures.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Now,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it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look at any new picture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tell us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what objects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are in it, like dogs,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cats,birds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other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images.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object 9"/>
          <p:cNvSpPr/>
          <p:nvPr/>
        </p:nvSpPr>
        <p:spPr>
          <a:xfrm>
            <a:off x="113400" y="4492800"/>
            <a:ext cx="24724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Value</a:t>
            </a:r>
            <a:r>
              <a:rPr lang="en-IN" sz="2400" b="1" strike="noStrike" spc="-4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Proposition: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object 10"/>
          <p:cNvSpPr/>
          <p:nvPr/>
        </p:nvSpPr>
        <p:spPr>
          <a:xfrm>
            <a:off x="113400" y="5600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object 11"/>
          <p:cNvSpPr/>
          <p:nvPr/>
        </p:nvSpPr>
        <p:spPr>
          <a:xfrm>
            <a:off x="113400" y="4829760"/>
            <a:ext cx="11538360" cy="13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228600" indent="-216360">
              <a:lnSpc>
                <a:spcPts val="2650"/>
              </a:lnSpc>
              <a:spcBef>
                <a:spcPts val="380"/>
              </a:spcBef>
              <a:buClr>
                <a:srgbClr val="000000"/>
              </a:buClr>
              <a:buSzPct val="44000"/>
              <a:buFont typeface="Lucida Sans Unicode"/>
              <a:buChar char="●"/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saves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time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effort by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quickly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making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organizing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photos 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analyzing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data much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easier.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It's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having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helpful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assistant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understand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pictures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give us information about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them.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 idx="4294967295"/>
          </p:nvPr>
        </p:nvSpPr>
        <p:spPr>
          <a:xfrm>
            <a:off x="0" y="655638"/>
            <a:ext cx="7524750" cy="1160462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0" algn="l"/>
              </a:tabLst>
            </a:pP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THE</a:t>
            </a:r>
            <a:r>
              <a:rPr lang="en-IN" sz="3600" b="1" strike="noStrike" spc="-12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21" dirty="0">
                <a:solidFill>
                  <a:schemeClr val="dk1"/>
                </a:solidFill>
                <a:latin typeface="Trebuchet MS"/>
              </a:rPr>
              <a:t>WOW</a:t>
            </a:r>
            <a:r>
              <a:rPr lang="en-IN" sz="3600" b="1" strike="noStrike" spc="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IN</a:t>
            </a:r>
            <a:r>
              <a:rPr lang="en-IN" sz="3600" b="1" strike="noStrike" spc="-12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9" dirty="0">
                <a:solidFill>
                  <a:schemeClr val="dk1"/>
                </a:solidFill>
                <a:latin typeface="Trebuchet MS"/>
              </a:rPr>
              <a:t>YOUR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SOLUTION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object 11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9E1D9E45-DE2E-42D8-8872-4BB59D3DE9E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8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object 3"/>
          <p:cNvSpPr/>
          <p:nvPr/>
        </p:nvSpPr>
        <p:spPr>
          <a:xfrm>
            <a:off x="160920" y="14526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object 4"/>
          <p:cNvSpPr/>
          <p:nvPr/>
        </p:nvSpPr>
        <p:spPr>
          <a:xfrm>
            <a:off x="376920" y="1355760"/>
            <a:ext cx="115740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Recognition: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excels in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within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images, leveraging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power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achieve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high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precision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classification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bject 5"/>
          <p:cNvSpPr/>
          <p:nvPr/>
        </p:nvSpPr>
        <p:spPr>
          <a:xfrm>
            <a:off x="160920" y="2463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bject 6"/>
          <p:cNvSpPr/>
          <p:nvPr/>
        </p:nvSpPr>
        <p:spPr>
          <a:xfrm>
            <a:off x="376920" y="2366640"/>
            <a:ext cx="1099620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Efficiency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Speed: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With its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ability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large volumes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visual data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quickly, our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streamlines tasks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would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traditionally require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manual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effort,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saving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time and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boosting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productivity.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object 7"/>
          <p:cNvSpPr/>
          <p:nvPr/>
        </p:nvSpPr>
        <p:spPr>
          <a:xfrm>
            <a:off x="160920" y="38113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object 8"/>
          <p:cNvSpPr/>
          <p:nvPr/>
        </p:nvSpPr>
        <p:spPr>
          <a:xfrm>
            <a:off x="376920" y="3714480"/>
            <a:ext cx="1115352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2605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Versatility: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From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personal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cases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organizing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photo collections 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applications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as	image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analysis,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solution adapts to various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contexts,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offering value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across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domains.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object 9"/>
          <p:cNvSpPr/>
          <p:nvPr/>
        </p:nvSpPr>
        <p:spPr>
          <a:xfrm>
            <a:off x="160920" y="51591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object 10"/>
          <p:cNvSpPr/>
          <p:nvPr/>
        </p:nvSpPr>
        <p:spPr>
          <a:xfrm>
            <a:off x="376920" y="5062320"/>
            <a:ext cx="1173780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User-Friendly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Interface: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Despite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advanced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capabilities,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designed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simplicity in mind, offering an intuitive user experience 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makes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accessible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wide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range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users, regardless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their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technical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expertise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title" idx="4294967295"/>
          </p:nvPr>
        </p:nvSpPr>
        <p:spPr>
          <a:xfrm>
            <a:off x="911424" y="388409"/>
            <a:ext cx="3313113" cy="1158875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pos="0" algn="l"/>
              </a:tabLst>
            </a:pP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MODELLING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14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1AFD1AAB-64BF-4EF8-BC54-599CC9C37B3A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9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5"/>
          <p:cNvSpPr/>
          <p:nvPr/>
        </p:nvSpPr>
        <p:spPr>
          <a:xfrm>
            <a:off x="122040" y="13143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object 6"/>
          <p:cNvSpPr/>
          <p:nvPr/>
        </p:nvSpPr>
        <p:spPr>
          <a:xfrm>
            <a:off x="338040" y="1217520"/>
            <a:ext cx="11683800" cy="139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Pre-trained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Selection: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choose ResNet101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because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it's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been trained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 a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vast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dataset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ImageNet,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which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contains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millions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spanning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thousands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categories.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This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pre-training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enables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already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good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understanding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what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look like.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bject 7"/>
          <p:cNvSpPr/>
          <p:nvPr/>
        </p:nvSpPr>
        <p:spPr>
          <a:xfrm>
            <a:off x="122040" y="29991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bject 8"/>
          <p:cNvSpPr/>
          <p:nvPr/>
        </p:nvSpPr>
        <p:spPr>
          <a:xfrm>
            <a:off x="338040" y="2902320"/>
            <a:ext cx="1037952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Loading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Model: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load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pre-trained ResNet101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using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bject 10"/>
          <p:cNvSpPr/>
          <p:nvPr/>
        </p:nvSpPr>
        <p:spPr>
          <a:xfrm>
            <a:off x="122040" y="40100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object 11"/>
          <p:cNvSpPr/>
          <p:nvPr/>
        </p:nvSpPr>
        <p:spPr>
          <a:xfrm>
            <a:off x="122040" y="46839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object 12"/>
          <p:cNvSpPr/>
          <p:nvPr/>
        </p:nvSpPr>
        <p:spPr>
          <a:xfrm>
            <a:off x="122040" y="5694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object 13"/>
          <p:cNvSpPr/>
          <p:nvPr/>
        </p:nvSpPr>
        <p:spPr>
          <a:xfrm>
            <a:off x="338040" y="3913200"/>
            <a:ext cx="11765880" cy="24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605484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serves as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backbone of 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process.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 provides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flexible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dynamic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computational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graph,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making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easy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	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train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complex neural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network architectures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60548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offers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collection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pre-trained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models,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including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ResNet101.TorchVision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provides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utilities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transformation,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dataset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handling,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evaluation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metrics, simplifying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overall modeling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workflow.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14"/>
              </a:spcBef>
              <a:tabLst>
                <a:tab pos="3910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Other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Supporting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Libraries: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Depending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specific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requirements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project,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may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also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additional libraries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such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as	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PIL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(Python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Library)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1006</Words>
  <Application>Microsoft Office PowerPoint</Application>
  <PresentationFormat>Widescreen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Lucida Sans Unicode</vt:lpstr>
      <vt:lpstr>Symbol</vt:lpstr>
      <vt:lpstr>Times New Roman</vt:lpstr>
      <vt:lpstr>Trebuchet MS</vt:lpstr>
      <vt:lpstr>Wingdings</vt:lpstr>
      <vt:lpstr>Wingdings 3</vt:lpstr>
      <vt:lpstr>Office Theme</vt:lpstr>
      <vt:lpstr>Facet</vt:lpstr>
      <vt:lpstr>Anto Ajin.AJ NM ID:au721221104005 REG NO:721221104005 GMAILID:21csa05@karpagamtech.ac.in 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S A NM ID:au962821104057 REG NO:962821104057 GMAIL ID:minisa1503@gmail.com  </dc:title>
  <dc:subject/>
  <dc:creator/>
  <dc:description/>
  <cp:lastModifiedBy>ANTO AJIN</cp:lastModifiedBy>
  <cp:revision>12</cp:revision>
  <dcterms:created xsi:type="dcterms:W3CDTF">2024-04-04T17:06:44Z</dcterms:created>
  <dcterms:modified xsi:type="dcterms:W3CDTF">2024-04-30T15:03:00Z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Draw</vt:lpwstr>
  </property>
  <property fmtid="{D5CDD505-2E9C-101B-9397-08002B2CF9AE}" pid="4" name="LastSaved">
    <vt:filetime>2024-04-04T00:00:00Z</vt:filetime>
  </property>
  <property fmtid="{D5CDD505-2E9C-101B-9397-08002B2CF9AE}" pid="5" name="PresentationFormat">
    <vt:lpwstr>On-screen Show (4:3)</vt:lpwstr>
  </property>
</Properties>
</file>