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7" r:id="rId3"/>
    <p:sldId id="334" r:id="rId4"/>
    <p:sldId id="345" r:id="rId5"/>
    <p:sldId id="346" r:id="rId6"/>
    <p:sldId id="336" r:id="rId7"/>
    <p:sldId id="348" r:id="rId8"/>
    <p:sldId id="349" r:id="rId9"/>
    <p:sldId id="350" r:id="rId10"/>
    <p:sldId id="351" r:id="rId11"/>
    <p:sldId id="352" r:id="rId12"/>
    <p:sldId id="353" r:id="rId13"/>
    <p:sldId id="356" r:id="rId14"/>
    <p:sldId id="355" r:id="rId15"/>
    <p:sldId id="354" r:id="rId16"/>
    <p:sldId id="357" r:id="rId17"/>
    <p:sldId id="358" r:id="rId18"/>
  </p:sldIdLst>
  <p:sldSz cx="10969625" cy="6170613"/>
  <p:notesSz cx="7099300" cy="10234613"/>
  <p:custShowLst>
    <p:custShow name="Presentazione personalizzata 1" id="0">
      <p:sldLst/>
    </p:custShow>
  </p:custShowLst>
  <p:custDataLst>
    <p:tags r:id="rId2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buFontTx/>
      <a:buNone/>
      <a:defRPr lang="en-GB" sz="1800" b="0" i="0" u="none" kern="1200">
        <a:solidFill>
          <a:schemeClr val="tx1"/>
        </a:solidFill>
        <a:latin typeface="Bosch Office Sans" pitchFamily="2" charset="0"/>
        <a:ea typeface="+mn-ea"/>
        <a:cs typeface="+mn-cs"/>
      </a:defRPr>
    </a:lvl1pPr>
    <a:lvl2pPr marL="4569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91394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3709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82788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284857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741828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3198800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655771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3">
          <p15:clr>
            <a:srgbClr val="A4A3A4"/>
          </p15:clr>
        </p15:guide>
        <p15:guide id="2" pos="345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De Salvo" initials="ADS" lastIdx="18" clrIdx="0"/>
  <p:cmAuthor id="2" name="Stagista_manufacturing SKF Pianezza" initials="SSP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304"/>
      </p:cViewPr>
      <p:guideLst>
        <p:guide orient="horz" pos="1943"/>
        <p:guide pos="34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859" cy="511649"/>
          </a:xfrm>
          <a:prstGeom prst="rect">
            <a:avLst/>
          </a:prstGeom>
        </p:spPr>
        <p:txBody>
          <a:bodyPr vert="horz" lIns="94677" tIns="47338" rIns="94677" bIns="47338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0786" y="1"/>
            <a:ext cx="3076859" cy="511649"/>
          </a:xfrm>
          <a:prstGeom prst="rect">
            <a:avLst/>
          </a:prstGeom>
        </p:spPr>
        <p:txBody>
          <a:bodyPr vert="horz" lIns="94677" tIns="47338" rIns="94677" bIns="47338" rtlCol="0"/>
          <a:lstStyle>
            <a:lvl1pPr algn="r">
              <a:defRPr sz="1200"/>
            </a:lvl1pPr>
          </a:lstStyle>
          <a:p>
            <a:fld id="{5988414E-10BF-430D-901C-31186D1CD5A4}" type="datetimeFigureOut">
              <a:rPr lang="it-IT" smtClean="0"/>
              <a:pPr/>
              <a:t>26/03/20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2" y="9721330"/>
            <a:ext cx="3076859" cy="511648"/>
          </a:xfrm>
          <a:prstGeom prst="rect">
            <a:avLst/>
          </a:prstGeom>
        </p:spPr>
        <p:txBody>
          <a:bodyPr vert="horz" lIns="94677" tIns="47338" rIns="94677" bIns="47338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0786" y="9721330"/>
            <a:ext cx="3076859" cy="511648"/>
          </a:xfrm>
          <a:prstGeom prst="rect">
            <a:avLst/>
          </a:prstGeom>
        </p:spPr>
        <p:txBody>
          <a:bodyPr vert="horz" lIns="94677" tIns="47338" rIns="94677" bIns="47338" rtlCol="0" anchor="b"/>
          <a:lstStyle>
            <a:lvl1pPr algn="r">
              <a:defRPr sz="1200"/>
            </a:lvl1pPr>
          </a:lstStyle>
          <a:p>
            <a:fld id="{F5175897-76A6-49B1-9B04-0A5D70C62961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4677" tIns="47338" rIns="94677" bIns="47338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4677" tIns="47338" rIns="94677" bIns="47338" rtlCol="0"/>
          <a:lstStyle>
            <a:lvl1pPr algn="r">
              <a:defRPr sz="1200"/>
            </a:lvl1pPr>
          </a:lstStyle>
          <a:p>
            <a:fld id="{4CBD9A54-6A76-489C-A8C4-223702353A26}" type="datetimeFigureOut">
              <a:rPr lang="it-IT" smtClean="0"/>
              <a:pPr/>
              <a:t>26/03/20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77" tIns="47338" rIns="94677" bIns="47338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677" tIns="47338" rIns="94677" bIns="47338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677" tIns="47338" rIns="94677" bIns="47338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677" tIns="47338" rIns="94677" bIns="47338" rtlCol="0" anchor="b"/>
          <a:lstStyle>
            <a:lvl1pPr algn="r">
              <a:defRPr sz="1200"/>
            </a:lvl1pPr>
          </a:lstStyle>
          <a:p>
            <a:fld id="{04A1B2FF-65AB-4A42-8832-F07E062D2F55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itchFamily="2" charset="0"/>
              </a:defRPr>
            </a:lvl1pPr>
            <a:lvl2pPr marL="411358" indent="0" algn="ctr">
              <a:buNone/>
              <a:defRPr sz="1799"/>
            </a:lvl2pPr>
            <a:lvl3pPr marL="822716" indent="0" algn="ctr">
              <a:buNone/>
              <a:defRPr sz="1619"/>
            </a:lvl3pPr>
            <a:lvl4pPr marL="1234075" indent="0" algn="ctr">
              <a:buNone/>
              <a:defRPr sz="1440"/>
            </a:lvl4pPr>
            <a:lvl5pPr marL="1645433" indent="0" algn="ctr">
              <a:buNone/>
              <a:defRPr sz="1440"/>
            </a:lvl5pPr>
            <a:lvl6pPr marL="2056792" indent="0" algn="ctr">
              <a:buNone/>
              <a:defRPr sz="1440"/>
            </a:lvl6pPr>
            <a:lvl7pPr marL="2468150" indent="0" algn="ctr">
              <a:buNone/>
              <a:defRPr sz="1440"/>
            </a:lvl7pPr>
            <a:lvl8pPr marL="2879509" indent="0" algn="ctr">
              <a:buNone/>
              <a:defRPr sz="1440"/>
            </a:lvl8pPr>
            <a:lvl9pPr marL="3290867" indent="0" algn="ctr">
              <a:buNone/>
              <a:defRPr sz="1440"/>
            </a:lvl9pPr>
          </a:lstStyle>
          <a:p>
            <a:r>
              <a:rPr lang="it-IT"/>
              <a:t>Fare clic per modificare lo stile del sottotitolo dello schema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it-IT"/>
              <a:t>Fare clic per modificare lo stile del titolo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044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211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259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0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1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0"/>
            <a:ext cx="9460586" cy="2566987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5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71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07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43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79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1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5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86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9319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7" y="1296000"/>
            <a:ext cx="4861931" cy="4168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5" y="1295999"/>
            <a:ext cx="4861931" cy="4168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45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1"/>
            <a:ext cx="4662567" cy="33147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65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86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49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497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58" indent="0">
              <a:buNone/>
              <a:defRPr sz="2519"/>
            </a:lvl2pPr>
            <a:lvl3pPr marL="822716" indent="0">
              <a:buNone/>
              <a:defRPr sz="2159"/>
            </a:lvl3pPr>
            <a:lvl4pPr marL="1234075" indent="0">
              <a:buNone/>
              <a:defRPr sz="1799"/>
            </a:lvl4pPr>
            <a:lvl5pPr marL="1645433" indent="0">
              <a:buNone/>
              <a:defRPr sz="1799"/>
            </a:lvl5pPr>
            <a:lvl6pPr marL="2056792" indent="0">
              <a:buNone/>
              <a:defRPr sz="1799"/>
            </a:lvl6pPr>
            <a:lvl7pPr marL="2468150" indent="0">
              <a:buNone/>
              <a:defRPr sz="1799"/>
            </a:lvl7pPr>
            <a:lvl8pPr marL="2879509" indent="0">
              <a:buNone/>
              <a:defRPr sz="1799"/>
            </a:lvl8pPr>
            <a:lvl9pPr marL="3290867" indent="0">
              <a:buNone/>
              <a:defRPr sz="1799"/>
            </a:lvl9pPr>
          </a:lstStyle>
          <a:p>
            <a:r>
              <a:rPr lang="it-IT"/>
              <a:t>Fare clic sull'icona per inserire un'immagine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4680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it-IT"/>
              <a:t>Fare clic per modificare lo stile del titolo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8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731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822716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itchFamily="2" charset="0"/>
          <a:ea typeface="+mj-ea"/>
          <a:cs typeface="+mj-cs"/>
        </a:defRPr>
      </a:lvl1pPr>
    </p:titleStyle>
    <p:bodyStyle>
      <a:lvl1pPr marL="251460" indent="-251460" algn="l" defTabSz="822716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1pPr>
      <a:lvl2pPr marL="508000" indent="-27432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2pPr>
      <a:lvl3pPr marL="730250" indent="-204470" algn="l" defTabSz="822716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3pPr>
      <a:lvl4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4pPr>
      <a:lvl5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5pPr>
      <a:lvl6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6pPr>
      <a:lvl7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7pPr>
      <a:lvl8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8pPr>
      <a:lvl9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8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716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75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433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792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15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509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867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" y="0"/>
            <a:ext cx="10969626" cy="617061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1535684"/>
            <a:ext cx="10830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br>
              <a:rPr lang="en-US" sz="4000" b="1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en-US" sz="4000" b="1" dirty="0" err="1">
                <a:solidFill>
                  <a:schemeClr val="bg1"/>
                </a:solidFill>
                <a:latin typeface="Arial Narrow" pitchFamily="34" charset="0"/>
              </a:rPr>
              <a:t>Pick&amp;Place</a:t>
            </a:r>
            <a:endParaRPr lang="en-US" sz="40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r">
              <a:defRPr/>
            </a:pPr>
            <a:r>
              <a:rPr lang="en-US" sz="4000" b="1" dirty="0">
                <a:solidFill>
                  <a:schemeClr val="bg1"/>
                </a:solidFill>
                <a:latin typeface="Arial Narrow" pitchFamily="34" charset="0"/>
              </a:rPr>
              <a:t>GM Group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558589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Milano, 19/02/2020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0" y="284556"/>
            <a:ext cx="10791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Brandi</a:t>
            </a:r>
          </a:p>
          <a:p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M. </a:t>
            </a:r>
            <a:r>
              <a:rPr lang="en-US" dirty="0" err="1">
                <a:solidFill>
                  <a:schemeClr val="bg1"/>
                </a:solidFill>
                <a:latin typeface="Arial Narrow" pitchFamily="34" charset="0"/>
              </a:rPr>
              <a:t>Eren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M. </a:t>
            </a:r>
            <a:r>
              <a:rPr lang="en-US" dirty="0" err="1">
                <a:solidFill>
                  <a:schemeClr val="bg1"/>
                </a:solidFill>
                <a:latin typeface="Arial Narrow" pitchFamily="34" charset="0"/>
              </a:rPr>
              <a:t>Scarcia</a:t>
            </a:r>
            <a:endParaRPr lang="it-I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626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Simulink Tests - Warehouse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7A59A-23D4-B540-9E2C-788BD8672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5" y="473498"/>
            <a:ext cx="2437920" cy="552885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CE488D-E5B8-F74E-9DA0-C2139F197857}"/>
              </a:ext>
            </a:extLst>
          </p:cNvPr>
          <p:cNvCxnSpPr>
            <a:cxnSpLocks/>
          </p:cNvCxnSpPr>
          <p:nvPr/>
        </p:nvCxnSpPr>
        <p:spPr>
          <a:xfrm flipV="1">
            <a:off x="1992405" y="1317157"/>
            <a:ext cx="1590799" cy="328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240D38-E4C9-CA49-92D8-F02840863FB3}"/>
              </a:ext>
            </a:extLst>
          </p:cNvPr>
          <p:cNvCxnSpPr>
            <a:cxnSpLocks/>
          </p:cNvCxnSpPr>
          <p:nvPr/>
        </p:nvCxnSpPr>
        <p:spPr>
          <a:xfrm flipV="1">
            <a:off x="2033347" y="3237925"/>
            <a:ext cx="1728439" cy="159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E49731-7B36-B344-A081-6BE9655BA1EF}"/>
              </a:ext>
            </a:extLst>
          </p:cNvPr>
          <p:cNvCxnSpPr>
            <a:cxnSpLocks/>
          </p:cNvCxnSpPr>
          <p:nvPr/>
        </p:nvCxnSpPr>
        <p:spPr>
          <a:xfrm flipV="1">
            <a:off x="2040673" y="4853456"/>
            <a:ext cx="1962615" cy="344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6DD3C9E-FD5E-764F-BA34-163BC58ED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579" y="697748"/>
            <a:ext cx="1576145" cy="9478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790E0E-CFD8-4540-8470-557462B03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86" y="2611379"/>
            <a:ext cx="1576145" cy="9478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B69663-6543-8F48-9162-C7B9A6DF2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55" y="4329328"/>
            <a:ext cx="1576145" cy="9478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979ED66-912F-B245-9A03-8DB5BE218465}"/>
              </a:ext>
            </a:extLst>
          </p:cNvPr>
          <p:cNvSpPr txBox="1"/>
          <p:nvPr/>
        </p:nvSpPr>
        <p:spPr>
          <a:xfrm>
            <a:off x="5136141" y="1077962"/>
            <a:ext cx="951357" cy="3255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Scatola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59383A-FAB1-7145-8E36-A8FA9F54510B}"/>
              </a:ext>
            </a:extLst>
          </p:cNvPr>
          <p:cNvSpPr txBox="1"/>
          <p:nvPr/>
        </p:nvSpPr>
        <p:spPr>
          <a:xfrm>
            <a:off x="5136140" y="2992253"/>
            <a:ext cx="951357" cy="3255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Scatola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84E7B8-E345-E749-9691-F0499A54A9BA}"/>
              </a:ext>
            </a:extLst>
          </p:cNvPr>
          <p:cNvSpPr txBox="1"/>
          <p:nvPr/>
        </p:nvSpPr>
        <p:spPr>
          <a:xfrm>
            <a:off x="5136140" y="4731907"/>
            <a:ext cx="951357" cy="3255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Scatola 3</a:t>
            </a:r>
          </a:p>
        </p:txBody>
      </p:sp>
    </p:spTree>
    <p:extLst>
      <p:ext uri="{BB962C8B-B14F-4D97-AF65-F5344CB8AC3E}">
        <p14:creationId xmlns:p14="http://schemas.microsoft.com/office/powerpoint/2010/main" val="185765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Simulink Tests – </a:t>
            </a:r>
            <a:r>
              <a:rPr lang="en-US" sz="28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Pick&amp;Place</a:t>
            </a:r>
            <a:endParaRPr 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1F53E6-3D91-4747-88FC-83258E9A0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2" y="646906"/>
            <a:ext cx="7531100" cy="48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DF132D-51CF-A044-AC0B-E3506DAAF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069" y="3849300"/>
            <a:ext cx="1657662" cy="16744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A28148-A45D-064A-861F-53686B108A24}"/>
              </a:ext>
            </a:extLst>
          </p:cNvPr>
          <p:cNvSpPr txBox="1"/>
          <p:nvPr/>
        </p:nvSpPr>
        <p:spPr>
          <a:xfrm>
            <a:off x="2649418" y="1364587"/>
            <a:ext cx="951357" cy="3255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auto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kern="0" dirty="0" err="1">
                <a:solidFill>
                  <a:srgbClr val="000000"/>
                </a:solidFill>
              </a:rPr>
              <a:t>Preleva</a:t>
            </a:r>
            <a:r>
              <a:rPr kumimoji="0" lang="en-T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BF9F6-27F3-F742-8714-2CC7F7AFD096}"/>
              </a:ext>
            </a:extLst>
          </p:cNvPr>
          <p:cNvSpPr txBox="1"/>
          <p:nvPr/>
        </p:nvSpPr>
        <p:spPr>
          <a:xfrm>
            <a:off x="4998533" y="1364586"/>
            <a:ext cx="951357" cy="3255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auto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kern="0" dirty="0" err="1">
                <a:solidFill>
                  <a:srgbClr val="000000"/>
                </a:solidFill>
              </a:rPr>
              <a:t>Preleva</a:t>
            </a:r>
            <a:r>
              <a:rPr lang="en-TR" kern="0" dirty="0">
                <a:solidFill>
                  <a:srgbClr val="000000"/>
                </a:solidFill>
              </a:rPr>
              <a:t> 2</a:t>
            </a:r>
            <a:endParaRPr kumimoji="0" lang="en-T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061E8-ACE2-A949-A1B7-BA090A3981A5}"/>
              </a:ext>
            </a:extLst>
          </p:cNvPr>
          <p:cNvSpPr txBox="1"/>
          <p:nvPr/>
        </p:nvSpPr>
        <p:spPr>
          <a:xfrm>
            <a:off x="7474179" y="1364586"/>
            <a:ext cx="951357" cy="3255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Place </a:t>
            </a:r>
            <a:r>
              <a:rPr lang="en-TR" kern="0" dirty="0">
                <a:solidFill>
                  <a:srgbClr val="000000"/>
                </a:solidFill>
              </a:rPr>
              <a:t>3</a:t>
            </a:r>
            <a:endParaRPr kumimoji="0" lang="en-T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C09E2-8C32-8340-AEB0-DAEF7B9466E3}"/>
              </a:ext>
            </a:extLst>
          </p:cNvPr>
          <p:cNvSpPr txBox="1"/>
          <p:nvPr/>
        </p:nvSpPr>
        <p:spPr>
          <a:xfrm>
            <a:off x="6411096" y="4382895"/>
            <a:ext cx="951357" cy="3255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auto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kern="0" dirty="0" err="1">
                <a:solidFill>
                  <a:srgbClr val="000000"/>
                </a:solidFill>
              </a:rPr>
              <a:t>SostituisciScatola</a:t>
            </a:r>
            <a:r>
              <a:rPr kumimoji="0" lang="en-T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493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Simulink Tests – Workspace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9412C-51CB-694C-B532-CB530CFB5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55" y="816032"/>
            <a:ext cx="9411513" cy="45385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B496B3-0535-D043-9CA2-1837A86F7CF1}"/>
              </a:ext>
            </a:extLst>
          </p:cNvPr>
          <p:cNvSpPr/>
          <p:nvPr/>
        </p:nvSpPr>
        <p:spPr>
          <a:xfrm>
            <a:off x="2470258" y="2119262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R" dirty="0"/>
              <a:t>Check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9FA8A-C93D-2E46-ACE7-0559CD7247FD}"/>
              </a:ext>
            </a:extLst>
          </p:cNvPr>
          <p:cNvSpPr/>
          <p:nvPr/>
        </p:nvSpPr>
        <p:spPr>
          <a:xfrm>
            <a:off x="5733848" y="1067331"/>
            <a:ext cx="1147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R" dirty="0"/>
              <a:t>Operatore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DC8C2B-7339-DD45-9CD9-CD0859FF3268}"/>
              </a:ext>
            </a:extLst>
          </p:cNvPr>
          <p:cNvSpPr/>
          <p:nvPr/>
        </p:nvSpPr>
        <p:spPr>
          <a:xfrm>
            <a:off x="5160261" y="5236546"/>
            <a:ext cx="954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R" dirty="0"/>
              <a:t>Utensile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2E60F5-3755-5B49-BC21-E218736CD4DB}"/>
              </a:ext>
            </a:extLst>
          </p:cNvPr>
          <p:cNvSpPr/>
          <p:nvPr/>
        </p:nvSpPr>
        <p:spPr>
          <a:xfrm>
            <a:off x="8071887" y="4330921"/>
            <a:ext cx="1477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R" dirty="0"/>
              <a:t>Assemblaggio</a:t>
            </a:r>
          </a:p>
        </p:txBody>
      </p:sp>
    </p:spTree>
    <p:extLst>
      <p:ext uri="{BB962C8B-B14F-4D97-AF65-F5344CB8AC3E}">
        <p14:creationId xmlns:p14="http://schemas.microsoft.com/office/powerpoint/2010/main" val="1588096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–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FFD5B-9D37-C743-9963-F06CC3BF6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20" y="481013"/>
            <a:ext cx="8564583" cy="553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85987-455B-974B-A77F-529E6E7F4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49" y="379398"/>
            <a:ext cx="9398691" cy="5609613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– All the components</a:t>
            </a:r>
          </a:p>
        </p:txBody>
      </p:sp>
    </p:spTree>
    <p:extLst>
      <p:ext uri="{BB962C8B-B14F-4D97-AF65-F5344CB8AC3E}">
        <p14:creationId xmlns:p14="http://schemas.microsoft.com/office/powerpoint/2010/main" val="283684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– Warehouse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A0F34-435F-FC40-8F5D-8A6BE2E26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702"/>
            <a:ext cx="10969625" cy="499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3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– </a:t>
            </a:r>
            <a:r>
              <a:rPr lang="en-US" sz="28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Pick&amp;Place</a:t>
            </a:r>
            <a:endParaRPr 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D9748-D534-D548-8B05-5B9A017C7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787"/>
            <a:ext cx="10969625" cy="50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2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– Workspace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E4E16-CCC8-A948-9CBA-1EA70BEF3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964"/>
            <a:ext cx="10969625" cy="49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0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F25B28-E092-BD46-B472-1064518D3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44"/>
            <a:ext cx="10969625" cy="41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Model - Warehouse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F9066-03A1-2149-8EFA-B9A57E572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229"/>
            <a:ext cx="10969625" cy="530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2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Model - Workspace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0CE5B-AA61-D847-944B-38E3CDB46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094"/>
            <a:ext cx="10969625" cy="534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2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Model – </a:t>
            </a:r>
            <a:r>
              <a:rPr lang="en-US" sz="28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Pick&amp;Place</a:t>
            </a:r>
            <a:endParaRPr 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3861F-8795-4348-9DED-78FB4298D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948"/>
            <a:ext cx="10969625" cy="53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2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- Warehouse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A47349-FCCF-954C-91CD-069665FC6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04392"/>
              </p:ext>
            </p:extLst>
          </p:nvPr>
        </p:nvGraphicFramePr>
        <p:xfrm>
          <a:off x="570054" y="771427"/>
          <a:ext cx="9810143" cy="46369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0867">
                  <a:extLst>
                    <a:ext uri="{9D8B030D-6E8A-4147-A177-3AD203B41FA5}">
                      <a16:colId xmlns:a16="http://schemas.microsoft.com/office/drawing/2014/main" val="2125774246"/>
                    </a:ext>
                  </a:extLst>
                </a:gridCol>
                <a:gridCol w="2881301">
                  <a:extLst>
                    <a:ext uri="{9D8B030D-6E8A-4147-A177-3AD203B41FA5}">
                      <a16:colId xmlns:a16="http://schemas.microsoft.com/office/drawing/2014/main" val="199862260"/>
                    </a:ext>
                  </a:extLst>
                </a:gridCol>
                <a:gridCol w="5007975">
                  <a:extLst>
                    <a:ext uri="{9D8B030D-6E8A-4147-A177-3AD203B41FA5}">
                      <a16:colId xmlns:a16="http://schemas.microsoft.com/office/drawing/2014/main" val="437846556"/>
                    </a:ext>
                  </a:extLst>
                </a:gridCol>
              </a:tblGrid>
              <a:tr h="386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44" marR="9544" marT="95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Magazzino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44" marR="9544" marT="95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Scatola 1: stato 0,1,2 = N pezzi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44" marR="9544" marT="9544" marB="0" anchor="ctr"/>
                </a:tc>
                <a:extLst>
                  <a:ext uri="{0D108BD9-81ED-4DB2-BD59-A6C34878D82A}">
                    <a16:rowId xmlns:a16="http://schemas.microsoft.com/office/drawing/2014/main" val="588076486"/>
                  </a:ext>
                </a:extLst>
              </a:tr>
              <a:tr h="386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44" marR="9544" marT="9544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44" marR="9544" marT="954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Scatola 2: stato 0,1,2,3,4 = N pezzi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44" marR="9544" marT="9544" marB="0" anchor="b"/>
                </a:tc>
                <a:extLst>
                  <a:ext uri="{0D108BD9-81ED-4DB2-BD59-A6C34878D82A}">
                    <a16:rowId xmlns:a16="http://schemas.microsoft.com/office/drawing/2014/main" val="984854251"/>
                  </a:ext>
                </a:extLst>
              </a:tr>
              <a:tr h="386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44" marR="9544" marT="9544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44" marR="9544" marT="954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Scatola 3: stato 0,1,2,3,4,5,6 = N pezzi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44" marR="9544" marT="9544" marB="0" anchor="b"/>
                </a:tc>
                <a:extLst>
                  <a:ext uri="{0D108BD9-81ED-4DB2-BD59-A6C34878D82A}">
                    <a16:rowId xmlns:a16="http://schemas.microsoft.com/office/drawing/2014/main" val="2782290336"/>
                  </a:ext>
                </a:extLst>
              </a:tr>
              <a:tr h="1159228">
                <a:tc>
                  <a:txBody>
                    <a:bodyPr/>
                    <a:lstStyle/>
                    <a:p>
                      <a:pPr algn="l" fontAlgn="b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44" marR="9544" marT="9544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T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44" marR="9544" marT="954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 stato iniziale di ciascuna scatola è quello della massima capienza pe rle scatole 1 e 2 e di vuoto per la scaola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44" marR="9544" marT="9544" marB="0" anchor="b"/>
                </a:tc>
                <a:extLst>
                  <a:ext uri="{0D108BD9-81ED-4DB2-BD59-A6C34878D82A}">
                    <a16:rowId xmlns:a16="http://schemas.microsoft.com/office/drawing/2014/main" val="3161019469"/>
                  </a:ext>
                </a:extLst>
              </a:tr>
              <a:tr h="1545637">
                <a:tc>
                  <a:txBody>
                    <a:bodyPr/>
                    <a:lstStyle/>
                    <a:p>
                      <a:pPr algn="l" fontAlgn="b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44" marR="9544" marT="9544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44" marR="9544" marT="954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Ciascuna scatola ha un campo di availability che viene settato da un bottone esterno (scatola presente o meno) Status availability scatola: on/off pulsante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44" marR="9544" marT="9544" marB="0" anchor="b"/>
                </a:tc>
                <a:extLst>
                  <a:ext uri="{0D108BD9-81ED-4DB2-BD59-A6C34878D82A}">
                    <a16:rowId xmlns:a16="http://schemas.microsoft.com/office/drawing/2014/main" val="2769328936"/>
                  </a:ext>
                </a:extLst>
              </a:tr>
              <a:tr h="772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44" marR="9544" marT="9544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44" marR="9544" marT="954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Il </a:t>
                      </a:r>
                      <a:r>
                        <a:rPr lang="en-US" sz="1000" u="none" strike="noStrike" dirty="0" err="1">
                          <a:effectLst/>
                        </a:rPr>
                        <a:t>prelievo</a:t>
                      </a:r>
                      <a:r>
                        <a:rPr lang="en-US" sz="1000" u="none" strike="noStrike" dirty="0">
                          <a:effectLst/>
                        </a:rPr>
                        <a:t> ed </a:t>
                      </a:r>
                      <a:r>
                        <a:rPr lang="en-US" sz="1000" u="none" strike="noStrike" dirty="0" err="1">
                          <a:effectLst/>
                        </a:rPr>
                        <a:t>il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deposito</a:t>
                      </a:r>
                      <a:r>
                        <a:rPr lang="en-US" sz="1000" u="none" strike="noStrike" dirty="0">
                          <a:effectLst/>
                        </a:rPr>
                        <a:t> da una </a:t>
                      </a:r>
                      <a:r>
                        <a:rPr lang="en-US" sz="1000" u="none" strike="noStrike" dirty="0" err="1">
                          <a:effectLst/>
                        </a:rPr>
                        <a:t>scatola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ordinata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44" marR="9544" marT="9544" marB="0" anchor="b"/>
                </a:tc>
                <a:extLst>
                  <a:ext uri="{0D108BD9-81ED-4DB2-BD59-A6C34878D82A}">
                    <a16:rowId xmlns:a16="http://schemas.microsoft.com/office/drawing/2014/main" val="3639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56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- Workspace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2563DC-AA61-EC45-B88D-30F35F2B8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40284"/>
              </p:ext>
            </p:extLst>
          </p:nvPr>
        </p:nvGraphicFramePr>
        <p:xfrm>
          <a:off x="605116" y="781339"/>
          <a:ext cx="9759392" cy="4607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0930">
                  <a:extLst>
                    <a:ext uri="{9D8B030D-6E8A-4147-A177-3AD203B41FA5}">
                      <a16:colId xmlns:a16="http://schemas.microsoft.com/office/drawing/2014/main" val="3866568146"/>
                    </a:ext>
                  </a:extLst>
                </a:gridCol>
                <a:gridCol w="2866395">
                  <a:extLst>
                    <a:ext uri="{9D8B030D-6E8A-4147-A177-3AD203B41FA5}">
                      <a16:colId xmlns:a16="http://schemas.microsoft.com/office/drawing/2014/main" val="520140226"/>
                    </a:ext>
                  </a:extLst>
                </a:gridCol>
                <a:gridCol w="4982067">
                  <a:extLst>
                    <a:ext uri="{9D8B030D-6E8A-4147-A177-3AD203B41FA5}">
                      <a16:colId xmlns:a16="http://schemas.microsoft.com/office/drawing/2014/main" val="2355566213"/>
                    </a:ext>
                  </a:extLst>
                </a:gridCol>
              </a:tblGrid>
              <a:tr h="4804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07" marR="14507" marT="14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Workspace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07" marR="14507" marT="14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Mostra status workspace (IsReady = 0,1) pezzo 3 assemblato o meno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07" marR="14507" marT="14507" marB="0" anchor="b"/>
                </a:tc>
                <a:extLst>
                  <a:ext uri="{0D108BD9-81ED-4DB2-BD59-A6C34878D82A}">
                    <a16:rowId xmlns:a16="http://schemas.microsoft.com/office/drawing/2014/main" val="1981091689"/>
                  </a:ext>
                </a:extLst>
              </a:tr>
              <a:tr h="480474">
                <a:tc>
                  <a:txBody>
                    <a:bodyPr/>
                    <a:lstStyle/>
                    <a:p>
                      <a:pPr algn="l" fontAlgn="b"/>
                      <a:endParaRPr lang="en-T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07" marR="14507" marT="145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T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07" marR="14507" marT="14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Check che sia disponibile il pezzo1, pezzo2 e che lo spoazio di lavoro sia libero (IsFree)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07" marR="14507" marT="14507" marB="0" anchor="b"/>
                </a:tc>
                <a:extLst>
                  <a:ext uri="{0D108BD9-81ED-4DB2-BD59-A6C34878D82A}">
                    <a16:rowId xmlns:a16="http://schemas.microsoft.com/office/drawing/2014/main" val="1155264152"/>
                  </a:ext>
                </a:extLst>
              </a:tr>
              <a:tr h="720712">
                <a:tc>
                  <a:txBody>
                    <a:bodyPr/>
                    <a:lstStyle/>
                    <a:p>
                      <a:pPr algn="l" fontAlgn="b"/>
                      <a:endParaRPr lang="en-T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07" marR="14507" marT="145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T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07" marR="14507" marT="14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La presenza o meno di un elemento nello spazio di laoro è fornita dall'esterno con un bottone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07" marR="14507" marT="14507" marB="0" anchor="b"/>
                </a:tc>
                <a:extLst>
                  <a:ext uri="{0D108BD9-81ED-4DB2-BD59-A6C34878D82A}">
                    <a16:rowId xmlns:a16="http://schemas.microsoft.com/office/drawing/2014/main" val="3438606821"/>
                  </a:ext>
                </a:extLst>
              </a:tr>
              <a:tr h="720712">
                <a:tc>
                  <a:txBody>
                    <a:bodyPr/>
                    <a:lstStyle/>
                    <a:p>
                      <a:pPr algn="l" fontAlgn="b"/>
                      <a:endParaRPr lang="en-T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07" marR="14507" marT="145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T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07" marR="14507" marT="14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L'utensile o l'operatore verificano la presenza dei due pezzi e può iniziare l'assemblaggio (AssemblyStatus true)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07" marR="14507" marT="14507" marB="0" anchor="b"/>
                </a:tc>
                <a:extLst>
                  <a:ext uri="{0D108BD9-81ED-4DB2-BD59-A6C34878D82A}">
                    <a16:rowId xmlns:a16="http://schemas.microsoft.com/office/drawing/2014/main" val="303009190"/>
                  </a:ext>
                </a:extLst>
              </a:tr>
              <a:tr h="4804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07" marR="14507" marT="145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T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07" marR="14507" marT="14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Utensile: Availability + IsReady = AssemblyStatus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07" marR="14507" marT="14507" marB="0" anchor="b"/>
                </a:tc>
                <a:extLst>
                  <a:ext uri="{0D108BD9-81ED-4DB2-BD59-A6C34878D82A}">
                    <a16:rowId xmlns:a16="http://schemas.microsoft.com/office/drawing/2014/main" val="3862592800"/>
                  </a:ext>
                </a:extLst>
              </a:tr>
              <a:tr h="4804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07" marR="14507" marT="145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T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07" marR="14507" marT="14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Operatore: Availability + IsReady = AssemblyStatus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07" marR="14507" marT="14507" marB="0" anchor="b"/>
                </a:tc>
                <a:extLst>
                  <a:ext uri="{0D108BD9-81ED-4DB2-BD59-A6C34878D82A}">
                    <a16:rowId xmlns:a16="http://schemas.microsoft.com/office/drawing/2014/main" val="3136507336"/>
                  </a:ext>
                </a:extLst>
              </a:tr>
              <a:tr h="1201187">
                <a:tc>
                  <a:txBody>
                    <a:bodyPr/>
                    <a:lstStyle/>
                    <a:p>
                      <a:pPr algn="l" fontAlgn="b"/>
                      <a:endParaRPr lang="en-T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07" marR="14507" marT="145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T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07" marR="14507" marT="14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L'utensile</a:t>
                      </a:r>
                      <a:r>
                        <a:rPr lang="en-US" sz="1600" u="none" strike="noStrike" dirty="0">
                          <a:effectLst/>
                        </a:rPr>
                        <a:t> o </a:t>
                      </a:r>
                      <a:r>
                        <a:rPr lang="en-US" sz="1600" u="none" strike="noStrike" dirty="0" err="1">
                          <a:effectLst/>
                        </a:rPr>
                        <a:t>l'operatore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eseguono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l'assemblaggio</a:t>
                      </a:r>
                      <a:r>
                        <a:rPr lang="en-US" sz="1600" u="none" strike="noStrike" dirty="0">
                          <a:effectLst/>
                        </a:rPr>
                        <a:t>. Se Assembly Status di </a:t>
                      </a:r>
                      <a:r>
                        <a:rPr lang="en-US" sz="1600" u="none" strike="noStrike" dirty="0" err="1">
                          <a:effectLst/>
                        </a:rPr>
                        <a:t>operatore</a:t>
                      </a:r>
                      <a:r>
                        <a:rPr lang="en-US" sz="1600" u="none" strike="noStrike" dirty="0">
                          <a:effectLst/>
                        </a:rPr>
                        <a:t> OR di </a:t>
                      </a:r>
                      <a:r>
                        <a:rPr lang="en-US" sz="1600" u="none" strike="noStrike" dirty="0" err="1">
                          <a:effectLst/>
                        </a:rPr>
                        <a:t>utensile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sono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posti</a:t>
                      </a:r>
                      <a:r>
                        <a:rPr lang="en-US" sz="1600" u="none" strike="noStrike" dirty="0">
                          <a:effectLst/>
                        </a:rPr>
                        <a:t> a true, </a:t>
                      </a:r>
                      <a:r>
                        <a:rPr lang="en-US" sz="1600" u="none" strike="noStrike" dirty="0" err="1">
                          <a:effectLst/>
                        </a:rPr>
                        <a:t>l'assemblaggio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può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cominciare</a:t>
                      </a:r>
                      <a:r>
                        <a:rPr lang="en-US" sz="1600" u="none" strike="noStrike" dirty="0">
                          <a:effectLst/>
                        </a:rPr>
                        <a:t> e </a:t>
                      </a:r>
                      <a:r>
                        <a:rPr lang="en-US" sz="1600" u="none" strike="noStrike" dirty="0" err="1">
                          <a:effectLst/>
                        </a:rPr>
                        <a:t>termina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dopo</a:t>
                      </a:r>
                      <a:r>
                        <a:rPr lang="en-US" sz="1600" u="none" strike="noStrike" dirty="0">
                          <a:effectLst/>
                        </a:rPr>
                        <a:t> un </a:t>
                      </a:r>
                      <a:r>
                        <a:rPr lang="en-US" sz="1600" u="none" strike="noStrike" dirty="0" err="1">
                          <a:effectLst/>
                        </a:rPr>
                        <a:t>certo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ritardo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07" marR="14507" marT="14507" marB="0" anchor="b"/>
                </a:tc>
                <a:extLst>
                  <a:ext uri="{0D108BD9-81ED-4DB2-BD59-A6C34878D82A}">
                    <a16:rowId xmlns:a16="http://schemas.microsoft.com/office/drawing/2014/main" val="2867424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16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- Warehouse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3A7824-6183-0049-A466-523AE0F21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284248"/>
              </p:ext>
            </p:extLst>
          </p:nvPr>
        </p:nvGraphicFramePr>
        <p:xfrm>
          <a:off x="606339" y="911263"/>
          <a:ext cx="9756946" cy="4348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0451">
                  <a:extLst>
                    <a:ext uri="{9D8B030D-6E8A-4147-A177-3AD203B41FA5}">
                      <a16:colId xmlns:a16="http://schemas.microsoft.com/office/drawing/2014/main" val="972880141"/>
                    </a:ext>
                  </a:extLst>
                </a:gridCol>
                <a:gridCol w="2865676">
                  <a:extLst>
                    <a:ext uri="{9D8B030D-6E8A-4147-A177-3AD203B41FA5}">
                      <a16:colId xmlns:a16="http://schemas.microsoft.com/office/drawing/2014/main" val="3186005349"/>
                    </a:ext>
                  </a:extLst>
                </a:gridCol>
                <a:gridCol w="4980819">
                  <a:extLst>
                    <a:ext uri="{9D8B030D-6E8A-4147-A177-3AD203B41FA5}">
                      <a16:colId xmlns:a16="http://schemas.microsoft.com/office/drawing/2014/main" val="2610770259"/>
                    </a:ext>
                  </a:extLst>
                </a:gridCol>
              </a:tblGrid>
              <a:tr h="5115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Pick&amp;Place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 macchina verifica che il pezzo sia montato (IsReady)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965840"/>
                  </a:ext>
                </a:extLst>
              </a:tr>
              <a:tr h="2557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Verifica Scatola 1 Availability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697151"/>
                  </a:ext>
                </a:extLst>
              </a:tr>
              <a:tr h="2557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Verifica Scatola 1 Capienza != 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7963906"/>
                  </a:ext>
                </a:extLst>
              </a:tr>
              <a:tr h="5115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Preleva Scatola 1 --&gt; Pezzo1  e decrementa la capienza ( cambia di stato la capienza)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972087"/>
                  </a:ext>
                </a:extLst>
              </a:tr>
              <a:tr h="255770">
                <a:tc>
                  <a:txBody>
                    <a:bodyPr/>
                    <a:lstStyle/>
                    <a:p>
                      <a:pPr algn="l" fontAlgn="b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Verifica Scatola 2 Availability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8352640"/>
                  </a:ext>
                </a:extLst>
              </a:tr>
              <a:tr h="2557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Verifica Scatola 2 != 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2132258"/>
                  </a:ext>
                </a:extLst>
              </a:tr>
              <a:tr h="5115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Preleva Scatola 2 --&gt; Pezzo2 decrementa la capienza ( cambia di stato la capienza)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0422186"/>
                  </a:ext>
                </a:extLst>
              </a:tr>
              <a:tr h="2557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Verifica Scatola 3 Availability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6883087"/>
                  </a:ext>
                </a:extLst>
              </a:tr>
              <a:tr h="2557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Verifica Scatola 3 Capienza != 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2141078"/>
                  </a:ext>
                </a:extLst>
              </a:tr>
              <a:tr h="255770">
                <a:tc>
                  <a:txBody>
                    <a:bodyPr/>
                    <a:lstStyle/>
                    <a:p>
                      <a:pPr algn="l" fontAlgn="b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Verifica della presenza del pezzo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881593"/>
                  </a:ext>
                </a:extLst>
              </a:tr>
              <a:tr h="255770">
                <a:tc>
                  <a:txBody>
                    <a:bodyPr/>
                    <a:lstStyle/>
                    <a:p>
                      <a:pPr algn="l" fontAlgn="b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Verifica della capienza delle tre scatole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400996"/>
                  </a:ext>
                </a:extLst>
              </a:tr>
              <a:tr h="511539">
                <a:tc>
                  <a:txBody>
                    <a:bodyPr/>
                    <a:lstStyle/>
                    <a:p>
                      <a:pPr algn="l" fontAlgn="b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Sostituzione scatola piena (se scatola 3) o sosituzione delle scatole 1 e 2 se vuote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8742193"/>
                  </a:ext>
                </a:extLst>
              </a:tr>
              <a:tr h="2557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Deposita </a:t>
                      </a:r>
                      <a:r>
                        <a:rPr lang="en-US" sz="1000" u="none" strike="noStrike" dirty="0" err="1">
                          <a:effectLst/>
                        </a:rPr>
                        <a:t>Scatola</a:t>
                      </a:r>
                      <a:r>
                        <a:rPr lang="en-US" sz="1000" u="none" strike="noStrike" dirty="0">
                          <a:effectLst/>
                        </a:rPr>
                        <a:t> 3 --&gt; Pezzo3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98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52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- Dashboard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2BB6D9-DC94-A44D-AFD5-0B12E451D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32820"/>
              </p:ext>
            </p:extLst>
          </p:nvPr>
        </p:nvGraphicFramePr>
        <p:xfrm>
          <a:off x="606339" y="904921"/>
          <a:ext cx="9756945" cy="2118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0451">
                  <a:extLst>
                    <a:ext uri="{9D8B030D-6E8A-4147-A177-3AD203B41FA5}">
                      <a16:colId xmlns:a16="http://schemas.microsoft.com/office/drawing/2014/main" val="2620967723"/>
                    </a:ext>
                  </a:extLst>
                </a:gridCol>
                <a:gridCol w="2865676">
                  <a:extLst>
                    <a:ext uri="{9D8B030D-6E8A-4147-A177-3AD203B41FA5}">
                      <a16:colId xmlns:a16="http://schemas.microsoft.com/office/drawing/2014/main" val="2965193307"/>
                    </a:ext>
                  </a:extLst>
                </a:gridCol>
                <a:gridCol w="4980818">
                  <a:extLst>
                    <a:ext uri="{9D8B030D-6E8A-4147-A177-3AD203B41FA5}">
                      <a16:colId xmlns:a16="http://schemas.microsoft.com/office/drawing/2014/main" val="3578691183"/>
                    </a:ext>
                  </a:extLst>
                </a:gridCol>
              </a:tblGrid>
              <a:tr h="52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Dashboard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 led scatola 1 0-1 per ogni posizione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6729679"/>
                  </a:ext>
                </a:extLst>
              </a:tr>
              <a:tr h="52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 led scatola 2 0-1 per ogni posizione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9366594"/>
                  </a:ext>
                </a:extLst>
              </a:tr>
              <a:tr h="52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 led scatola 3 0-1 per ogni posizione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5352659"/>
                  </a:ext>
                </a:extLst>
              </a:tr>
              <a:tr h="52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 </a:t>
                      </a:r>
                      <a:r>
                        <a:rPr lang="en-US" sz="1000" u="none" strike="noStrike" dirty="0" err="1">
                          <a:effectLst/>
                        </a:rPr>
                        <a:t>tasto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operatore</a:t>
                      </a:r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utensile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726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998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2057"/>
  <p:tag name="CFG.LAYOUT" val="BOSCH2"/>
  <p:tag name="CFG.CUSTOMERVERSION" val="9"/>
  <p:tag name="ML_1" val="TDIT_MOD"/>
  <p:tag name="ML_2" val="Bosch2.mcr"/>
  <p:tag name="ML_LAYOUT_RESOURCE" val="BOSCH2_16_9.mcr"/>
  <p:tag name="FIELD.DATE.CONTENT" val="11/09/2017"/>
  <p:tag name="FIELD.DATE.VALUE" val="11/09/2017"/>
  <p:tag name="FIELD.CONF.SUFFIX.CONTENT" val="\n | "/>
  <p:tag name="FIELD.CONF.COMBOINDEX" val="0"/>
  <p:tag name="FIELD.REM_ABL.SUFFIX.CONTENT" val="&#10;\n"/>
  <p:tag name="FIELD.COPY.CONTENT" val="© Robert Bosch GmbH 2017. All rights reserved, also regarding any disposal, exploitation, reproduction, editing, distribution, as well as in the event of applications for industrial property rights."/>
  <p:tag name="FIELD.COPY.VALUE" val="© Robert Bosch GmbH 2017. All rights reserved, also regarding any disposal, exploitation, reproduction, editing, distribution, as well as in the event of applications for industrial property rights."/>
  <p:tag name="FIELD.COPY.COMBOINDEX" val="0"/>
  <p:tag name="FIELD.BGROUP.SUFFIX.CONTENT" val=" | "/>
  <p:tag name="FIELD.BGROUP.COMBOINDEX" val="0"/>
  <p:tag name="FIELD.CHAPTER.CONTENT" val="Header of section"/>
  <p:tag name="FIELD.CHAPTER.VALUE" val="Header of section"/>
  <p:tag name="FIELD.DPT.CONTENT" val="RBIT/HRC-I4.0"/>
  <p:tag name="FIELD.DPT.VALUE" val="RBIT/HRC-I4.0 | "/>
  <p:tag name="FIELD.DPT.SUFFIX.CONTENT" val=" | "/>
  <p:tag name="MIWBCLNT.HOMEURL" val="C:\Program Files (x86)\eForms\FB\portal_index.htm"/>
  <p:tag name="FIELDS.INITIALIZED" val="1"/>
  <p:tag name="FIELD.DATE.COMBOINDEX" val="-2"/>
  <p:tag name="FIELD.REM_ABL.COMBOINDEX" val="-2"/>
  <p:tag name="FIELD.CHAPTER.COMBOINDEX" val="-2"/>
  <p:tag name="FIELD.REM_ANL.COMBOINDEX" val="-2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TITLEMASTERMASTERNAME" val="TitleSlide"/>
  <p:tag name="TITLEMASTERSHAPESETGROUPCLASSNAME" val="ShapeSetGroup1"/>
  <p:tag name="TITLEMASTERCOLORSETGROUPCLASSNAME" val="ColorSetGroup1"/>
  <p:tag name="TITLEMASTERFONTSETGROUPCLASSNAME" val="FontSetGroup1"/>
  <p:tag name="TITLEMASTERSTYLESETGROUPCLASSNAME" val="StyleSetGroup1"/>
  <p:tag name="TITLEMASTERMODIFIED" val="1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OnTitleSlides"/>
  <p:tag name="SHAPECLASSPROTECTIONTYPE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RBIT/HRC-I4.0"/>
  <p:tag name="FIELD.DPT.VALUE" val="RBIT/HRC-I4.0 | "/>
  <p:tag name="FIELDS.INITIALIZED" val="1"/>
  <p:tag name="ML_1" val="TDIT_MOD"/>
  <p:tag name="ML_2" val="Bosch2.mcr"/>
  <p:tag name="ML_LAYOUT_RESOURCE" val="BOSCH2_16_9.mcr"/>
  <p:tag name="SHAPESETGROUPCLASSNAME" val="ShapeSetGroup1"/>
  <p:tag name="SHAPESETCLASSNAME" val="TitleSupergraphic1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UBTITLE 2_SHAPECLASSPROTECTIONTYPE" val="0"/>
  <p:tag name="TITLE 1_SHAPECLASSPROTECTIONTYPE" val="3"/>
  <p:tag name="PICTURE 5_SHAPECLASSPROTECTIONTYP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upergraphic-P1-16-9.png"/>
  <p:tag name="ML_SENDTOBACK" val=" 1"/>
  <p:tag name="MLI" val="1"/>
  <p:tag name="SHAPECLASSNAME" val="Supergraphic1"/>
  <p:tag name="SHAPECLASSPROTECTIONTYP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heme/theme1.xml><?xml version="1.0" encoding="utf-8"?>
<a:theme xmlns:a="http://schemas.openxmlformats.org/drawingml/2006/main" name="XXXX_PPTAAMMGG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ct val="107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E6E424A2-CDFE-4FF3-B632-69E2B49B4471}" vid="{8DB00A46-DBD2-41A3-9952-545226F8B35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447</Words>
  <Application>Microsoft Macintosh PowerPoint</Application>
  <PresentationFormat>Custom</PresentationFormat>
  <Paragraphs>87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Arial Narrow</vt:lpstr>
      <vt:lpstr>Bosch Office Sans</vt:lpstr>
      <vt:lpstr>Calibri</vt:lpstr>
      <vt:lpstr>Wingdings 3</vt:lpstr>
      <vt:lpstr>XXXX_PPTAAMMGG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Presentazione personalizzata 1</vt:lpstr>
    </vt:vector>
  </TitlesOfParts>
  <Company>FORM S.P.A.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cesana</dc:creator>
  <cp:lastModifiedBy>Microsoft Office User</cp:lastModifiedBy>
  <cp:revision>720</cp:revision>
  <cp:lastPrinted>2018-07-27T06:16:04Z</cp:lastPrinted>
  <dcterms:created xsi:type="dcterms:W3CDTF">2017-11-17T12:22:48Z</dcterms:created>
  <dcterms:modified xsi:type="dcterms:W3CDTF">2020-03-26T16:09:07Z</dcterms:modified>
</cp:coreProperties>
</file>