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Brandi" initials="AB" lastIdx="1" clrIdx="0">
    <p:extLst>
      <p:ext uri="{19B8F6BF-5375-455C-9EA6-DF929625EA0E}">
        <p15:presenceInfo xmlns:p15="http://schemas.microsoft.com/office/powerpoint/2012/main" userId="573b7656f540b0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04E67"/>
    <a:srgbClr val="1D1D1D"/>
    <a:srgbClr val="44AEB5"/>
    <a:srgbClr val="00797C"/>
    <a:srgbClr val="FCB31B"/>
    <a:srgbClr val="CA214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3" d="100"/>
          <a:sy n="83" d="100"/>
        </p:scale>
        <p:origin x="51" y="2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A33D2-7A29-4573-B93B-94CDFD816AA7}" type="datetimeFigureOut">
              <a:rPr lang="it-IT" smtClean="0"/>
              <a:t>18/04/2019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F76C0-B2C2-4587-A677-927E6AEEC10B}" type="slidenum">
              <a:rPr lang="it-IT" smtClean="0"/>
              <a:t>‹N›</a:t>
            </a:fld>
            <a:endParaRPr lang="it-IT"/>
          </a:p>
        </p:txBody>
      </p:sp>
    </p:spTree>
    <p:extLst>
      <p:ext uri="{BB962C8B-B14F-4D97-AF65-F5344CB8AC3E}">
        <p14:creationId xmlns:p14="http://schemas.microsoft.com/office/powerpoint/2010/main" val="334004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BC939E-E0E1-4549-8A61-91D029DF70C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2845651-F24B-4996-9192-FAFACB27D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427C997-4526-4DC7-9D54-B70F7501A6ED}"/>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5" name="Segnaposto piè di pagina 4">
            <a:extLst>
              <a:ext uri="{FF2B5EF4-FFF2-40B4-BE49-F238E27FC236}">
                <a16:creationId xmlns:a16="http://schemas.microsoft.com/office/drawing/2014/main" id="{9CC6AB0F-32BD-4EC8-ABC2-650D226766F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1FB2AB-D368-4F3B-B9EC-D71CB0F6C2C8}"/>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376658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A76908-5704-42AE-80B9-E8C0B6B7659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725023A-8D82-4497-AF79-BD662860688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6D0035E-CE66-4277-97DE-08F737444938}"/>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5" name="Segnaposto piè di pagina 4">
            <a:extLst>
              <a:ext uri="{FF2B5EF4-FFF2-40B4-BE49-F238E27FC236}">
                <a16:creationId xmlns:a16="http://schemas.microsoft.com/office/drawing/2014/main" id="{9FF81DD5-5C1B-4B02-AD81-C88BA59D2D5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00FA9E-2938-4754-BC19-FE07B0EDBAE9}"/>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121167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117D1DD-F0A2-4D96-A505-A00490D8904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9DC6935-9831-4A9C-B331-BA330D00740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D056DDE-E7A1-49DD-90BD-56977A161850}"/>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5" name="Segnaposto piè di pagina 4">
            <a:extLst>
              <a:ext uri="{FF2B5EF4-FFF2-40B4-BE49-F238E27FC236}">
                <a16:creationId xmlns:a16="http://schemas.microsoft.com/office/drawing/2014/main" id="{18DFB0E1-2133-4EBE-B974-33A4A79D55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7060328-C520-4086-BB42-87FC85B6D677}"/>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146114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BDEED-7759-449A-9DA5-7C3F92CE9D6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71C2E1-060F-4E3C-9D42-20B8A497838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C8E4161-9112-4293-8549-992C09C8D6D5}"/>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5" name="Segnaposto piè di pagina 4">
            <a:extLst>
              <a:ext uri="{FF2B5EF4-FFF2-40B4-BE49-F238E27FC236}">
                <a16:creationId xmlns:a16="http://schemas.microsoft.com/office/drawing/2014/main" id="{84547938-6E32-45BC-A662-58807408699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46F6A62-F90D-4071-BAE3-3CC28017DDBC}"/>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212089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FC066A-07C9-48E8-9B24-39AA7C63D8F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758C559-43C1-4EE3-AD59-FA0ADAB797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0B3532F-811E-4E06-8DA3-CA8609CA7FA5}"/>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5" name="Segnaposto piè di pagina 4">
            <a:extLst>
              <a:ext uri="{FF2B5EF4-FFF2-40B4-BE49-F238E27FC236}">
                <a16:creationId xmlns:a16="http://schemas.microsoft.com/office/drawing/2014/main" id="{01C3DD1A-8C7C-488E-8E48-C9EF665C542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B278A0A-5EBC-446F-BA3F-273E7A19A5E5}"/>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380819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C7F211-BF92-4917-B38E-E9D04FF9BA8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D69DE1C-8065-4876-BFDE-140C054AE59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0A5D5BC-4ED0-4DD1-AE25-E81ABD636B4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E95070A-8798-43AE-8261-6A5458FDB8D4}"/>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6" name="Segnaposto piè di pagina 5">
            <a:extLst>
              <a:ext uri="{FF2B5EF4-FFF2-40B4-BE49-F238E27FC236}">
                <a16:creationId xmlns:a16="http://schemas.microsoft.com/office/drawing/2014/main" id="{2F3227C9-DCB0-479B-80B9-4F64BCC86C3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3025FFD-A4AD-4FB9-911E-87A93F8E8246}"/>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78574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A6457F-8182-49AC-BE26-5D26F9E8D96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E7A146F-414A-4F15-B74D-0E93D5FF5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CEED617-F45C-4DF7-A4D7-17414F81121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FFBE295-950D-42D5-9B69-2545BA734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F2C8FDF-EA45-4871-8018-55F22F934EB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7D1D80D-CE93-408F-ADFE-4157CCA9822C}"/>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8" name="Segnaposto piè di pagina 7">
            <a:extLst>
              <a:ext uri="{FF2B5EF4-FFF2-40B4-BE49-F238E27FC236}">
                <a16:creationId xmlns:a16="http://schemas.microsoft.com/office/drawing/2014/main" id="{110CB2CD-FB55-485D-88EB-074F6567B58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9091898-58A0-419A-9785-8297084E3DFA}"/>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336269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3807D6-6222-4C67-B750-70DFB71E21C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25DFCA3-CDC5-410D-9121-1EF2381F4670}"/>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4" name="Segnaposto piè di pagina 3">
            <a:extLst>
              <a:ext uri="{FF2B5EF4-FFF2-40B4-BE49-F238E27FC236}">
                <a16:creationId xmlns:a16="http://schemas.microsoft.com/office/drawing/2014/main" id="{176D6CA7-3B59-4B4A-A1F7-5F479B4F3B8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0F233E4-043B-41E9-9FFB-5E504948FA4D}"/>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412589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62A7C0-B4E6-40CC-88E3-70AD28DF7AD2}"/>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3" name="Segnaposto piè di pagina 2">
            <a:extLst>
              <a:ext uri="{FF2B5EF4-FFF2-40B4-BE49-F238E27FC236}">
                <a16:creationId xmlns:a16="http://schemas.microsoft.com/office/drawing/2014/main" id="{EC1A8EDE-7277-4A6A-B351-3E03B8C5592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0BC3397-F588-49DF-A5AA-984C37236BF5}"/>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200232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89D850-0386-4146-8A41-24CEBE1F5C3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9D5CE7-CD12-468B-81D5-F08A23B281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F6DE8D1-111A-438B-9828-78EAF64BC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D177927-909C-4584-9C35-C4F578F02F8B}"/>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6" name="Segnaposto piè di pagina 5">
            <a:extLst>
              <a:ext uri="{FF2B5EF4-FFF2-40B4-BE49-F238E27FC236}">
                <a16:creationId xmlns:a16="http://schemas.microsoft.com/office/drawing/2014/main" id="{ACEF8030-3F65-451E-B8A0-DA7D8D1A0C3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54D1638-5738-42FD-AD53-539AF8A0F1A0}"/>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131397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27EB49-1EF8-4207-9A00-EA0CB987434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3CD8035-C295-490F-AD09-0558A359B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D56C7CE-048C-46AF-B858-4D8ABAF42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488560C-6AEE-4D5D-AFAA-2FC229E912B7}"/>
              </a:ext>
            </a:extLst>
          </p:cNvPr>
          <p:cNvSpPr>
            <a:spLocks noGrp="1"/>
          </p:cNvSpPr>
          <p:nvPr>
            <p:ph type="dt" sz="half" idx="10"/>
          </p:nvPr>
        </p:nvSpPr>
        <p:spPr/>
        <p:txBody>
          <a:bodyPr/>
          <a:lstStyle/>
          <a:p>
            <a:fld id="{B57BD223-5D9A-4332-8257-79F883F5AF46}" type="datetimeFigureOut">
              <a:rPr lang="it-IT" smtClean="0"/>
              <a:t>18/04/2019</a:t>
            </a:fld>
            <a:endParaRPr lang="it-IT"/>
          </a:p>
        </p:txBody>
      </p:sp>
      <p:sp>
        <p:nvSpPr>
          <p:cNvPr id="6" name="Segnaposto piè di pagina 5">
            <a:extLst>
              <a:ext uri="{FF2B5EF4-FFF2-40B4-BE49-F238E27FC236}">
                <a16:creationId xmlns:a16="http://schemas.microsoft.com/office/drawing/2014/main" id="{4463AB0E-62AB-44D8-B0B6-7310C6D2AF0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2B6DCB9-3AFE-469F-A3C7-8185D97B3217}"/>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358906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EEB0BE3-B6CE-4B33-ADCA-47D4A27BF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45A2118-2ADA-4E23-8F91-B4D3707A8D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B23E37-21D9-45D3-BC59-3384F796A8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BD223-5D9A-4332-8257-79F883F5AF46}" type="datetimeFigureOut">
              <a:rPr lang="it-IT" smtClean="0"/>
              <a:t>18/04/2019</a:t>
            </a:fld>
            <a:endParaRPr lang="it-IT"/>
          </a:p>
        </p:txBody>
      </p:sp>
      <p:sp>
        <p:nvSpPr>
          <p:cNvPr id="5" name="Segnaposto piè di pagina 4">
            <a:extLst>
              <a:ext uri="{FF2B5EF4-FFF2-40B4-BE49-F238E27FC236}">
                <a16:creationId xmlns:a16="http://schemas.microsoft.com/office/drawing/2014/main" id="{B6F71D61-B5A0-4ABC-8856-6184B8D73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2D67F5-1A42-4048-BAB7-1B79103E5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DB742-7285-4263-A715-81FAEC14B39E}" type="slidenum">
              <a:rPr lang="it-IT" smtClean="0"/>
              <a:t>‹N›</a:t>
            </a:fld>
            <a:endParaRPr lang="it-IT"/>
          </a:p>
        </p:txBody>
      </p:sp>
    </p:spTree>
    <p:extLst>
      <p:ext uri="{BB962C8B-B14F-4D97-AF65-F5344CB8AC3E}">
        <p14:creationId xmlns:p14="http://schemas.microsoft.com/office/powerpoint/2010/main" val="524176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7.jpg"/><Relationship Id="rId3" Type="http://schemas.openxmlformats.org/officeDocument/2006/relationships/image" Target="../media/image42.jpg"/><Relationship Id="rId7" Type="http://schemas.openxmlformats.org/officeDocument/2006/relationships/image" Target="../media/image46.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5.jpg"/><Relationship Id="rId5" Type="http://schemas.openxmlformats.org/officeDocument/2006/relationships/image" Target="../media/image44.jpg"/><Relationship Id="rId4" Type="http://schemas.openxmlformats.org/officeDocument/2006/relationships/image" Target="../media/image43.jpg"/><Relationship Id="rId9" Type="http://schemas.openxmlformats.org/officeDocument/2006/relationships/image" Target="../media/image48.jpg"/></Relationships>
</file>

<file path=ppt/slides/_rels/slide16.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9.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3F06ED1B-584E-41AE-83FE-41003D5B7E06}"/>
              </a:ext>
            </a:extLst>
          </p:cNvPr>
          <p:cNvGrpSpPr/>
          <p:nvPr/>
        </p:nvGrpSpPr>
        <p:grpSpPr>
          <a:xfrm>
            <a:off x="0" y="3121272"/>
            <a:ext cx="8443452" cy="3620187"/>
            <a:chOff x="0" y="3246778"/>
            <a:chExt cx="8443452" cy="3620187"/>
          </a:xfrm>
        </p:grpSpPr>
        <p:sp>
          <p:nvSpPr>
            <p:cNvPr id="4" name="Rettangolo 3">
              <a:extLst>
                <a:ext uri="{FF2B5EF4-FFF2-40B4-BE49-F238E27FC236}">
                  <a16:creationId xmlns:a16="http://schemas.microsoft.com/office/drawing/2014/main" id="{A3B2F515-3B13-42A2-B299-BACF822982B8}"/>
                </a:ext>
              </a:extLst>
            </p:cNvPr>
            <p:cNvSpPr/>
            <p:nvPr/>
          </p:nvSpPr>
          <p:spPr>
            <a:xfrm>
              <a:off x="0" y="3246778"/>
              <a:ext cx="8443452" cy="1578212"/>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3C255145-314B-4DEE-9702-E440AAF5687D}"/>
                </a:ext>
              </a:extLst>
            </p:cNvPr>
            <p:cNvSpPr txBox="1"/>
            <p:nvPr/>
          </p:nvSpPr>
          <p:spPr>
            <a:xfrm>
              <a:off x="2029067" y="3809327"/>
              <a:ext cx="6414385" cy="1015663"/>
            </a:xfrm>
            <a:prstGeom prst="rect">
              <a:avLst/>
            </a:prstGeom>
            <a:noFill/>
          </p:spPr>
          <p:txBody>
            <a:bodyPr wrap="none" rtlCol="0">
              <a:spAutoFit/>
            </a:bodyPr>
            <a:lstStyle/>
            <a:p>
              <a:r>
                <a:rPr lang="it-IT" sz="6000" dirty="0">
                  <a:solidFill>
                    <a:schemeClr val="accent5">
                      <a:lumMod val="75000"/>
                    </a:schemeClr>
                  </a:solidFill>
                </a:rPr>
                <a:t>Controllo dei Robot</a:t>
              </a:r>
            </a:p>
          </p:txBody>
        </p:sp>
        <p:sp>
          <p:nvSpPr>
            <p:cNvPr id="9" name="Rettangolo 8">
              <a:extLst>
                <a:ext uri="{FF2B5EF4-FFF2-40B4-BE49-F238E27FC236}">
                  <a16:creationId xmlns:a16="http://schemas.microsoft.com/office/drawing/2014/main" id="{DDFE2C7A-339B-49D0-A495-3D611C7E3C08}"/>
                </a:ext>
              </a:extLst>
            </p:cNvPr>
            <p:cNvSpPr/>
            <p:nvPr/>
          </p:nvSpPr>
          <p:spPr>
            <a:xfrm>
              <a:off x="0" y="4926035"/>
              <a:ext cx="8443452" cy="1940930"/>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ABFFBF7F-E2F1-4C3A-82F6-E083D3F7481D}"/>
                </a:ext>
              </a:extLst>
            </p:cNvPr>
            <p:cNvSpPr txBox="1"/>
            <p:nvPr/>
          </p:nvSpPr>
          <p:spPr>
            <a:xfrm>
              <a:off x="954938" y="5296335"/>
              <a:ext cx="7488514" cy="1200329"/>
            </a:xfrm>
            <a:prstGeom prst="rect">
              <a:avLst/>
            </a:prstGeom>
            <a:noFill/>
          </p:spPr>
          <p:txBody>
            <a:bodyPr wrap="square" rtlCol="0">
              <a:spAutoFit/>
            </a:bodyPr>
            <a:lstStyle/>
            <a:p>
              <a:r>
                <a:rPr lang="it-IT" sz="2400" dirty="0">
                  <a:solidFill>
                    <a:schemeClr val="tx1">
                      <a:lumMod val="75000"/>
                      <a:lumOff val="25000"/>
                    </a:schemeClr>
                  </a:solidFill>
                  <a:latin typeface="Arial Black" panose="020B0A04020102020204" pitchFamily="34" charset="0"/>
                </a:rPr>
                <a:t>Pianificazione di una traiettoria attraverso una sequenza di polinomi parabolico-lineari con passaggio in prossimità dei punti di via</a:t>
              </a:r>
            </a:p>
          </p:txBody>
        </p:sp>
      </p:grpSp>
    </p:spTree>
    <p:extLst>
      <p:ext uri="{BB962C8B-B14F-4D97-AF65-F5344CB8AC3E}">
        <p14:creationId xmlns:p14="http://schemas.microsoft.com/office/powerpoint/2010/main" val="121496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F4AC64C7-E5E3-43FA-8DC0-424E6A6E3C8E}"/>
              </a:ext>
            </a:extLst>
          </p:cNvPr>
          <p:cNvSpPr/>
          <p:nvPr/>
        </p:nvSpPr>
        <p:spPr>
          <a:xfrm>
            <a:off x="10305691" y="0"/>
            <a:ext cx="1886309" cy="6858000"/>
          </a:xfrm>
          <a:prstGeom prst="rect">
            <a:avLst/>
          </a:prstGeom>
          <a:solidFill>
            <a:srgbClr val="44AEB5"/>
          </a:solidFill>
          <a:ln>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9C7A11FF-C699-4A39-9CE4-8182D5A0D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77984"/>
            <a:ext cx="900000" cy="900000"/>
          </a:xfrm>
          <a:prstGeom prst="rect">
            <a:avLst/>
          </a:prstGeom>
        </p:spPr>
      </p:pic>
      <p:sp>
        <p:nvSpPr>
          <p:cNvPr id="6" name="CasellaDiTesto 5">
            <a:extLst>
              <a:ext uri="{FF2B5EF4-FFF2-40B4-BE49-F238E27FC236}">
                <a16:creationId xmlns:a16="http://schemas.microsoft.com/office/drawing/2014/main" id="{F0045E72-489D-4851-9091-4FF3F34DDE16}"/>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TRAIETTORIA IN PROSSIMITÀ DEI PUNTI DI VIA</a:t>
            </a:r>
          </a:p>
        </p:txBody>
      </p:sp>
      <p:grpSp>
        <p:nvGrpSpPr>
          <p:cNvPr id="33" name="Gruppo 32">
            <a:extLst>
              <a:ext uri="{FF2B5EF4-FFF2-40B4-BE49-F238E27FC236}">
                <a16:creationId xmlns:a16="http://schemas.microsoft.com/office/drawing/2014/main" id="{F94EB356-CCF8-4A7E-8F77-20B3B690A679}"/>
              </a:ext>
            </a:extLst>
          </p:cNvPr>
          <p:cNvGrpSpPr/>
          <p:nvPr/>
        </p:nvGrpSpPr>
        <p:grpSpPr>
          <a:xfrm>
            <a:off x="5526229" y="0"/>
            <a:ext cx="4550423" cy="4313370"/>
            <a:chOff x="5526229" y="0"/>
            <a:chExt cx="4550423" cy="4313370"/>
          </a:xfrm>
        </p:grpSpPr>
        <p:sp>
          <p:nvSpPr>
            <p:cNvPr id="8" name="Rettangolo 7">
              <a:extLst>
                <a:ext uri="{FF2B5EF4-FFF2-40B4-BE49-F238E27FC236}">
                  <a16:creationId xmlns:a16="http://schemas.microsoft.com/office/drawing/2014/main" id="{F5329850-4039-48AE-8554-D12CC53B0F80}"/>
                </a:ext>
              </a:extLst>
            </p:cNvPr>
            <p:cNvSpPr/>
            <p:nvPr/>
          </p:nvSpPr>
          <p:spPr>
            <a:xfrm>
              <a:off x="5526229" y="396356"/>
              <a:ext cx="4550423" cy="3917014"/>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CasellaDiTesto 8">
              <a:extLst>
                <a:ext uri="{FF2B5EF4-FFF2-40B4-BE49-F238E27FC236}">
                  <a16:creationId xmlns:a16="http://schemas.microsoft.com/office/drawing/2014/main" id="{D65672CA-17BB-49A1-A1C1-984653B84120}"/>
                </a:ext>
              </a:extLst>
            </p:cNvPr>
            <p:cNvSpPr txBox="1"/>
            <p:nvPr/>
          </p:nvSpPr>
          <p:spPr>
            <a:xfrm>
              <a:off x="5526229" y="477319"/>
              <a:ext cx="4550422" cy="400110"/>
            </a:xfrm>
            <a:prstGeom prst="rect">
              <a:avLst/>
            </a:prstGeom>
            <a:noFill/>
          </p:spPr>
          <p:txBody>
            <a:bodyPr wrap="square" rtlCol="0">
              <a:spAutoFit/>
            </a:bodyPr>
            <a:lstStyle/>
            <a:p>
              <a:pPr algn="ctr"/>
              <a:r>
                <a:rPr lang="it-IT" sz="2000" b="1" dirty="0">
                  <a:solidFill>
                    <a:srgbClr val="44AEB5"/>
                  </a:solidFill>
                </a:rPr>
                <a:t>Creazione del Raccordo Parabolico</a:t>
              </a:r>
            </a:p>
          </p:txBody>
        </p:sp>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D0F0DC37-2A83-4ADE-94E5-EE6143981677}"/>
                    </a:ext>
                  </a:extLst>
                </p:cNvPr>
                <p:cNvSpPr txBox="1"/>
                <p:nvPr/>
              </p:nvSpPr>
              <p:spPr>
                <a:xfrm>
                  <a:off x="5526229" y="973160"/>
                  <a:ext cx="4550422" cy="3340210"/>
                </a:xfrm>
                <a:prstGeom prst="rect">
                  <a:avLst/>
                </a:prstGeom>
                <a:noFill/>
              </p:spPr>
              <p:txBody>
                <a:bodyPr wrap="square" rtlCol="0">
                  <a:spAutoFit/>
                </a:bodyPr>
                <a:lstStyle/>
                <a:p>
                  <a:r>
                    <a:rPr lang="it-IT" dirty="0">
                      <a:solidFill>
                        <a:schemeClr val="bg1">
                          <a:lumMod val="95000"/>
                        </a:schemeClr>
                      </a:solidFill>
                    </a:rPr>
                    <a:t>Dalla conoscenza dei punti di partenza ed arrivo di ogni raccordo e nota la accelerazione </a:t>
                  </a:r>
                  <a14:m>
                    <m:oMath xmlns:m="http://schemas.openxmlformats.org/officeDocument/2006/math">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sub>
                      </m:sSub>
                    </m:oMath>
                  </a14:m>
                  <a:r>
                    <a:rPr lang="it-IT" dirty="0">
                      <a:solidFill>
                        <a:schemeClr val="bg1">
                          <a:lumMod val="95000"/>
                        </a:schemeClr>
                      </a:solidFill>
                    </a:rPr>
                    <a:t>  per ogni tratto parabolico, è possibile estrarre l’equazione di ciascun raccordo parabolico.</a:t>
                  </a:r>
                </a:p>
                <a:p>
                  <a14:m>
                    <m:oMathPara xmlns:m="http://schemas.openxmlformats.org/officeDocument/2006/math">
                      <m:oMathParaPr>
                        <m:jc m:val="centerGroup"/>
                      </m:oMathParaPr>
                      <m:oMath xmlns:m="http://schemas.openxmlformats.org/officeDocument/2006/math">
                        <m:sSub>
                          <m:sSubPr>
                            <m:ctrlPr>
                              <a:rPr lang="it-IT" i="1" smtClean="0">
                                <a:solidFill>
                                  <a:schemeClr val="bg1"/>
                                </a:solidFill>
                              </a:rPr>
                            </m:ctrlPr>
                          </m:sSubPr>
                          <m:e>
                            <m:r>
                              <a:rPr lang="it-IT" i="1">
                                <a:solidFill>
                                  <a:schemeClr val="bg1"/>
                                </a:solidFill>
                              </a:rPr>
                              <m:t>𝑝</m:t>
                            </m:r>
                          </m:e>
                          <m:sub>
                            <m:r>
                              <a:rPr lang="it-IT" i="1">
                                <a:solidFill>
                                  <a:schemeClr val="bg1"/>
                                </a:solidFill>
                              </a:rPr>
                              <m:t>𝑘</m:t>
                            </m:r>
                          </m:sub>
                        </m:sSub>
                        <m:r>
                          <a:rPr lang="it-IT" i="1">
                            <a:solidFill>
                              <a:schemeClr val="bg1"/>
                            </a:solidFill>
                          </a:rPr>
                          <m:t>(</m:t>
                        </m:r>
                        <m:r>
                          <a:rPr lang="it-IT" i="1">
                            <a:solidFill>
                              <a:schemeClr val="bg1"/>
                            </a:solidFill>
                          </a:rPr>
                          <m:t>𝑡</m:t>
                        </m:r>
                        <m:r>
                          <a:rPr lang="it-IT" i="1">
                            <a:solidFill>
                              <a:schemeClr val="bg1"/>
                            </a:solidFill>
                          </a:rPr>
                          <m:t>)=</m:t>
                        </m:r>
                        <m:sSub>
                          <m:sSubPr>
                            <m:ctrlPr>
                              <a:rPr lang="it-IT" i="1">
                                <a:solidFill>
                                  <a:schemeClr val="bg1"/>
                                </a:solidFill>
                              </a:rPr>
                            </m:ctrlPr>
                          </m:sSubPr>
                          <m:e>
                            <m:r>
                              <a:rPr lang="it-IT" i="1">
                                <a:solidFill>
                                  <a:schemeClr val="bg1"/>
                                </a:solidFill>
                              </a:rPr>
                              <m:t>𝑎</m:t>
                            </m:r>
                          </m:e>
                          <m:sub>
                            <m:r>
                              <a:rPr lang="it-IT" i="1">
                                <a:solidFill>
                                  <a:schemeClr val="bg1"/>
                                </a:solidFill>
                              </a:rPr>
                              <m:t>0</m:t>
                            </m:r>
                          </m:sub>
                        </m:sSub>
                        <m:r>
                          <a:rPr lang="it-IT" i="1">
                            <a:solidFill>
                              <a:schemeClr val="bg1"/>
                            </a:solidFill>
                          </a:rPr>
                          <m:t>+</m:t>
                        </m:r>
                        <m:sSub>
                          <m:sSubPr>
                            <m:ctrlPr>
                              <a:rPr lang="it-IT" i="1">
                                <a:solidFill>
                                  <a:schemeClr val="bg1"/>
                                </a:solidFill>
                              </a:rPr>
                            </m:ctrlPr>
                          </m:sSubPr>
                          <m:e>
                            <m:r>
                              <a:rPr lang="it-IT" i="1">
                                <a:solidFill>
                                  <a:schemeClr val="bg1"/>
                                </a:solidFill>
                              </a:rPr>
                              <m:t>𝑎</m:t>
                            </m:r>
                          </m:e>
                          <m:sub>
                            <m:r>
                              <a:rPr lang="it-IT" i="1">
                                <a:solidFill>
                                  <a:schemeClr val="bg1"/>
                                </a:solidFill>
                              </a:rPr>
                              <m:t>1</m:t>
                            </m:r>
                          </m:sub>
                        </m:sSub>
                        <m:r>
                          <a:rPr lang="it-IT" i="1">
                            <a:solidFill>
                              <a:schemeClr val="bg1"/>
                            </a:solidFill>
                          </a:rPr>
                          <m:t>𝑡</m:t>
                        </m:r>
                        <m:r>
                          <a:rPr lang="it-IT" i="1">
                            <a:solidFill>
                              <a:schemeClr val="bg1"/>
                            </a:solidFill>
                          </a:rPr>
                          <m:t>+</m:t>
                        </m:r>
                        <m:sSub>
                          <m:sSubPr>
                            <m:ctrlPr>
                              <a:rPr lang="it-IT" i="1">
                                <a:solidFill>
                                  <a:schemeClr val="bg1"/>
                                </a:solidFill>
                              </a:rPr>
                            </m:ctrlPr>
                          </m:sSubPr>
                          <m:e>
                            <m:r>
                              <a:rPr lang="it-IT" i="1">
                                <a:solidFill>
                                  <a:schemeClr val="bg1"/>
                                </a:solidFill>
                              </a:rPr>
                              <m:t>𝑎</m:t>
                            </m:r>
                          </m:e>
                          <m:sub>
                            <m:r>
                              <a:rPr lang="it-IT" i="1">
                                <a:solidFill>
                                  <a:schemeClr val="bg1"/>
                                </a:solidFill>
                              </a:rPr>
                              <m:t>2</m:t>
                            </m:r>
                          </m:sub>
                        </m:sSub>
                        <m:sSup>
                          <m:sSupPr>
                            <m:ctrlPr>
                              <a:rPr lang="it-IT" i="1">
                                <a:solidFill>
                                  <a:schemeClr val="bg1"/>
                                </a:solidFill>
                              </a:rPr>
                            </m:ctrlPr>
                          </m:sSupPr>
                          <m:e>
                            <m:r>
                              <a:rPr lang="it-IT" i="1">
                                <a:solidFill>
                                  <a:schemeClr val="bg1"/>
                                </a:solidFill>
                              </a:rPr>
                              <m:t>𝑡</m:t>
                            </m:r>
                          </m:e>
                          <m:sup>
                            <m:r>
                              <a:rPr lang="it-IT" i="1">
                                <a:solidFill>
                                  <a:schemeClr val="bg1"/>
                                </a:solidFill>
                              </a:rPr>
                              <m:t>2</m:t>
                            </m:r>
                          </m:sup>
                        </m:sSup>
                      </m:oMath>
                    </m:oMathPara>
                  </a14:m>
                  <a:endParaRPr lang="it-IT" dirty="0">
                    <a:solidFill>
                      <a:schemeClr val="bg1"/>
                    </a:solidFill>
                  </a:endParaRPr>
                </a:p>
                <a:p>
                  <a:r>
                    <a:rPr lang="it-IT" dirty="0">
                      <a:solidFill>
                        <a:schemeClr val="bg1"/>
                      </a:solidFill>
                    </a:rPr>
                    <a:t> </a:t>
                  </a:r>
                </a:p>
                <a:p>
                  <a14:m>
                    <m:oMathPara xmlns:m="http://schemas.openxmlformats.org/officeDocument/2006/math">
                      <m:oMathParaPr>
                        <m:jc m:val="centerGroup"/>
                      </m:oMathParaPr>
                      <m:oMath xmlns:m="http://schemas.openxmlformats.org/officeDocument/2006/math">
                        <m:d>
                          <m:dPr>
                            <m:begChr m:val="{"/>
                            <m:endChr m:val=""/>
                            <m:ctrlPr>
                              <a:rPr lang="it-IT" i="1">
                                <a:solidFill>
                                  <a:schemeClr val="bg1"/>
                                </a:solidFill>
                              </a:rPr>
                            </m:ctrlPr>
                          </m:dPr>
                          <m:e>
                            <m:eqArr>
                              <m:eqArrPr>
                                <m:ctrlPr>
                                  <a:rPr lang="it-IT" i="1">
                                    <a:solidFill>
                                      <a:schemeClr val="bg1"/>
                                    </a:solidFill>
                                  </a:rPr>
                                </m:ctrlPr>
                              </m:eqArrPr>
                              <m:e>
                                <m:sSub>
                                  <m:sSubPr>
                                    <m:ctrlPr>
                                      <a:rPr lang="it-IT" i="1">
                                        <a:solidFill>
                                          <a:schemeClr val="bg1"/>
                                        </a:solidFill>
                                      </a:rPr>
                                    </m:ctrlPr>
                                  </m:sSubPr>
                                  <m:e>
                                    <m:r>
                                      <a:rPr lang="it-IT" i="1">
                                        <a:solidFill>
                                          <a:schemeClr val="bg1"/>
                                        </a:solidFill>
                                      </a:rPr>
                                      <m:t>𝑝</m:t>
                                    </m:r>
                                  </m:e>
                                  <m:sub>
                                    <m:r>
                                      <a:rPr lang="it-IT" i="1">
                                        <a:solidFill>
                                          <a:schemeClr val="bg1"/>
                                        </a:solidFill>
                                      </a:rPr>
                                      <m:t>𝑘</m:t>
                                    </m:r>
                                  </m:sub>
                                </m:sSub>
                                <m:d>
                                  <m:dPr>
                                    <m:ctrlPr>
                                      <a:rPr lang="it-IT" i="1">
                                        <a:solidFill>
                                          <a:schemeClr val="bg1"/>
                                        </a:solidFill>
                                      </a:rPr>
                                    </m:ctrlPr>
                                  </m:dPr>
                                  <m:e>
                                    <m:sSubSup>
                                      <m:sSubSupPr>
                                        <m:ctrlPr>
                                          <a:rPr lang="it-IT" i="1">
                                            <a:solidFill>
                                              <a:schemeClr val="bg1"/>
                                            </a:solidFill>
                                          </a:rPr>
                                        </m:ctrlPr>
                                      </m:sSubSupPr>
                                      <m:e>
                                        <m:r>
                                          <a:rPr lang="it-IT" i="1">
                                            <a:solidFill>
                                              <a:schemeClr val="bg1"/>
                                            </a:solidFill>
                                          </a:rPr>
                                          <m:t>𝑡</m:t>
                                        </m:r>
                                      </m:e>
                                      <m:sub>
                                        <m:r>
                                          <a:rPr lang="it-IT" i="1">
                                            <a:solidFill>
                                              <a:schemeClr val="bg1"/>
                                            </a:solidFill>
                                          </a:rPr>
                                          <m:t>𝑘</m:t>
                                        </m:r>
                                      </m:sub>
                                      <m:sup>
                                        <m:r>
                                          <a:rPr lang="it-IT" i="1">
                                            <a:solidFill>
                                              <a:schemeClr val="bg1"/>
                                            </a:solidFill>
                                          </a:rPr>
                                          <m:t>𝐴</m:t>
                                        </m:r>
                                      </m:sup>
                                    </m:sSubSup>
                                  </m:e>
                                </m:d>
                                <m:r>
                                  <a:rPr lang="it-IT" i="1">
                                    <a:solidFill>
                                      <a:schemeClr val="bg1"/>
                                    </a:solidFill>
                                  </a:rPr>
                                  <m:t>=</m:t>
                                </m:r>
                                <m:sSub>
                                  <m:sSubPr>
                                    <m:ctrlPr>
                                      <a:rPr lang="it-IT" i="1">
                                        <a:solidFill>
                                          <a:schemeClr val="bg1"/>
                                        </a:solidFill>
                                      </a:rPr>
                                    </m:ctrlPr>
                                  </m:sSubPr>
                                  <m:e>
                                    <m:r>
                                      <a:rPr lang="it-IT" i="1">
                                        <a:solidFill>
                                          <a:schemeClr val="bg1"/>
                                        </a:solidFill>
                                      </a:rPr>
                                      <m:t>𝑎</m:t>
                                    </m:r>
                                  </m:e>
                                  <m:sub>
                                    <m:r>
                                      <a:rPr lang="it-IT" i="1">
                                        <a:solidFill>
                                          <a:schemeClr val="bg1"/>
                                        </a:solidFill>
                                      </a:rPr>
                                      <m:t>0</m:t>
                                    </m:r>
                                  </m:sub>
                                </m:sSub>
                                <m:r>
                                  <a:rPr lang="it-IT" i="1">
                                    <a:solidFill>
                                      <a:schemeClr val="bg1"/>
                                    </a:solidFill>
                                  </a:rPr>
                                  <m:t>+</m:t>
                                </m:r>
                                <m:sSub>
                                  <m:sSubPr>
                                    <m:ctrlPr>
                                      <a:rPr lang="it-IT" i="1">
                                        <a:solidFill>
                                          <a:schemeClr val="bg1"/>
                                        </a:solidFill>
                                      </a:rPr>
                                    </m:ctrlPr>
                                  </m:sSubPr>
                                  <m:e>
                                    <m:r>
                                      <a:rPr lang="it-IT" i="1">
                                        <a:solidFill>
                                          <a:schemeClr val="bg1"/>
                                        </a:solidFill>
                                      </a:rPr>
                                      <m:t>𝑎</m:t>
                                    </m:r>
                                  </m:e>
                                  <m:sub>
                                    <m:r>
                                      <a:rPr lang="it-IT" i="1">
                                        <a:solidFill>
                                          <a:schemeClr val="bg1"/>
                                        </a:solidFill>
                                      </a:rPr>
                                      <m:t>1</m:t>
                                    </m:r>
                                  </m:sub>
                                </m:sSub>
                                <m:sSubSup>
                                  <m:sSubSupPr>
                                    <m:ctrlPr>
                                      <a:rPr lang="it-IT" i="1">
                                        <a:solidFill>
                                          <a:schemeClr val="bg1"/>
                                        </a:solidFill>
                                      </a:rPr>
                                    </m:ctrlPr>
                                  </m:sSubSupPr>
                                  <m:e>
                                    <m:r>
                                      <a:rPr lang="it-IT" i="1">
                                        <a:solidFill>
                                          <a:schemeClr val="bg1"/>
                                        </a:solidFill>
                                      </a:rPr>
                                      <m:t>𝑡</m:t>
                                    </m:r>
                                  </m:e>
                                  <m:sub>
                                    <m:r>
                                      <a:rPr lang="it-IT" i="1">
                                        <a:solidFill>
                                          <a:schemeClr val="bg1"/>
                                        </a:solidFill>
                                      </a:rPr>
                                      <m:t>𝑘</m:t>
                                    </m:r>
                                  </m:sub>
                                  <m:sup>
                                    <m:r>
                                      <a:rPr lang="it-IT" i="1">
                                        <a:solidFill>
                                          <a:schemeClr val="bg1"/>
                                        </a:solidFill>
                                      </a:rPr>
                                      <m:t>𝐴</m:t>
                                    </m:r>
                                  </m:sup>
                                </m:sSubSup>
                                <m:r>
                                  <a:rPr lang="it-IT" i="1">
                                    <a:solidFill>
                                      <a:schemeClr val="bg1"/>
                                    </a:solidFill>
                                  </a:rPr>
                                  <m:t>+</m:t>
                                </m:r>
                                <m:sSub>
                                  <m:sSubPr>
                                    <m:ctrlPr>
                                      <a:rPr lang="it-IT" i="1">
                                        <a:solidFill>
                                          <a:schemeClr val="bg1"/>
                                        </a:solidFill>
                                      </a:rPr>
                                    </m:ctrlPr>
                                  </m:sSubPr>
                                  <m:e>
                                    <m:r>
                                      <a:rPr lang="it-IT" i="1">
                                        <a:solidFill>
                                          <a:schemeClr val="bg1"/>
                                        </a:solidFill>
                                      </a:rPr>
                                      <m:t>𝑎</m:t>
                                    </m:r>
                                  </m:e>
                                  <m:sub>
                                    <m:r>
                                      <a:rPr lang="it-IT" i="1">
                                        <a:solidFill>
                                          <a:schemeClr val="bg1"/>
                                        </a:solidFill>
                                      </a:rPr>
                                      <m:t>2</m:t>
                                    </m:r>
                                  </m:sub>
                                </m:sSub>
                                <m:sSup>
                                  <m:sSupPr>
                                    <m:ctrlPr>
                                      <a:rPr lang="it-IT" i="1">
                                        <a:solidFill>
                                          <a:schemeClr val="bg1"/>
                                        </a:solidFill>
                                      </a:rPr>
                                    </m:ctrlPr>
                                  </m:sSupPr>
                                  <m:e>
                                    <m:sSubSup>
                                      <m:sSubSupPr>
                                        <m:ctrlPr>
                                          <a:rPr lang="it-IT" i="1">
                                            <a:solidFill>
                                              <a:schemeClr val="bg1"/>
                                            </a:solidFill>
                                          </a:rPr>
                                        </m:ctrlPr>
                                      </m:sSubSupPr>
                                      <m:e>
                                        <m:r>
                                          <a:rPr lang="it-IT" i="1">
                                            <a:solidFill>
                                              <a:schemeClr val="bg1"/>
                                            </a:solidFill>
                                          </a:rPr>
                                          <m:t>(</m:t>
                                        </m:r>
                                        <m:r>
                                          <a:rPr lang="it-IT" i="1">
                                            <a:solidFill>
                                              <a:schemeClr val="bg1"/>
                                            </a:solidFill>
                                          </a:rPr>
                                          <m:t>𝑡</m:t>
                                        </m:r>
                                      </m:e>
                                      <m:sub>
                                        <m:r>
                                          <a:rPr lang="it-IT" i="1">
                                            <a:solidFill>
                                              <a:schemeClr val="bg1"/>
                                            </a:solidFill>
                                          </a:rPr>
                                          <m:t>𝑘</m:t>
                                        </m:r>
                                      </m:sub>
                                      <m:sup>
                                        <m:r>
                                          <a:rPr lang="it-IT" i="1">
                                            <a:solidFill>
                                              <a:schemeClr val="bg1"/>
                                            </a:solidFill>
                                          </a:rPr>
                                          <m:t>𝐴</m:t>
                                        </m:r>
                                      </m:sup>
                                    </m:sSubSup>
                                    <m:r>
                                      <a:rPr lang="it-IT" i="1">
                                        <a:solidFill>
                                          <a:schemeClr val="bg1"/>
                                        </a:solidFill>
                                      </a:rPr>
                                      <m:t>)</m:t>
                                    </m:r>
                                  </m:e>
                                  <m:sup>
                                    <m:r>
                                      <a:rPr lang="it-IT" i="1">
                                        <a:solidFill>
                                          <a:schemeClr val="bg1"/>
                                        </a:solidFill>
                                      </a:rPr>
                                      <m:t>2</m:t>
                                    </m:r>
                                  </m:sup>
                                </m:sSup>
                              </m:e>
                              <m:e>
                                <m:sSub>
                                  <m:sSubPr>
                                    <m:ctrlPr>
                                      <a:rPr lang="it-IT" i="1">
                                        <a:solidFill>
                                          <a:schemeClr val="bg1"/>
                                        </a:solidFill>
                                      </a:rPr>
                                    </m:ctrlPr>
                                  </m:sSubPr>
                                  <m:e>
                                    <m:r>
                                      <a:rPr lang="it-IT" i="1">
                                        <a:solidFill>
                                          <a:schemeClr val="bg1"/>
                                        </a:solidFill>
                                      </a:rPr>
                                      <m:t>𝑝</m:t>
                                    </m:r>
                                  </m:e>
                                  <m:sub>
                                    <m:r>
                                      <a:rPr lang="it-IT" i="1">
                                        <a:solidFill>
                                          <a:schemeClr val="bg1"/>
                                        </a:solidFill>
                                      </a:rPr>
                                      <m:t>𝑘</m:t>
                                    </m:r>
                                  </m:sub>
                                </m:sSub>
                                <m:d>
                                  <m:dPr>
                                    <m:ctrlPr>
                                      <a:rPr lang="it-IT" i="1">
                                        <a:solidFill>
                                          <a:schemeClr val="bg1"/>
                                        </a:solidFill>
                                      </a:rPr>
                                    </m:ctrlPr>
                                  </m:dPr>
                                  <m:e>
                                    <m:sSubSup>
                                      <m:sSubSupPr>
                                        <m:ctrlPr>
                                          <a:rPr lang="it-IT" i="1">
                                            <a:solidFill>
                                              <a:schemeClr val="bg1"/>
                                            </a:solidFill>
                                          </a:rPr>
                                        </m:ctrlPr>
                                      </m:sSubSupPr>
                                      <m:e>
                                        <m:r>
                                          <a:rPr lang="it-IT" i="1">
                                            <a:solidFill>
                                              <a:schemeClr val="bg1"/>
                                            </a:solidFill>
                                          </a:rPr>
                                          <m:t>𝑡</m:t>
                                        </m:r>
                                      </m:e>
                                      <m:sub>
                                        <m:r>
                                          <a:rPr lang="it-IT" i="1">
                                            <a:solidFill>
                                              <a:schemeClr val="bg1"/>
                                            </a:solidFill>
                                          </a:rPr>
                                          <m:t>𝑘</m:t>
                                        </m:r>
                                      </m:sub>
                                      <m:sup>
                                        <m:r>
                                          <a:rPr lang="it-IT" i="1">
                                            <a:solidFill>
                                              <a:schemeClr val="bg1"/>
                                            </a:solidFill>
                                          </a:rPr>
                                          <m:t>𝐵</m:t>
                                        </m:r>
                                      </m:sup>
                                    </m:sSubSup>
                                  </m:e>
                                </m:d>
                                <m:r>
                                  <a:rPr lang="it-IT" i="1">
                                    <a:solidFill>
                                      <a:schemeClr val="bg1"/>
                                    </a:solidFill>
                                  </a:rPr>
                                  <m:t>=</m:t>
                                </m:r>
                                <m:sSub>
                                  <m:sSubPr>
                                    <m:ctrlPr>
                                      <a:rPr lang="it-IT" i="1">
                                        <a:solidFill>
                                          <a:schemeClr val="bg1"/>
                                        </a:solidFill>
                                      </a:rPr>
                                    </m:ctrlPr>
                                  </m:sSubPr>
                                  <m:e>
                                    <m:r>
                                      <a:rPr lang="it-IT" i="1">
                                        <a:solidFill>
                                          <a:schemeClr val="bg1"/>
                                        </a:solidFill>
                                      </a:rPr>
                                      <m:t>𝑎</m:t>
                                    </m:r>
                                  </m:e>
                                  <m:sub>
                                    <m:r>
                                      <a:rPr lang="it-IT" i="1">
                                        <a:solidFill>
                                          <a:schemeClr val="bg1"/>
                                        </a:solidFill>
                                      </a:rPr>
                                      <m:t>0</m:t>
                                    </m:r>
                                  </m:sub>
                                </m:sSub>
                                <m:r>
                                  <a:rPr lang="it-IT" i="1">
                                    <a:solidFill>
                                      <a:schemeClr val="bg1"/>
                                    </a:solidFill>
                                  </a:rPr>
                                  <m:t>+</m:t>
                                </m:r>
                                <m:sSub>
                                  <m:sSubPr>
                                    <m:ctrlPr>
                                      <a:rPr lang="it-IT" i="1">
                                        <a:solidFill>
                                          <a:schemeClr val="bg1"/>
                                        </a:solidFill>
                                      </a:rPr>
                                    </m:ctrlPr>
                                  </m:sSubPr>
                                  <m:e>
                                    <m:r>
                                      <a:rPr lang="it-IT" i="1">
                                        <a:solidFill>
                                          <a:schemeClr val="bg1"/>
                                        </a:solidFill>
                                      </a:rPr>
                                      <m:t>𝑎</m:t>
                                    </m:r>
                                  </m:e>
                                  <m:sub>
                                    <m:r>
                                      <a:rPr lang="it-IT" i="1">
                                        <a:solidFill>
                                          <a:schemeClr val="bg1"/>
                                        </a:solidFill>
                                      </a:rPr>
                                      <m:t>1</m:t>
                                    </m:r>
                                  </m:sub>
                                </m:sSub>
                                <m:sSubSup>
                                  <m:sSubSupPr>
                                    <m:ctrlPr>
                                      <a:rPr lang="it-IT" i="1">
                                        <a:solidFill>
                                          <a:schemeClr val="bg1"/>
                                        </a:solidFill>
                                      </a:rPr>
                                    </m:ctrlPr>
                                  </m:sSubSupPr>
                                  <m:e>
                                    <m:r>
                                      <a:rPr lang="it-IT" i="1">
                                        <a:solidFill>
                                          <a:schemeClr val="bg1"/>
                                        </a:solidFill>
                                      </a:rPr>
                                      <m:t>𝑡</m:t>
                                    </m:r>
                                  </m:e>
                                  <m:sub>
                                    <m:r>
                                      <a:rPr lang="it-IT" i="1">
                                        <a:solidFill>
                                          <a:schemeClr val="bg1"/>
                                        </a:solidFill>
                                      </a:rPr>
                                      <m:t>𝑘</m:t>
                                    </m:r>
                                  </m:sub>
                                  <m:sup>
                                    <m:r>
                                      <a:rPr lang="it-IT" i="1">
                                        <a:solidFill>
                                          <a:schemeClr val="bg1"/>
                                        </a:solidFill>
                                      </a:rPr>
                                      <m:t>𝐵</m:t>
                                    </m:r>
                                  </m:sup>
                                </m:sSubSup>
                                <m:r>
                                  <a:rPr lang="it-IT" i="1">
                                    <a:solidFill>
                                      <a:schemeClr val="bg1"/>
                                    </a:solidFill>
                                  </a:rPr>
                                  <m:t>+</m:t>
                                </m:r>
                                <m:sSub>
                                  <m:sSubPr>
                                    <m:ctrlPr>
                                      <a:rPr lang="it-IT" i="1">
                                        <a:solidFill>
                                          <a:schemeClr val="bg1"/>
                                        </a:solidFill>
                                      </a:rPr>
                                    </m:ctrlPr>
                                  </m:sSubPr>
                                  <m:e>
                                    <m:r>
                                      <a:rPr lang="it-IT" i="1">
                                        <a:solidFill>
                                          <a:schemeClr val="bg1"/>
                                        </a:solidFill>
                                      </a:rPr>
                                      <m:t>𝑎</m:t>
                                    </m:r>
                                  </m:e>
                                  <m:sub>
                                    <m:r>
                                      <a:rPr lang="it-IT" i="1">
                                        <a:solidFill>
                                          <a:schemeClr val="bg1"/>
                                        </a:solidFill>
                                      </a:rPr>
                                      <m:t>2</m:t>
                                    </m:r>
                                  </m:sub>
                                </m:sSub>
                                <m:sSup>
                                  <m:sSupPr>
                                    <m:ctrlPr>
                                      <a:rPr lang="it-IT" i="1">
                                        <a:solidFill>
                                          <a:schemeClr val="bg1"/>
                                        </a:solidFill>
                                      </a:rPr>
                                    </m:ctrlPr>
                                  </m:sSupPr>
                                  <m:e>
                                    <m:sSubSup>
                                      <m:sSubSupPr>
                                        <m:ctrlPr>
                                          <a:rPr lang="it-IT" i="1">
                                            <a:solidFill>
                                              <a:schemeClr val="bg1"/>
                                            </a:solidFill>
                                          </a:rPr>
                                        </m:ctrlPr>
                                      </m:sSubSupPr>
                                      <m:e>
                                        <m:r>
                                          <a:rPr lang="it-IT" i="1">
                                            <a:solidFill>
                                              <a:schemeClr val="bg1"/>
                                            </a:solidFill>
                                          </a:rPr>
                                          <m:t>(</m:t>
                                        </m:r>
                                        <m:r>
                                          <a:rPr lang="it-IT" i="1">
                                            <a:solidFill>
                                              <a:schemeClr val="bg1"/>
                                            </a:solidFill>
                                          </a:rPr>
                                          <m:t>𝑡</m:t>
                                        </m:r>
                                      </m:e>
                                      <m:sub>
                                        <m:r>
                                          <a:rPr lang="it-IT" i="1">
                                            <a:solidFill>
                                              <a:schemeClr val="bg1"/>
                                            </a:solidFill>
                                          </a:rPr>
                                          <m:t>𝑘</m:t>
                                        </m:r>
                                      </m:sub>
                                      <m:sup>
                                        <m:r>
                                          <a:rPr lang="it-IT" i="1">
                                            <a:solidFill>
                                              <a:schemeClr val="bg1"/>
                                            </a:solidFill>
                                          </a:rPr>
                                          <m:t>𝐵</m:t>
                                        </m:r>
                                      </m:sup>
                                    </m:sSubSup>
                                    <m:r>
                                      <a:rPr lang="it-IT" i="1">
                                        <a:solidFill>
                                          <a:schemeClr val="bg1"/>
                                        </a:solidFill>
                                      </a:rPr>
                                      <m:t>)</m:t>
                                    </m:r>
                                  </m:e>
                                  <m:sup>
                                    <m:r>
                                      <a:rPr lang="it-IT" i="1">
                                        <a:solidFill>
                                          <a:schemeClr val="bg1"/>
                                        </a:solidFill>
                                      </a:rPr>
                                      <m:t>2</m:t>
                                    </m:r>
                                  </m:sup>
                                </m:sSup>
                              </m:e>
                              <m:e>
                                <m:sSub>
                                  <m:sSubPr>
                                    <m:ctrlPr>
                                      <a:rPr lang="it-IT" i="1">
                                        <a:solidFill>
                                          <a:schemeClr val="bg1"/>
                                        </a:solidFill>
                                      </a:rPr>
                                    </m:ctrlPr>
                                  </m:sSubPr>
                                  <m:e>
                                    <m:acc>
                                      <m:accPr>
                                        <m:chr m:val="̈"/>
                                        <m:ctrlPr>
                                          <a:rPr lang="it-IT" i="1">
                                            <a:solidFill>
                                              <a:schemeClr val="bg1"/>
                                            </a:solidFill>
                                          </a:rPr>
                                        </m:ctrlPr>
                                      </m:accPr>
                                      <m:e>
                                        <m:r>
                                          <a:rPr lang="it-IT" i="1">
                                            <a:solidFill>
                                              <a:schemeClr val="bg1"/>
                                            </a:solidFill>
                                          </a:rPr>
                                          <m:t>𝑞</m:t>
                                        </m:r>
                                      </m:e>
                                    </m:acc>
                                  </m:e>
                                  <m:sub>
                                    <m:r>
                                      <a:rPr lang="it-IT" i="1">
                                        <a:solidFill>
                                          <a:schemeClr val="bg1"/>
                                        </a:solidFill>
                                      </a:rPr>
                                      <m:t>𝑘</m:t>
                                    </m:r>
                                  </m:sub>
                                </m:sSub>
                                <m:r>
                                  <a:rPr lang="it-IT" i="1">
                                    <a:solidFill>
                                      <a:schemeClr val="bg1"/>
                                    </a:solidFill>
                                  </a:rPr>
                                  <m:t>=2</m:t>
                                </m:r>
                                <m:sSub>
                                  <m:sSubPr>
                                    <m:ctrlPr>
                                      <a:rPr lang="it-IT" i="1">
                                        <a:solidFill>
                                          <a:schemeClr val="bg1"/>
                                        </a:solidFill>
                                      </a:rPr>
                                    </m:ctrlPr>
                                  </m:sSubPr>
                                  <m:e>
                                    <m:r>
                                      <a:rPr lang="it-IT" i="1">
                                        <a:solidFill>
                                          <a:schemeClr val="bg1"/>
                                        </a:solidFill>
                                      </a:rPr>
                                      <m:t>𝑎</m:t>
                                    </m:r>
                                  </m:e>
                                  <m:sub>
                                    <m:r>
                                      <a:rPr lang="it-IT" i="1">
                                        <a:solidFill>
                                          <a:schemeClr val="bg1"/>
                                        </a:solidFill>
                                      </a:rPr>
                                      <m:t>2</m:t>
                                    </m:r>
                                  </m:sub>
                                </m:sSub>
                              </m:e>
                            </m:eqArr>
                          </m:e>
                        </m:d>
                      </m:oMath>
                    </m:oMathPara>
                  </a14:m>
                  <a:endParaRPr lang="it-IT" dirty="0"/>
                </a:p>
                <a:p>
                  <a:endParaRPr lang="it-IT" dirty="0">
                    <a:solidFill>
                      <a:schemeClr val="bg1">
                        <a:lumMod val="95000"/>
                      </a:schemeClr>
                    </a:solidFill>
                  </a:endParaRPr>
                </a:p>
              </p:txBody>
            </p:sp>
          </mc:Choice>
          <mc:Fallback>
            <p:sp>
              <p:nvSpPr>
                <p:cNvPr id="10" name="CasellaDiTesto 9">
                  <a:extLst>
                    <a:ext uri="{FF2B5EF4-FFF2-40B4-BE49-F238E27FC236}">
                      <a16:creationId xmlns:a16="http://schemas.microsoft.com/office/drawing/2014/main" id="{D0F0DC37-2A83-4ADE-94E5-EE6143981677}"/>
                    </a:ext>
                  </a:extLst>
                </p:cNvPr>
                <p:cNvSpPr txBox="1">
                  <a:spLocks noRot="1" noChangeAspect="1" noMove="1" noResize="1" noEditPoints="1" noAdjustHandles="1" noChangeArrowheads="1" noChangeShapeType="1" noTextEdit="1"/>
                </p:cNvSpPr>
                <p:nvPr/>
              </p:nvSpPr>
              <p:spPr>
                <a:xfrm>
                  <a:off x="5526229" y="973160"/>
                  <a:ext cx="4550422" cy="3340210"/>
                </a:xfrm>
                <a:prstGeom prst="rect">
                  <a:avLst/>
                </a:prstGeom>
                <a:blipFill>
                  <a:blip r:embed="rId3"/>
                  <a:stretch>
                    <a:fillRect l="-1206" t="-1095"/>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B0ECA7C7-919A-4C6D-B6CC-DEEC85756465}"/>
                </a:ext>
              </a:extLst>
            </p:cNvPr>
            <p:cNvSpPr txBox="1"/>
            <p:nvPr/>
          </p:nvSpPr>
          <p:spPr>
            <a:xfrm>
              <a:off x="9677022" y="415764"/>
              <a:ext cx="367408" cy="461665"/>
            </a:xfrm>
            <a:prstGeom prst="rect">
              <a:avLst/>
            </a:prstGeom>
            <a:noFill/>
          </p:spPr>
          <p:txBody>
            <a:bodyPr wrap="none" rtlCol="0">
              <a:spAutoFit/>
            </a:bodyPr>
            <a:lstStyle/>
            <a:p>
              <a:r>
                <a:rPr lang="it-IT" sz="2400" b="1" dirty="0">
                  <a:solidFill>
                    <a:srgbClr val="44AEB5"/>
                  </a:solidFill>
                </a:rPr>
                <a:t>V</a:t>
              </a:r>
            </a:p>
          </p:txBody>
        </p:sp>
        <p:cxnSp>
          <p:nvCxnSpPr>
            <p:cNvPr id="13" name="Connettore curvo 12">
              <a:extLst>
                <a:ext uri="{FF2B5EF4-FFF2-40B4-BE49-F238E27FC236}">
                  <a16:creationId xmlns:a16="http://schemas.microsoft.com/office/drawing/2014/main" id="{BE7F3CDB-B74C-4F3B-AA82-C2A2D2DA6382}"/>
                </a:ext>
              </a:extLst>
            </p:cNvPr>
            <p:cNvCxnSpPr>
              <a:cxnSpLocks/>
            </p:cNvCxnSpPr>
            <p:nvPr/>
          </p:nvCxnSpPr>
          <p:spPr>
            <a:xfrm>
              <a:off x="7158150" y="0"/>
              <a:ext cx="886951" cy="429454"/>
            </a:xfrm>
            <a:prstGeom prst="curvedConnector2">
              <a:avLst/>
            </a:prstGeom>
            <a:ln w="76200">
              <a:solidFill>
                <a:srgbClr val="44AEB5"/>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6" name="Gruppo 25">
            <a:extLst>
              <a:ext uri="{FF2B5EF4-FFF2-40B4-BE49-F238E27FC236}">
                <a16:creationId xmlns:a16="http://schemas.microsoft.com/office/drawing/2014/main" id="{4CE6877F-1A5E-4760-B9BA-71F3BBF49C0D}"/>
              </a:ext>
            </a:extLst>
          </p:cNvPr>
          <p:cNvGrpSpPr/>
          <p:nvPr/>
        </p:nvGrpSpPr>
        <p:grpSpPr>
          <a:xfrm>
            <a:off x="349093" y="2602740"/>
            <a:ext cx="4567962" cy="3868662"/>
            <a:chOff x="257078" y="1358947"/>
            <a:chExt cx="4567962" cy="3868662"/>
          </a:xfrm>
        </p:grpSpPr>
        <p:sp>
          <p:nvSpPr>
            <p:cNvPr id="22" name="Rettangolo 21">
              <a:extLst>
                <a:ext uri="{FF2B5EF4-FFF2-40B4-BE49-F238E27FC236}">
                  <a16:creationId xmlns:a16="http://schemas.microsoft.com/office/drawing/2014/main" id="{E5CD5652-3C22-476B-A7D9-88E9CB573FF8}"/>
                </a:ext>
              </a:extLst>
            </p:cNvPr>
            <p:cNvSpPr/>
            <p:nvPr/>
          </p:nvSpPr>
          <p:spPr>
            <a:xfrm>
              <a:off x="274617" y="1358947"/>
              <a:ext cx="4550423" cy="3868662"/>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20D6E9E3-A571-493C-B0C1-2C47832B1011}"/>
                </a:ext>
              </a:extLst>
            </p:cNvPr>
            <p:cNvSpPr txBox="1"/>
            <p:nvPr/>
          </p:nvSpPr>
          <p:spPr>
            <a:xfrm>
              <a:off x="274617" y="1439909"/>
              <a:ext cx="4550422" cy="707886"/>
            </a:xfrm>
            <a:prstGeom prst="rect">
              <a:avLst/>
            </a:prstGeom>
            <a:noFill/>
          </p:spPr>
          <p:txBody>
            <a:bodyPr wrap="square" rtlCol="0">
              <a:spAutoFit/>
            </a:bodyPr>
            <a:lstStyle/>
            <a:p>
              <a:pPr algn="ctr"/>
              <a:r>
                <a:rPr lang="it-IT" sz="2000" b="1" dirty="0">
                  <a:solidFill>
                    <a:srgbClr val="44AEB5"/>
                  </a:solidFill>
                </a:rPr>
                <a:t>Composizione della Traiettoria Parabolico-Lineare</a:t>
              </a:r>
            </a:p>
          </p:txBody>
        </p:sp>
        <mc:AlternateContent xmlns:mc="http://schemas.openxmlformats.org/markup-compatibility/2006">
          <mc:Choice xmlns:a14="http://schemas.microsoft.com/office/drawing/2010/main" Requires="a14">
            <p:sp>
              <p:nvSpPr>
                <p:cNvPr id="24" name="CasellaDiTesto 23">
                  <a:extLst>
                    <a:ext uri="{FF2B5EF4-FFF2-40B4-BE49-F238E27FC236}">
                      <a16:creationId xmlns:a16="http://schemas.microsoft.com/office/drawing/2014/main" id="{7FCA21B6-E697-464F-A04A-B53284F34E7F}"/>
                    </a:ext>
                  </a:extLst>
                </p:cNvPr>
                <p:cNvSpPr txBox="1"/>
                <p:nvPr/>
              </p:nvSpPr>
              <p:spPr>
                <a:xfrm>
                  <a:off x="257078" y="2326731"/>
                  <a:ext cx="4550422" cy="2597827"/>
                </a:xfrm>
                <a:prstGeom prst="rect">
                  <a:avLst/>
                </a:prstGeom>
                <a:noFill/>
              </p:spPr>
              <p:txBody>
                <a:bodyPr wrap="square" rtlCol="0">
                  <a:spAutoFit/>
                </a:bodyPr>
                <a:lstStyle/>
                <a:p>
                  <a:r>
                    <a:rPr lang="it-IT" dirty="0">
                      <a:solidFill>
                        <a:schemeClr val="bg1">
                          <a:lumMod val="95000"/>
                        </a:schemeClr>
                      </a:solidFill>
                    </a:rPr>
                    <a:t>Compongo la traiettoria parabolico-lineare sostituendo alla traiettoria lineare a tratti </a:t>
                  </a:r>
                  <a14:m>
                    <m:oMath xmlns:m="http://schemas.openxmlformats.org/officeDocument/2006/math">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𝑙</m:t>
                          </m:r>
                        </m:sub>
                      </m:sSub>
                      <m:d>
                        <m:dPr>
                          <m:ctrlPr>
                            <a:rPr lang="it-IT" i="1">
                              <a:solidFill>
                                <a:schemeClr val="bg1"/>
                              </a:solidFill>
                              <a:latin typeface="Cambria Math" panose="02040503050406030204" pitchFamily="18" charset="0"/>
                            </a:rPr>
                          </m:ctrlPr>
                        </m:dPr>
                        <m:e>
                          <m:r>
                            <a:rPr lang="it-IT" i="1">
                              <a:solidFill>
                                <a:schemeClr val="bg1"/>
                              </a:solidFill>
                              <a:latin typeface="Cambria Math" panose="02040503050406030204" pitchFamily="18" charset="0"/>
                            </a:rPr>
                            <m:t>𝑡</m:t>
                          </m:r>
                        </m:e>
                      </m:d>
                    </m:oMath>
                  </a14:m>
                  <a:r>
                    <a:rPr lang="it-IT" dirty="0">
                      <a:solidFill>
                        <a:schemeClr val="bg1">
                          <a:lumMod val="95000"/>
                        </a:schemeClr>
                      </a:solidFill>
                    </a:rPr>
                    <a:t> la traiettoria parabolica del k-esimo punto di via, nell’intervallo </a:t>
                  </a:r>
                  <a14:m>
                    <m:oMath xmlns:m="http://schemas.openxmlformats.org/officeDocument/2006/math">
                      <m:r>
                        <a:rPr lang="it-IT" b="0" i="1" smtClean="0">
                          <a:solidFill>
                            <a:schemeClr val="bg1">
                              <a:lumMod val="95000"/>
                            </a:schemeClr>
                          </a:solidFill>
                          <a:latin typeface="Cambria Math" panose="02040503050406030204" pitchFamily="18" charset="0"/>
                        </a:rPr>
                        <m:t>[</m:t>
                      </m:r>
                      <m:sSubSup>
                        <m:sSubSupPr>
                          <m:ctrlPr>
                            <a:rPr lang="it-IT" b="0" i="1" smtClean="0">
                              <a:solidFill>
                                <a:schemeClr val="bg1">
                                  <a:lumMod val="95000"/>
                                </a:schemeClr>
                              </a:solidFill>
                              <a:latin typeface="Cambria Math" panose="02040503050406030204" pitchFamily="18" charset="0"/>
                            </a:rPr>
                          </m:ctrlPr>
                        </m:sSubSupPr>
                        <m:e>
                          <m:r>
                            <a:rPr lang="it-IT" b="0" i="1" smtClean="0">
                              <a:solidFill>
                                <a:schemeClr val="bg1">
                                  <a:lumMod val="95000"/>
                                </a:schemeClr>
                              </a:solidFill>
                              <a:latin typeface="Cambria Math" panose="02040503050406030204" pitchFamily="18" charset="0"/>
                            </a:rPr>
                            <m:t>𝑡</m:t>
                          </m:r>
                        </m:e>
                        <m:sub>
                          <m:r>
                            <a:rPr lang="it-IT" b="0" i="1" smtClean="0">
                              <a:solidFill>
                                <a:schemeClr val="bg1">
                                  <a:lumMod val="95000"/>
                                </a:schemeClr>
                              </a:solidFill>
                              <a:latin typeface="Cambria Math" panose="02040503050406030204" pitchFamily="18" charset="0"/>
                            </a:rPr>
                            <m:t>𝑘</m:t>
                          </m:r>
                        </m:sub>
                        <m:sup>
                          <m:r>
                            <a:rPr lang="it-IT" b="0" i="1" smtClean="0">
                              <a:solidFill>
                                <a:schemeClr val="bg1">
                                  <a:lumMod val="95000"/>
                                </a:schemeClr>
                              </a:solidFill>
                              <a:latin typeface="Cambria Math" panose="02040503050406030204" pitchFamily="18" charset="0"/>
                            </a:rPr>
                            <m:t>𝐴</m:t>
                          </m:r>
                        </m:sup>
                      </m:sSubSup>
                      <m:r>
                        <a:rPr lang="it-IT" b="0" i="1" smtClean="0">
                          <a:solidFill>
                            <a:schemeClr val="bg1">
                              <a:lumMod val="95000"/>
                            </a:schemeClr>
                          </a:solidFill>
                          <a:latin typeface="Cambria Math" panose="02040503050406030204" pitchFamily="18" charset="0"/>
                        </a:rPr>
                        <m:t> </m:t>
                      </m:r>
                      <m:sSubSup>
                        <m:sSubSupPr>
                          <m:ctrlPr>
                            <a:rPr lang="it-IT" b="0" i="1" smtClean="0">
                              <a:solidFill>
                                <a:schemeClr val="bg1">
                                  <a:lumMod val="95000"/>
                                </a:schemeClr>
                              </a:solidFill>
                              <a:latin typeface="Cambria Math" panose="02040503050406030204" pitchFamily="18" charset="0"/>
                            </a:rPr>
                          </m:ctrlPr>
                        </m:sSubSupPr>
                        <m:e>
                          <m:r>
                            <a:rPr lang="it-IT" b="0" i="1" smtClean="0">
                              <a:solidFill>
                                <a:schemeClr val="bg1">
                                  <a:lumMod val="95000"/>
                                </a:schemeClr>
                              </a:solidFill>
                              <a:latin typeface="Cambria Math" panose="02040503050406030204" pitchFamily="18" charset="0"/>
                            </a:rPr>
                            <m:t>   </m:t>
                          </m:r>
                          <m:r>
                            <a:rPr lang="it-IT" b="0" i="1" smtClean="0">
                              <a:solidFill>
                                <a:schemeClr val="bg1">
                                  <a:lumMod val="95000"/>
                                </a:schemeClr>
                              </a:solidFill>
                              <a:latin typeface="Cambria Math" panose="02040503050406030204" pitchFamily="18" charset="0"/>
                            </a:rPr>
                            <m:t>𝑡</m:t>
                          </m:r>
                        </m:e>
                        <m:sub>
                          <m:r>
                            <a:rPr lang="it-IT" b="0" i="1" smtClean="0">
                              <a:solidFill>
                                <a:schemeClr val="bg1">
                                  <a:lumMod val="95000"/>
                                </a:schemeClr>
                              </a:solidFill>
                              <a:latin typeface="Cambria Math" panose="02040503050406030204" pitchFamily="18" charset="0"/>
                            </a:rPr>
                            <m:t>𝑘</m:t>
                          </m:r>
                        </m:sub>
                        <m:sup>
                          <m:r>
                            <a:rPr lang="it-IT" b="0" i="1" smtClean="0">
                              <a:solidFill>
                                <a:schemeClr val="bg1">
                                  <a:lumMod val="95000"/>
                                </a:schemeClr>
                              </a:solidFill>
                              <a:latin typeface="Cambria Math" panose="02040503050406030204" pitchFamily="18" charset="0"/>
                            </a:rPr>
                            <m:t>𝐵</m:t>
                          </m:r>
                        </m:sup>
                      </m:sSubSup>
                      <m:r>
                        <a:rPr lang="it-IT" b="0" i="1" smtClean="0">
                          <a:solidFill>
                            <a:schemeClr val="bg1">
                              <a:lumMod val="95000"/>
                            </a:schemeClr>
                          </a:solidFill>
                          <a:latin typeface="Cambria Math" panose="02040503050406030204" pitchFamily="18" charset="0"/>
                        </a:rPr>
                        <m:t>]</m:t>
                      </m:r>
                    </m:oMath>
                  </a14:m>
                  <a:r>
                    <a:rPr lang="it-IT" dirty="0">
                      <a:solidFill>
                        <a:schemeClr val="bg1">
                          <a:lumMod val="95000"/>
                        </a:schemeClr>
                      </a:solidFill>
                    </a:rPr>
                    <a:t>.</a:t>
                  </a:r>
                </a:p>
                <a:p>
                  <a:endParaRPr lang="it-IT" dirty="0">
                    <a:solidFill>
                      <a:schemeClr val="bg1">
                        <a:lumMod val="95000"/>
                      </a:schemeClr>
                    </a:solidFill>
                  </a:endParaRPr>
                </a:p>
                <a:p>
                  <a:r>
                    <a:rPr lang="it-IT" dirty="0">
                      <a:solidFill>
                        <a:schemeClr val="bg1">
                          <a:lumMod val="95000"/>
                        </a:schemeClr>
                      </a:solidFill>
                    </a:rPr>
                    <a:t>Tale operazione di composizione sarà ripetuta in corrispondenza di tutti i punti di via, fornendo in uscita una traiettoria </a:t>
                  </a:r>
                  <a14:m>
                    <m:oMath xmlns:m="http://schemas.openxmlformats.org/officeDocument/2006/math">
                      <m:r>
                        <a:rPr lang="it-IT" b="0" i="1" smtClean="0">
                          <a:solidFill>
                            <a:schemeClr val="bg1">
                              <a:lumMod val="95000"/>
                            </a:schemeClr>
                          </a:solidFill>
                          <a:latin typeface="Cambria Math" panose="02040503050406030204" pitchFamily="18" charset="0"/>
                        </a:rPr>
                        <m:t>𝑦</m:t>
                      </m:r>
                      <m:r>
                        <a:rPr lang="it-IT" b="0" i="1" smtClean="0">
                          <a:solidFill>
                            <a:schemeClr val="bg1">
                              <a:lumMod val="95000"/>
                            </a:schemeClr>
                          </a:solidFill>
                          <a:latin typeface="Cambria Math" panose="02040503050406030204" pitchFamily="18" charset="0"/>
                        </a:rPr>
                        <m:t>(</m:t>
                      </m:r>
                      <m:r>
                        <a:rPr lang="it-IT" b="0" i="1" smtClean="0">
                          <a:solidFill>
                            <a:schemeClr val="bg1">
                              <a:lumMod val="95000"/>
                            </a:schemeClr>
                          </a:solidFill>
                          <a:latin typeface="Cambria Math" panose="02040503050406030204" pitchFamily="18" charset="0"/>
                        </a:rPr>
                        <m:t>𝑡</m:t>
                      </m:r>
                      <m:r>
                        <a:rPr lang="it-IT" b="0" i="1" smtClean="0">
                          <a:solidFill>
                            <a:schemeClr val="bg1">
                              <a:lumMod val="95000"/>
                            </a:schemeClr>
                          </a:solidFill>
                          <a:latin typeface="Cambria Math" panose="02040503050406030204" pitchFamily="18" charset="0"/>
                        </a:rPr>
                        <m:t>)</m:t>
                      </m:r>
                    </m:oMath>
                  </a14:m>
                  <a:r>
                    <a:rPr lang="it-IT" dirty="0">
                      <a:solidFill>
                        <a:schemeClr val="bg1">
                          <a:lumMod val="95000"/>
                        </a:schemeClr>
                      </a:solidFill>
                    </a:rPr>
                    <a:t> di tipo parabolico-lineare.</a:t>
                  </a:r>
                </a:p>
              </p:txBody>
            </p:sp>
          </mc:Choice>
          <mc:Fallback>
            <p:sp>
              <p:nvSpPr>
                <p:cNvPr id="24" name="CasellaDiTesto 23">
                  <a:extLst>
                    <a:ext uri="{FF2B5EF4-FFF2-40B4-BE49-F238E27FC236}">
                      <a16:creationId xmlns:a16="http://schemas.microsoft.com/office/drawing/2014/main" id="{7FCA21B6-E697-464F-A04A-B53284F34E7F}"/>
                    </a:ext>
                  </a:extLst>
                </p:cNvPr>
                <p:cNvSpPr txBox="1">
                  <a:spLocks noRot="1" noChangeAspect="1" noMove="1" noResize="1" noEditPoints="1" noAdjustHandles="1" noChangeArrowheads="1" noChangeShapeType="1" noTextEdit="1"/>
                </p:cNvSpPr>
                <p:nvPr/>
              </p:nvSpPr>
              <p:spPr>
                <a:xfrm>
                  <a:off x="257078" y="2326731"/>
                  <a:ext cx="4550422" cy="2597827"/>
                </a:xfrm>
                <a:prstGeom prst="rect">
                  <a:avLst/>
                </a:prstGeom>
                <a:blipFill>
                  <a:blip r:embed="rId4"/>
                  <a:stretch>
                    <a:fillRect l="-1071" t="-1408" b="-2817"/>
                  </a:stretch>
                </a:blipFill>
              </p:spPr>
              <p:txBody>
                <a:bodyPr/>
                <a:lstStyle/>
                <a:p>
                  <a:r>
                    <a:rPr lang="it-IT">
                      <a:noFill/>
                    </a:rPr>
                    <a:t> </a:t>
                  </a:r>
                </a:p>
              </p:txBody>
            </p:sp>
          </mc:Fallback>
        </mc:AlternateContent>
        <p:sp>
          <p:nvSpPr>
            <p:cNvPr id="25" name="CasellaDiTesto 24">
              <a:extLst>
                <a:ext uri="{FF2B5EF4-FFF2-40B4-BE49-F238E27FC236}">
                  <a16:creationId xmlns:a16="http://schemas.microsoft.com/office/drawing/2014/main" id="{AA10E2D6-B808-415C-A6F7-76EBFC919AB6}"/>
                </a:ext>
              </a:extLst>
            </p:cNvPr>
            <p:cNvSpPr txBox="1"/>
            <p:nvPr/>
          </p:nvSpPr>
          <p:spPr>
            <a:xfrm>
              <a:off x="4375877" y="1383372"/>
              <a:ext cx="449162" cy="461665"/>
            </a:xfrm>
            <a:prstGeom prst="rect">
              <a:avLst/>
            </a:prstGeom>
            <a:noFill/>
          </p:spPr>
          <p:txBody>
            <a:bodyPr wrap="none" rtlCol="0">
              <a:spAutoFit/>
            </a:bodyPr>
            <a:lstStyle/>
            <a:p>
              <a:r>
                <a:rPr lang="it-IT" sz="2400" b="1" dirty="0">
                  <a:solidFill>
                    <a:srgbClr val="44AEB5"/>
                  </a:solidFill>
                </a:rPr>
                <a:t>VI</a:t>
              </a:r>
            </a:p>
          </p:txBody>
        </p:sp>
      </p:grpSp>
      <p:cxnSp>
        <p:nvCxnSpPr>
          <p:cNvPr id="35" name="Connettore curvo 34">
            <a:extLst>
              <a:ext uri="{FF2B5EF4-FFF2-40B4-BE49-F238E27FC236}">
                <a16:creationId xmlns:a16="http://schemas.microsoft.com/office/drawing/2014/main" id="{22867AF8-275B-46AD-A6DC-BDF345F2063B}"/>
              </a:ext>
            </a:extLst>
          </p:cNvPr>
          <p:cNvCxnSpPr>
            <a:stCxn id="10" idx="2"/>
          </p:cNvCxnSpPr>
          <p:nvPr/>
        </p:nvCxnSpPr>
        <p:spPr>
          <a:xfrm rot="5400000">
            <a:off x="5815864" y="3414560"/>
            <a:ext cx="1086766" cy="2884386"/>
          </a:xfrm>
          <a:prstGeom prst="curvedConnector2">
            <a:avLst/>
          </a:prstGeom>
          <a:ln w="76200">
            <a:solidFill>
              <a:srgbClr val="44AEB5"/>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17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6FAA4A3-221A-41E4-953D-C2B318B0E747}"/>
              </a:ext>
            </a:extLst>
          </p:cNvPr>
          <p:cNvSpPr/>
          <p:nvPr/>
        </p:nvSpPr>
        <p:spPr>
          <a:xfrm>
            <a:off x="10305691" y="0"/>
            <a:ext cx="1886309" cy="6858000"/>
          </a:xfrm>
          <a:prstGeom prst="rect">
            <a:avLst/>
          </a:prstGeom>
          <a:solidFill>
            <a:srgbClr val="44AEB5"/>
          </a:solidFill>
          <a:ln>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4CF09AD4-2168-4CB9-82A0-8BF332215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77984"/>
            <a:ext cx="900000" cy="900000"/>
          </a:xfrm>
          <a:prstGeom prst="rect">
            <a:avLst/>
          </a:prstGeom>
        </p:spPr>
      </p:pic>
      <p:sp>
        <p:nvSpPr>
          <p:cNvPr id="6" name="CasellaDiTesto 5">
            <a:extLst>
              <a:ext uri="{FF2B5EF4-FFF2-40B4-BE49-F238E27FC236}">
                <a16:creationId xmlns:a16="http://schemas.microsoft.com/office/drawing/2014/main" id="{CE5F2591-5495-49E3-9065-FA48E6A5E6E8}"/>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TRAIETTORIA IN PROSSIMITÀ DEI PUNTI DI VIA</a:t>
            </a:r>
          </a:p>
        </p:txBody>
      </p:sp>
      <p:pic>
        <p:nvPicPr>
          <p:cNvPr id="10" name="Immagine 9">
            <a:extLst>
              <a:ext uri="{FF2B5EF4-FFF2-40B4-BE49-F238E27FC236}">
                <a16:creationId xmlns:a16="http://schemas.microsoft.com/office/drawing/2014/main" id="{02921396-59F1-4E40-9BAD-5EB0604A20D6}"/>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13350" y="0"/>
            <a:ext cx="10292340" cy="6858000"/>
          </a:xfrm>
          <a:prstGeom prst="rect">
            <a:avLst/>
          </a:prstGeom>
        </p:spPr>
      </p:pic>
    </p:spTree>
    <p:extLst>
      <p:ext uri="{BB962C8B-B14F-4D97-AF65-F5344CB8AC3E}">
        <p14:creationId xmlns:p14="http://schemas.microsoft.com/office/powerpoint/2010/main" val="386952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08A037BB-8CF9-44E8-BA39-47C408C67288}"/>
              </a:ext>
            </a:extLst>
          </p:cNvPr>
          <p:cNvSpPr/>
          <p:nvPr/>
        </p:nvSpPr>
        <p:spPr>
          <a:xfrm>
            <a:off x="10305691" y="0"/>
            <a:ext cx="1886309" cy="6858000"/>
          </a:xfrm>
          <a:prstGeom prst="rect">
            <a:avLst/>
          </a:prstGeom>
          <a:solidFill>
            <a:srgbClr val="104E67"/>
          </a:solidFill>
          <a:ln>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E4DB12BC-73D3-4C44-91FA-B3F51A117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46354"/>
            <a:ext cx="900000" cy="900000"/>
          </a:xfrm>
          <a:prstGeom prst="rect">
            <a:avLst/>
          </a:prstGeom>
        </p:spPr>
      </p:pic>
      <p:sp>
        <p:nvSpPr>
          <p:cNvPr id="6" name="CasellaDiTesto 5">
            <a:extLst>
              <a:ext uri="{FF2B5EF4-FFF2-40B4-BE49-F238E27FC236}">
                <a16:creationId xmlns:a16="http://schemas.microsoft.com/office/drawing/2014/main" id="{C45C7E0E-D230-42F5-BC6C-ED623923BE0E}"/>
              </a:ext>
            </a:extLst>
          </p:cNvPr>
          <p:cNvSpPr txBox="1"/>
          <p:nvPr/>
        </p:nvSpPr>
        <p:spPr>
          <a:xfrm>
            <a:off x="10323228" y="2133600"/>
            <a:ext cx="1851233" cy="1754326"/>
          </a:xfrm>
          <a:prstGeom prst="rect">
            <a:avLst/>
          </a:prstGeom>
          <a:noFill/>
        </p:spPr>
        <p:txBody>
          <a:bodyPr wrap="square" rtlCol="0">
            <a:spAutoFit/>
          </a:bodyPr>
          <a:lstStyle/>
          <a:p>
            <a:pPr algn="ctr"/>
            <a:r>
              <a:rPr lang="it-IT" dirty="0">
                <a:solidFill>
                  <a:schemeClr val="bg1">
                    <a:lumMod val="95000"/>
                  </a:schemeClr>
                </a:solidFill>
              </a:rPr>
              <a:t>PIANIFICAZIONE DELLA TRAIETTORIA PER UN MANIPOLATORE PLANARE</a:t>
            </a:r>
          </a:p>
        </p:txBody>
      </p:sp>
      <p:sp>
        <p:nvSpPr>
          <p:cNvPr id="8" name="Rettangolo 7">
            <a:extLst>
              <a:ext uri="{FF2B5EF4-FFF2-40B4-BE49-F238E27FC236}">
                <a16:creationId xmlns:a16="http://schemas.microsoft.com/office/drawing/2014/main" id="{73D355F4-3FBD-4231-8E84-4195C0A42499}"/>
              </a:ext>
            </a:extLst>
          </p:cNvPr>
          <p:cNvSpPr/>
          <p:nvPr/>
        </p:nvSpPr>
        <p:spPr>
          <a:xfrm>
            <a:off x="240114" y="264546"/>
            <a:ext cx="5568650" cy="6328908"/>
          </a:xfrm>
          <a:prstGeom prst="rect">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F9D7ACB8-AF05-4055-ADBD-A34859E03FF1}"/>
              </a:ext>
            </a:extLst>
          </p:cNvPr>
          <p:cNvSpPr txBox="1"/>
          <p:nvPr/>
        </p:nvSpPr>
        <p:spPr>
          <a:xfrm>
            <a:off x="240114" y="421050"/>
            <a:ext cx="5568650" cy="1015663"/>
          </a:xfrm>
          <a:prstGeom prst="rect">
            <a:avLst/>
          </a:prstGeom>
          <a:noFill/>
        </p:spPr>
        <p:txBody>
          <a:bodyPr wrap="square" rtlCol="0">
            <a:spAutoFit/>
          </a:bodyPr>
          <a:lstStyle/>
          <a:p>
            <a:pPr algn="ctr"/>
            <a:r>
              <a:rPr lang="it-IT" sz="2000" b="1" dirty="0">
                <a:solidFill>
                  <a:srgbClr val="104E67"/>
                </a:solidFill>
              </a:rPr>
              <a:t>APPLICAZIONE AD UN CASO REALE DELL’ALGORITMO DI PIANIFICAZIONE DELLA TRAIETTORIA</a:t>
            </a:r>
          </a:p>
        </p:txBody>
      </p:sp>
      <p:sp>
        <p:nvSpPr>
          <p:cNvPr id="10" name="CasellaDiTesto 9">
            <a:extLst>
              <a:ext uri="{FF2B5EF4-FFF2-40B4-BE49-F238E27FC236}">
                <a16:creationId xmlns:a16="http://schemas.microsoft.com/office/drawing/2014/main" id="{C788987F-0624-47B4-9C95-475BB9A49B43}"/>
              </a:ext>
            </a:extLst>
          </p:cNvPr>
          <p:cNvSpPr txBox="1"/>
          <p:nvPr/>
        </p:nvSpPr>
        <p:spPr>
          <a:xfrm>
            <a:off x="240114" y="1593217"/>
            <a:ext cx="5586187" cy="4524315"/>
          </a:xfrm>
          <a:prstGeom prst="rect">
            <a:avLst/>
          </a:prstGeom>
          <a:noFill/>
        </p:spPr>
        <p:txBody>
          <a:bodyPr wrap="square" rtlCol="0">
            <a:spAutoFit/>
          </a:bodyPr>
          <a:lstStyle/>
          <a:p>
            <a:r>
              <a:rPr lang="it-IT" dirty="0">
                <a:solidFill>
                  <a:schemeClr val="bg1">
                    <a:lumMod val="95000"/>
                  </a:schemeClr>
                </a:solidFill>
              </a:rPr>
              <a:t>Si intende applicare l’algoritmo per la pianificazione della traiettoria passante in prossimità dei punti di via visto precedentemente, ad un manipolatore planare a due bracci.</a:t>
            </a:r>
          </a:p>
          <a:p>
            <a:endParaRPr lang="it-IT" dirty="0">
              <a:solidFill>
                <a:schemeClr val="bg1">
                  <a:lumMod val="95000"/>
                </a:schemeClr>
              </a:solidFill>
            </a:endParaRPr>
          </a:p>
          <a:p>
            <a:r>
              <a:rPr lang="it-IT" dirty="0">
                <a:solidFill>
                  <a:schemeClr val="bg1">
                    <a:lumMod val="95000"/>
                  </a:schemeClr>
                </a:solidFill>
              </a:rPr>
              <a:t>Lo scopo è quello di implementare una logica per la quale, assegnata una traiettoria all’organo terminale del manipolatore planare, si possa ricavare la traiettoria da applicare al singolo giunto del manipolatore.</a:t>
            </a:r>
          </a:p>
          <a:p>
            <a:endParaRPr lang="it-IT" dirty="0">
              <a:solidFill>
                <a:schemeClr val="bg1">
                  <a:lumMod val="95000"/>
                </a:schemeClr>
              </a:solidFill>
            </a:endParaRPr>
          </a:p>
          <a:p>
            <a:r>
              <a:rPr lang="it-IT" dirty="0">
                <a:solidFill>
                  <a:schemeClr val="bg1">
                    <a:lumMod val="95000"/>
                  </a:schemeClr>
                </a:solidFill>
              </a:rPr>
              <a:t>L’inversione cinematica del cammino assegnato all’organo terminale, sarà effettuata solamente in un numero limitato di punti (N). </a:t>
            </a:r>
          </a:p>
          <a:p>
            <a:r>
              <a:rPr lang="it-IT" dirty="0">
                <a:solidFill>
                  <a:schemeClr val="bg1">
                    <a:lumMod val="95000"/>
                  </a:schemeClr>
                </a:solidFill>
              </a:rPr>
              <a:t>Solo in tali punti, sarà garantito che l’organo terminale del manipolatore si insegua la traiettoria assegnata (o in sua prossimità)</a:t>
            </a:r>
          </a:p>
        </p:txBody>
      </p:sp>
      <p:pic>
        <p:nvPicPr>
          <p:cNvPr id="11" name="Immagine 10">
            <a:extLst>
              <a:ext uri="{FF2B5EF4-FFF2-40B4-BE49-F238E27FC236}">
                <a16:creationId xmlns:a16="http://schemas.microsoft.com/office/drawing/2014/main" id="{EF8F648C-FE97-4366-ADBD-D0D23D961A29}"/>
              </a:ext>
            </a:extLst>
          </p:cNvPr>
          <p:cNvPicPr>
            <a:picLocks noChangeAspect="1"/>
          </p:cNvPicPr>
          <p:nvPr/>
        </p:nvPicPr>
        <p:blipFill>
          <a:blip r:embed="rId3">
            <a:alphaModFix amt="90000"/>
          </a:blip>
          <a:stretch>
            <a:fillRect/>
          </a:stretch>
        </p:blipFill>
        <p:spPr>
          <a:xfrm>
            <a:off x="6096000" y="3542349"/>
            <a:ext cx="4019910" cy="3051105"/>
          </a:xfrm>
          <a:prstGeom prst="rect">
            <a:avLst/>
          </a:prstGeom>
          <a:ln w="28575">
            <a:solidFill>
              <a:srgbClr val="104E67"/>
            </a:solidFill>
          </a:ln>
        </p:spPr>
      </p:pic>
    </p:spTree>
    <p:extLst>
      <p:ext uri="{BB962C8B-B14F-4D97-AF65-F5344CB8AC3E}">
        <p14:creationId xmlns:p14="http://schemas.microsoft.com/office/powerpoint/2010/main" val="302465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7CB52A4-3A8F-4301-BE6F-6BDA48985F27}"/>
              </a:ext>
            </a:extLst>
          </p:cNvPr>
          <p:cNvSpPr/>
          <p:nvPr/>
        </p:nvSpPr>
        <p:spPr>
          <a:xfrm>
            <a:off x="10305691" y="0"/>
            <a:ext cx="1886309" cy="6858000"/>
          </a:xfrm>
          <a:prstGeom prst="rect">
            <a:avLst/>
          </a:prstGeom>
          <a:solidFill>
            <a:srgbClr val="104E67"/>
          </a:solidFill>
          <a:ln>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5A69A085-1A05-4950-89A6-953A291B1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46354"/>
            <a:ext cx="900000" cy="900000"/>
          </a:xfrm>
          <a:prstGeom prst="rect">
            <a:avLst/>
          </a:prstGeom>
        </p:spPr>
      </p:pic>
      <p:sp>
        <p:nvSpPr>
          <p:cNvPr id="6" name="CasellaDiTesto 5">
            <a:extLst>
              <a:ext uri="{FF2B5EF4-FFF2-40B4-BE49-F238E27FC236}">
                <a16:creationId xmlns:a16="http://schemas.microsoft.com/office/drawing/2014/main" id="{8289462D-BEDA-459A-89B7-FF961E7208BA}"/>
              </a:ext>
            </a:extLst>
          </p:cNvPr>
          <p:cNvSpPr txBox="1"/>
          <p:nvPr/>
        </p:nvSpPr>
        <p:spPr>
          <a:xfrm>
            <a:off x="10323228" y="2133600"/>
            <a:ext cx="1851233" cy="1754326"/>
          </a:xfrm>
          <a:prstGeom prst="rect">
            <a:avLst/>
          </a:prstGeom>
          <a:noFill/>
        </p:spPr>
        <p:txBody>
          <a:bodyPr wrap="square" rtlCol="0">
            <a:spAutoFit/>
          </a:bodyPr>
          <a:lstStyle/>
          <a:p>
            <a:pPr algn="ctr"/>
            <a:r>
              <a:rPr lang="it-IT" dirty="0">
                <a:solidFill>
                  <a:schemeClr val="bg1">
                    <a:lumMod val="95000"/>
                  </a:schemeClr>
                </a:solidFill>
              </a:rPr>
              <a:t>PIANIFICAZIONE DELLA TRAIETTORIA PER UN MANIPOLATORE PLANARE</a:t>
            </a:r>
          </a:p>
        </p:txBody>
      </p:sp>
      <p:grpSp>
        <p:nvGrpSpPr>
          <p:cNvPr id="12" name="Gruppo 11">
            <a:extLst>
              <a:ext uri="{FF2B5EF4-FFF2-40B4-BE49-F238E27FC236}">
                <a16:creationId xmlns:a16="http://schemas.microsoft.com/office/drawing/2014/main" id="{B14E4855-AEAB-4F7F-B171-42E8505346BB}"/>
              </a:ext>
            </a:extLst>
          </p:cNvPr>
          <p:cNvGrpSpPr/>
          <p:nvPr/>
        </p:nvGrpSpPr>
        <p:grpSpPr>
          <a:xfrm>
            <a:off x="222572" y="319616"/>
            <a:ext cx="5792916" cy="3458754"/>
            <a:chOff x="349092" y="2602740"/>
            <a:chExt cx="5792916" cy="3458754"/>
          </a:xfrm>
        </p:grpSpPr>
        <p:sp>
          <p:nvSpPr>
            <p:cNvPr id="8" name="Rettangolo 7">
              <a:extLst>
                <a:ext uri="{FF2B5EF4-FFF2-40B4-BE49-F238E27FC236}">
                  <a16:creationId xmlns:a16="http://schemas.microsoft.com/office/drawing/2014/main" id="{1E20735E-3244-4AEE-966B-8E6F6B9829D3}"/>
                </a:ext>
              </a:extLst>
            </p:cNvPr>
            <p:cNvSpPr/>
            <p:nvPr/>
          </p:nvSpPr>
          <p:spPr>
            <a:xfrm>
              <a:off x="366631" y="2602740"/>
              <a:ext cx="5729369" cy="3458754"/>
            </a:xfrm>
            <a:prstGeom prst="rect">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99FE055D-F255-414B-BA0F-2AF0E8D52154}"/>
                </a:ext>
              </a:extLst>
            </p:cNvPr>
            <p:cNvSpPr txBox="1"/>
            <p:nvPr/>
          </p:nvSpPr>
          <p:spPr>
            <a:xfrm>
              <a:off x="366632" y="2683702"/>
              <a:ext cx="5775376" cy="400110"/>
            </a:xfrm>
            <a:prstGeom prst="rect">
              <a:avLst/>
            </a:prstGeom>
            <a:noFill/>
          </p:spPr>
          <p:txBody>
            <a:bodyPr wrap="square" rtlCol="0">
              <a:spAutoFit/>
            </a:bodyPr>
            <a:lstStyle/>
            <a:p>
              <a:pPr algn="ctr"/>
              <a:r>
                <a:rPr lang="it-IT" sz="2000" b="1" dirty="0">
                  <a:solidFill>
                    <a:srgbClr val="104E67"/>
                  </a:solidFill>
                </a:rPr>
                <a:t>Assegnazione della Traiettoria nello Spazio Operativo</a:t>
              </a:r>
            </a:p>
          </p:txBody>
        </p:sp>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00B111D1-AC7F-414E-BDB5-85BE6F107E5F}"/>
                    </a:ext>
                  </a:extLst>
                </p:cNvPr>
                <p:cNvSpPr txBox="1"/>
                <p:nvPr/>
              </p:nvSpPr>
              <p:spPr>
                <a:xfrm>
                  <a:off x="349092" y="3570524"/>
                  <a:ext cx="5746907" cy="2308324"/>
                </a:xfrm>
                <a:prstGeom prst="rect">
                  <a:avLst/>
                </a:prstGeom>
                <a:noFill/>
              </p:spPr>
              <p:txBody>
                <a:bodyPr wrap="square" rtlCol="0">
                  <a:spAutoFit/>
                </a:bodyPr>
                <a:lstStyle/>
                <a:p>
                  <a:r>
                    <a:rPr lang="it-IT" dirty="0">
                      <a:solidFill>
                        <a:schemeClr val="bg1">
                          <a:lumMod val="95000"/>
                        </a:schemeClr>
                      </a:solidFill>
                    </a:rPr>
                    <a:t>Sia assegnata all’organo terminale del manipolatore una traiettoria che lo porti dalla posa iniziale a quella finale in funzione dell’ascissa curvilinea s.</a:t>
                  </a:r>
                </a:p>
                <a:p>
                  <a:r>
                    <a:rPr lang="it-IT" dirty="0">
                      <a:solidFill>
                        <a:schemeClr val="bg1">
                          <a:lumMod val="95000"/>
                        </a:schemeClr>
                      </a:solidFill>
                    </a:rPr>
                    <a:t>Alla ascissa curvilinea è stato assegnato un andamento polinomiale in funzione del tempo.</a:t>
                  </a:r>
                </a:p>
                <a:p>
                  <a:endParaRPr lang="it-IT" dirty="0">
                    <a:solidFill>
                      <a:schemeClr val="bg1">
                        <a:lumMod val="95000"/>
                      </a:schemeClr>
                    </a:solidFill>
                  </a:endParaRPr>
                </a:p>
                <a:p>
                  <a14:m>
                    <m:oMathPara xmlns:m="http://schemas.openxmlformats.org/officeDocument/2006/math">
                      <m:oMathParaPr>
                        <m:jc m:val="centerGroup"/>
                      </m:oMathParaPr>
                      <m:oMath xmlns:m="http://schemas.openxmlformats.org/officeDocument/2006/math">
                        <m:r>
                          <a:rPr lang="it-IT" b="0" i="1" smtClean="0">
                            <a:solidFill>
                              <a:schemeClr val="bg1">
                                <a:lumMod val="95000"/>
                              </a:schemeClr>
                            </a:solidFill>
                            <a:latin typeface="Cambria Math" panose="02040503050406030204" pitchFamily="18" charset="0"/>
                          </a:rPr>
                          <m:t>𝑠</m:t>
                        </m:r>
                        <m:d>
                          <m:dPr>
                            <m:ctrlPr>
                              <a:rPr lang="it-IT" b="0" i="1" smtClean="0">
                                <a:solidFill>
                                  <a:schemeClr val="bg1">
                                    <a:lumMod val="95000"/>
                                  </a:schemeClr>
                                </a:solidFill>
                                <a:latin typeface="Cambria Math" panose="02040503050406030204" pitchFamily="18" charset="0"/>
                              </a:rPr>
                            </m:ctrlPr>
                          </m:dPr>
                          <m:e>
                            <m:r>
                              <a:rPr lang="it-IT" b="0" i="1" smtClean="0">
                                <a:solidFill>
                                  <a:schemeClr val="bg1">
                                    <a:lumMod val="95000"/>
                                  </a:schemeClr>
                                </a:solidFill>
                                <a:latin typeface="Cambria Math" panose="02040503050406030204" pitchFamily="18" charset="0"/>
                              </a:rPr>
                              <m:t>𝑡</m:t>
                            </m:r>
                          </m:e>
                        </m:d>
                        <m:r>
                          <a:rPr lang="it-IT" b="0" i="1" smtClean="0">
                            <a:solidFill>
                              <a:schemeClr val="bg1">
                                <a:lumMod val="95000"/>
                              </a:schemeClr>
                            </a:solidFill>
                            <a:latin typeface="Cambria Math" panose="02040503050406030204" pitchFamily="18" charset="0"/>
                          </a:rPr>
                          <m:t>= </m:t>
                        </m:r>
                        <m:sSub>
                          <m:sSubPr>
                            <m:ctrlPr>
                              <a:rPr lang="it-IT" b="0"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𝑎</m:t>
                            </m:r>
                          </m:e>
                          <m:sub>
                            <m:r>
                              <a:rPr lang="it-IT" b="0" i="1" smtClean="0">
                                <a:solidFill>
                                  <a:schemeClr val="bg1">
                                    <a:lumMod val="95000"/>
                                  </a:schemeClr>
                                </a:solidFill>
                                <a:latin typeface="Cambria Math" panose="02040503050406030204" pitchFamily="18" charset="0"/>
                              </a:rPr>
                              <m:t>0</m:t>
                            </m:r>
                          </m:sub>
                        </m:sSub>
                        <m:r>
                          <a:rPr lang="it-IT" b="0" i="1" smtClean="0">
                            <a:solidFill>
                              <a:schemeClr val="bg1">
                                <a:lumMod val="95000"/>
                              </a:schemeClr>
                            </a:solidFill>
                            <a:latin typeface="Cambria Math" panose="02040503050406030204" pitchFamily="18" charset="0"/>
                          </a:rPr>
                          <m:t>+</m:t>
                        </m:r>
                        <m:sSub>
                          <m:sSubPr>
                            <m:ctrlPr>
                              <a:rPr lang="it-IT" b="0"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𝑎</m:t>
                            </m:r>
                          </m:e>
                          <m:sub>
                            <m:r>
                              <a:rPr lang="it-IT" b="0" i="1" smtClean="0">
                                <a:solidFill>
                                  <a:schemeClr val="bg1">
                                    <a:lumMod val="95000"/>
                                  </a:schemeClr>
                                </a:solidFill>
                                <a:latin typeface="Cambria Math" panose="02040503050406030204" pitchFamily="18" charset="0"/>
                              </a:rPr>
                              <m:t>1</m:t>
                            </m:r>
                          </m:sub>
                        </m:sSub>
                        <m:r>
                          <a:rPr lang="it-IT" b="0" i="1" smtClean="0">
                            <a:solidFill>
                              <a:schemeClr val="bg1">
                                <a:lumMod val="95000"/>
                              </a:schemeClr>
                            </a:solidFill>
                            <a:latin typeface="Cambria Math" panose="02040503050406030204" pitchFamily="18" charset="0"/>
                          </a:rPr>
                          <m:t>𝑡</m:t>
                        </m:r>
                        <m:r>
                          <a:rPr lang="it-IT" b="0" i="1" smtClean="0">
                            <a:solidFill>
                              <a:schemeClr val="bg1">
                                <a:lumMod val="95000"/>
                              </a:schemeClr>
                            </a:solidFill>
                            <a:latin typeface="Cambria Math" panose="02040503050406030204" pitchFamily="18" charset="0"/>
                          </a:rPr>
                          <m:t>+</m:t>
                        </m:r>
                        <m:sSub>
                          <m:sSubPr>
                            <m:ctrlPr>
                              <a:rPr lang="it-IT" b="0"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𝑎</m:t>
                            </m:r>
                          </m:e>
                          <m:sub>
                            <m:r>
                              <a:rPr lang="it-IT" b="0" i="1" smtClean="0">
                                <a:solidFill>
                                  <a:schemeClr val="bg1">
                                    <a:lumMod val="95000"/>
                                  </a:schemeClr>
                                </a:solidFill>
                                <a:latin typeface="Cambria Math" panose="02040503050406030204" pitchFamily="18" charset="0"/>
                              </a:rPr>
                              <m:t>2</m:t>
                            </m:r>
                          </m:sub>
                        </m:sSub>
                        <m:sSup>
                          <m:sSupPr>
                            <m:ctrlPr>
                              <a:rPr lang="it-IT" b="0" i="1" smtClean="0">
                                <a:solidFill>
                                  <a:schemeClr val="bg1">
                                    <a:lumMod val="95000"/>
                                  </a:schemeClr>
                                </a:solidFill>
                                <a:latin typeface="Cambria Math" panose="02040503050406030204" pitchFamily="18" charset="0"/>
                              </a:rPr>
                            </m:ctrlPr>
                          </m:sSupPr>
                          <m:e>
                            <m:r>
                              <a:rPr lang="it-IT" b="0" i="1" smtClean="0">
                                <a:solidFill>
                                  <a:schemeClr val="bg1">
                                    <a:lumMod val="95000"/>
                                  </a:schemeClr>
                                </a:solidFill>
                                <a:latin typeface="Cambria Math" panose="02040503050406030204" pitchFamily="18" charset="0"/>
                              </a:rPr>
                              <m:t>𝑡</m:t>
                            </m:r>
                          </m:e>
                          <m:sup>
                            <m:r>
                              <a:rPr lang="it-IT" b="0" i="1" smtClean="0">
                                <a:solidFill>
                                  <a:schemeClr val="bg1">
                                    <a:lumMod val="95000"/>
                                  </a:schemeClr>
                                </a:solidFill>
                                <a:latin typeface="Cambria Math" panose="02040503050406030204" pitchFamily="18" charset="0"/>
                              </a:rPr>
                              <m:t>2</m:t>
                            </m:r>
                          </m:sup>
                        </m:sSup>
                        <m:r>
                          <a:rPr lang="it-IT" b="0" i="1" smtClean="0">
                            <a:solidFill>
                              <a:schemeClr val="bg1">
                                <a:lumMod val="95000"/>
                              </a:schemeClr>
                            </a:solidFill>
                            <a:latin typeface="Cambria Math" panose="02040503050406030204" pitchFamily="18" charset="0"/>
                          </a:rPr>
                          <m:t>+</m:t>
                        </m:r>
                        <m:sSub>
                          <m:sSubPr>
                            <m:ctrlPr>
                              <a:rPr lang="it-IT" b="0"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𝑎</m:t>
                            </m:r>
                          </m:e>
                          <m:sub>
                            <m:r>
                              <a:rPr lang="it-IT" b="0" i="1" smtClean="0">
                                <a:solidFill>
                                  <a:schemeClr val="bg1">
                                    <a:lumMod val="95000"/>
                                  </a:schemeClr>
                                </a:solidFill>
                                <a:latin typeface="Cambria Math" panose="02040503050406030204" pitchFamily="18" charset="0"/>
                              </a:rPr>
                              <m:t>3</m:t>
                            </m:r>
                          </m:sub>
                        </m:sSub>
                        <m:sSup>
                          <m:sSupPr>
                            <m:ctrlPr>
                              <a:rPr lang="it-IT" b="0" i="1" smtClean="0">
                                <a:solidFill>
                                  <a:schemeClr val="bg1">
                                    <a:lumMod val="95000"/>
                                  </a:schemeClr>
                                </a:solidFill>
                                <a:latin typeface="Cambria Math" panose="02040503050406030204" pitchFamily="18" charset="0"/>
                              </a:rPr>
                            </m:ctrlPr>
                          </m:sSupPr>
                          <m:e>
                            <m:r>
                              <a:rPr lang="it-IT" b="0" i="1" smtClean="0">
                                <a:solidFill>
                                  <a:schemeClr val="bg1">
                                    <a:lumMod val="95000"/>
                                  </a:schemeClr>
                                </a:solidFill>
                                <a:latin typeface="Cambria Math" panose="02040503050406030204" pitchFamily="18" charset="0"/>
                              </a:rPr>
                              <m:t>𝑡</m:t>
                            </m:r>
                          </m:e>
                          <m:sup>
                            <m:r>
                              <a:rPr lang="it-IT" b="0" i="1" smtClean="0">
                                <a:solidFill>
                                  <a:schemeClr val="bg1">
                                    <a:lumMod val="95000"/>
                                  </a:schemeClr>
                                </a:solidFill>
                                <a:latin typeface="Cambria Math" panose="02040503050406030204" pitchFamily="18" charset="0"/>
                              </a:rPr>
                              <m:t>3</m:t>
                            </m:r>
                          </m:sup>
                        </m:sSup>
                      </m:oMath>
                    </m:oMathPara>
                  </a14:m>
                  <a:endParaRPr lang="it-IT" dirty="0">
                    <a:solidFill>
                      <a:schemeClr val="bg1">
                        <a:lumMod val="95000"/>
                      </a:schemeClr>
                    </a:solidFill>
                  </a:endParaRPr>
                </a:p>
                <a:p>
                  <a:endParaRPr lang="it-IT" dirty="0">
                    <a:solidFill>
                      <a:schemeClr val="bg1">
                        <a:lumMod val="95000"/>
                      </a:schemeClr>
                    </a:solidFill>
                  </a:endParaRPr>
                </a:p>
              </p:txBody>
            </p:sp>
          </mc:Choice>
          <mc:Fallback>
            <p:sp>
              <p:nvSpPr>
                <p:cNvPr id="10" name="CasellaDiTesto 9">
                  <a:extLst>
                    <a:ext uri="{FF2B5EF4-FFF2-40B4-BE49-F238E27FC236}">
                      <a16:creationId xmlns:a16="http://schemas.microsoft.com/office/drawing/2014/main" id="{00B111D1-AC7F-414E-BDB5-85BE6F107E5F}"/>
                    </a:ext>
                  </a:extLst>
                </p:cNvPr>
                <p:cNvSpPr txBox="1">
                  <a:spLocks noRot="1" noChangeAspect="1" noMove="1" noResize="1" noEditPoints="1" noAdjustHandles="1" noChangeArrowheads="1" noChangeShapeType="1" noTextEdit="1"/>
                </p:cNvSpPr>
                <p:nvPr/>
              </p:nvSpPr>
              <p:spPr>
                <a:xfrm>
                  <a:off x="349092" y="3570524"/>
                  <a:ext cx="5746907" cy="2308324"/>
                </a:xfrm>
                <a:prstGeom prst="rect">
                  <a:avLst/>
                </a:prstGeom>
                <a:blipFill>
                  <a:blip r:embed="rId3"/>
                  <a:stretch>
                    <a:fillRect l="-955" t="-1319"/>
                  </a:stretch>
                </a:blipFill>
              </p:spPr>
              <p:txBody>
                <a:bodyPr/>
                <a:lstStyle/>
                <a:p>
                  <a:r>
                    <a:rPr lang="it-IT">
                      <a:noFill/>
                    </a:rPr>
                    <a:t> </a:t>
                  </a:r>
                </a:p>
              </p:txBody>
            </p:sp>
          </mc:Fallback>
        </mc:AlternateContent>
      </p:grpSp>
      <p:pic>
        <p:nvPicPr>
          <p:cNvPr id="18" name="Immagine 17">
            <a:extLst>
              <a:ext uri="{FF2B5EF4-FFF2-40B4-BE49-F238E27FC236}">
                <a16:creationId xmlns:a16="http://schemas.microsoft.com/office/drawing/2014/main" id="{64596379-F4A1-4DBA-BAF5-2EF0DBFF564F}"/>
              </a:ext>
            </a:extLst>
          </p:cNvPr>
          <p:cNvPicPr>
            <a:picLocks noChangeAspect="1"/>
          </p:cNvPicPr>
          <p:nvPr/>
        </p:nvPicPr>
        <p:blipFill>
          <a:blip r:embed="rId4">
            <a:alphaModFix amt="90000"/>
          </a:blip>
          <a:stretch>
            <a:fillRect/>
          </a:stretch>
        </p:blipFill>
        <p:spPr>
          <a:xfrm>
            <a:off x="263566" y="3996882"/>
            <a:ext cx="3476212" cy="2590119"/>
          </a:xfrm>
          <a:prstGeom prst="rect">
            <a:avLst/>
          </a:prstGeom>
          <a:ln w="28575">
            <a:solidFill>
              <a:srgbClr val="104E67"/>
            </a:solidFill>
          </a:ln>
        </p:spPr>
      </p:pic>
      <p:grpSp>
        <p:nvGrpSpPr>
          <p:cNvPr id="19" name="Gruppo 18">
            <a:extLst>
              <a:ext uri="{FF2B5EF4-FFF2-40B4-BE49-F238E27FC236}">
                <a16:creationId xmlns:a16="http://schemas.microsoft.com/office/drawing/2014/main" id="{797B6493-582A-4E4C-9F36-1C5C5047DF56}"/>
              </a:ext>
            </a:extLst>
          </p:cNvPr>
          <p:cNvGrpSpPr/>
          <p:nvPr/>
        </p:nvGrpSpPr>
        <p:grpSpPr>
          <a:xfrm>
            <a:off x="6108467" y="319615"/>
            <a:ext cx="4105208" cy="6267385"/>
            <a:chOff x="366631" y="2602740"/>
            <a:chExt cx="5775377" cy="3458754"/>
          </a:xfrm>
        </p:grpSpPr>
        <p:sp>
          <p:nvSpPr>
            <p:cNvPr id="20" name="Rettangolo 19">
              <a:extLst>
                <a:ext uri="{FF2B5EF4-FFF2-40B4-BE49-F238E27FC236}">
                  <a16:creationId xmlns:a16="http://schemas.microsoft.com/office/drawing/2014/main" id="{0E859772-C8D6-404C-BC5D-D75088125B55}"/>
                </a:ext>
              </a:extLst>
            </p:cNvPr>
            <p:cNvSpPr/>
            <p:nvPr/>
          </p:nvSpPr>
          <p:spPr>
            <a:xfrm>
              <a:off x="366631" y="2602740"/>
              <a:ext cx="5729369" cy="3458754"/>
            </a:xfrm>
            <a:prstGeom prst="rect">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B716C3D6-0CD4-496E-8A6C-78DB491B9BEE}"/>
                </a:ext>
              </a:extLst>
            </p:cNvPr>
            <p:cNvSpPr txBox="1"/>
            <p:nvPr/>
          </p:nvSpPr>
          <p:spPr>
            <a:xfrm>
              <a:off x="366632" y="2683702"/>
              <a:ext cx="5775376" cy="220807"/>
            </a:xfrm>
            <a:prstGeom prst="rect">
              <a:avLst/>
            </a:prstGeom>
            <a:noFill/>
          </p:spPr>
          <p:txBody>
            <a:bodyPr wrap="square" rtlCol="0">
              <a:spAutoFit/>
            </a:bodyPr>
            <a:lstStyle/>
            <a:p>
              <a:pPr algn="ctr"/>
              <a:r>
                <a:rPr lang="it-IT" sz="2000" b="1" dirty="0">
                  <a:solidFill>
                    <a:srgbClr val="104E67"/>
                  </a:solidFill>
                </a:rPr>
                <a:t>Inversione Cinematica</a:t>
              </a:r>
            </a:p>
          </p:txBody>
        </p:sp>
        <p:sp>
          <p:nvSpPr>
            <p:cNvPr id="22" name="CasellaDiTesto 21">
              <a:extLst>
                <a:ext uri="{FF2B5EF4-FFF2-40B4-BE49-F238E27FC236}">
                  <a16:creationId xmlns:a16="http://schemas.microsoft.com/office/drawing/2014/main" id="{1691E3C3-5162-4B0C-B8DC-61505CAA178D}"/>
                </a:ext>
              </a:extLst>
            </p:cNvPr>
            <p:cNvSpPr txBox="1"/>
            <p:nvPr/>
          </p:nvSpPr>
          <p:spPr>
            <a:xfrm>
              <a:off x="401726" y="3136827"/>
              <a:ext cx="5659178" cy="2191082"/>
            </a:xfrm>
            <a:prstGeom prst="rect">
              <a:avLst/>
            </a:prstGeom>
            <a:noFill/>
          </p:spPr>
          <p:txBody>
            <a:bodyPr wrap="square" rtlCol="0">
              <a:spAutoFit/>
            </a:bodyPr>
            <a:lstStyle/>
            <a:p>
              <a:r>
                <a:rPr lang="it-IT" dirty="0">
                  <a:solidFill>
                    <a:schemeClr val="bg1">
                      <a:lumMod val="95000"/>
                    </a:schemeClr>
                  </a:solidFill>
                </a:rPr>
                <a:t>Fissati un certo numero di punti di via, si estragga dalla traiettoria assegnata all’organo terminale del manipolatore, il valore che devono assumere le variabili di giunto in corrispondenza dei punti di via.</a:t>
              </a:r>
            </a:p>
            <a:p>
              <a:endParaRPr lang="it-IT" dirty="0">
                <a:solidFill>
                  <a:schemeClr val="bg1">
                    <a:lumMod val="95000"/>
                  </a:schemeClr>
                </a:solidFill>
              </a:endParaRPr>
            </a:p>
            <a:p>
              <a:r>
                <a:rPr lang="it-IT" dirty="0">
                  <a:solidFill>
                    <a:schemeClr val="bg1">
                      <a:lumMod val="95000"/>
                    </a:schemeClr>
                  </a:solidFill>
                </a:rPr>
                <a:t>Si effettua cioè una operazione di inversione cinematica in corrispondenza della posa assunta dall’organo terminale nei punti di via. </a:t>
              </a:r>
            </a:p>
            <a:p>
              <a:endParaRPr lang="it-IT" dirty="0">
                <a:solidFill>
                  <a:schemeClr val="bg1">
                    <a:lumMod val="95000"/>
                  </a:schemeClr>
                </a:solidFill>
              </a:endParaRPr>
            </a:p>
            <a:p>
              <a:r>
                <a:rPr lang="it-IT" dirty="0">
                  <a:solidFill>
                    <a:schemeClr val="bg1">
                      <a:lumMod val="95000"/>
                    </a:schemeClr>
                  </a:solidFill>
                </a:rPr>
                <a:t>Il risultato sarà una sequenza di punti per ogni variabile di giunto.</a:t>
              </a:r>
            </a:p>
          </p:txBody>
        </p:sp>
      </p:grpSp>
    </p:spTree>
    <p:extLst>
      <p:ext uri="{BB962C8B-B14F-4D97-AF65-F5344CB8AC3E}">
        <p14:creationId xmlns:p14="http://schemas.microsoft.com/office/powerpoint/2010/main" val="611035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4331B5F-FD73-45F3-A5F0-91C20E9D2AE9}"/>
              </a:ext>
            </a:extLst>
          </p:cNvPr>
          <p:cNvSpPr/>
          <p:nvPr/>
        </p:nvSpPr>
        <p:spPr>
          <a:xfrm>
            <a:off x="10305691" y="0"/>
            <a:ext cx="1886309" cy="6858000"/>
          </a:xfrm>
          <a:prstGeom prst="rect">
            <a:avLst/>
          </a:prstGeom>
          <a:solidFill>
            <a:srgbClr val="104E67"/>
          </a:solidFill>
          <a:ln>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A0A1566B-1B2D-4B61-96ED-6ED095309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46354"/>
            <a:ext cx="900000" cy="900000"/>
          </a:xfrm>
          <a:prstGeom prst="rect">
            <a:avLst/>
          </a:prstGeom>
        </p:spPr>
      </p:pic>
      <p:sp>
        <p:nvSpPr>
          <p:cNvPr id="6" name="CasellaDiTesto 5">
            <a:extLst>
              <a:ext uri="{FF2B5EF4-FFF2-40B4-BE49-F238E27FC236}">
                <a16:creationId xmlns:a16="http://schemas.microsoft.com/office/drawing/2014/main" id="{BD1F5ED9-61F7-4B6D-8E0F-888C4FC3EAA6}"/>
              </a:ext>
            </a:extLst>
          </p:cNvPr>
          <p:cNvSpPr txBox="1"/>
          <p:nvPr/>
        </p:nvSpPr>
        <p:spPr>
          <a:xfrm>
            <a:off x="10323228" y="2133600"/>
            <a:ext cx="1851233" cy="1754326"/>
          </a:xfrm>
          <a:prstGeom prst="rect">
            <a:avLst/>
          </a:prstGeom>
          <a:noFill/>
        </p:spPr>
        <p:txBody>
          <a:bodyPr wrap="square" rtlCol="0">
            <a:spAutoFit/>
          </a:bodyPr>
          <a:lstStyle/>
          <a:p>
            <a:pPr algn="ctr"/>
            <a:r>
              <a:rPr lang="it-IT" dirty="0">
                <a:solidFill>
                  <a:schemeClr val="bg1">
                    <a:lumMod val="95000"/>
                  </a:schemeClr>
                </a:solidFill>
              </a:rPr>
              <a:t>PIANIFICAZIONE DELLA TRAIETTORIA PER UN MANIPOLATORE PLANARE</a:t>
            </a:r>
          </a:p>
        </p:txBody>
      </p:sp>
      <p:grpSp>
        <p:nvGrpSpPr>
          <p:cNvPr id="50" name="Gruppo 49">
            <a:extLst>
              <a:ext uri="{FF2B5EF4-FFF2-40B4-BE49-F238E27FC236}">
                <a16:creationId xmlns:a16="http://schemas.microsoft.com/office/drawing/2014/main" id="{D3E07A8F-D589-4388-8F23-8C12ED9E8C06}"/>
              </a:ext>
            </a:extLst>
          </p:cNvPr>
          <p:cNvGrpSpPr/>
          <p:nvPr/>
        </p:nvGrpSpPr>
        <p:grpSpPr>
          <a:xfrm>
            <a:off x="376687" y="169718"/>
            <a:ext cx="8894496" cy="7073468"/>
            <a:chOff x="376687" y="169718"/>
            <a:chExt cx="8894496" cy="7073468"/>
          </a:xfrm>
        </p:grpSpPr>
        <p:grpSp>
          <p:nvGrpSpPr>
            <p:cNvPr id="13" name="Gruppo 12">
              <a:extLst>
                <a:ext uri="{FF2B5EF4-FFF2-40B4-BE49-F238E27FC236}">
                  <a16:creationId xmlns:a16="http://schemas.microsoft.com/office/drawing/2014/main" id="{E582961A-F34D-4957-9B29-A2A49D128863}"/>
                </a:ext>
              </a:extLst>
            </p:cNvPr>
            <p:cNvGrpSpPr/>
            <p:nvPr/>
          </p:nvGrpSpPr>
          <p:grpSpPr>
            <a:xfrm>
              <a:off x="7757360" y="3395425"/>
              <a:ext cx="1513823" cy="985001"/>
              <a:chOff x="1460739" y="1610264"/>
              <a:chExt cx="1513823" cy="985001"/>
            </a:xfrm>
          </p:grpSpPr>
          <p:sp>
            <p:nvSpPr>
              <p:cNvPr id="9" name="Rettangolo 8">
                <a:extLst>
                  <a:ext uri="{FF2B5EF4-FFF2-40B4-BE49-F238E27FC236}">
                    <a16:creationId xmlns:a16="http://schemas.microsoft.com/office/drawing/2014/main" id="{933D79D1-110B-40D9-833F-B9B04FC5A165}"/>
                  </a:ext>
                </a:extLst>
              </p:cNvPr>
              <p:cNvSpPr/>
              <p:nvPr/>
            </p:nvSpPr>
            <p:spPr>
              <a:xfrm>
                <a:off x="1460739" y="1610264"/>
                <a:ext cx="1513823" cy="678611"/>
              </a:xfrm>
              <a:prstGeom prst="rect">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DB7297F5-17D5-461F-AB18-D8CBA46259EA}"/>
                  </a:ext>
                </a:extLst>
              </p:cNvPr>
              <p:cNvSpPr txBox="1"/>
              <p:nvPr/>
            </p:nvSpPr>
            <p:spPr>
              <a:xfrm>
                <a:off x="1460739" y="1671935"/>
                <a:ext cx="1492145" cy="923330"/>
              </a:xfrm>
              <a:prstGeom prst="rect">
                <a:avLst/>
              </a:prstGeom>
              <a:noFill/>
            </p:spPr>
            <p:txBody>
              <a:bodyPr wrap="square" rtlCol="0">
                <a:spAutoFit/>
              </a:bodyPr>
              <a:lstStyle/>
              <a:p>
                <a:pPr algn="ctr"/>
                <a:r>
                  <a:rPr lang="it-IT" dirty="0">
                    <a:solidFill>
                      <a:schemeClr val="bg1">
                        <a:lumMod val="95000"/>
                      </a:schemeClr>
                    </a:solidFill>
                  </a:rPr>
                  <a:t>FINE</a:t>
                </a:r>
              </a:p>
              <a:p>
                <a:endParaRPr lang="it-IT" dirty="0">
                  <a:solidFill>
                    <a:schemeClr val="bg1">
                      <a:lumMod val="95000"/>
                    </a:schemeClr>
                  </a:solidFill>
                </a:endParaRPr>
              </a:p>
              <a:p>
                <a:endParaRPr lang="it-IT" dirty="0">
                  <a:solidFill>
                    <a:schemeClr val="bg1">
                      <a:lumMod val="95000"/>
                    </a:schemeClr>
                  </a:solidFill>
                </a:endParaRPr>
              </a:p>
            </p:txBody>
          </p:sp>
        </p:grpSp>
        <p:grpSp>
          <p:nvGrpSpPr>
            <p:cNvPr id="14" name="Gruppo 13">
              <a:extLst>
                <a:ext uri="{FF2B5EF4-FFF2-40B4-BE49-F238E27FC236}">
                  <a16:creationId xmlns:a16="http://schemas.microsoft.com/office/drawing/2014/main" id="{9DE315BF-44B7-437F-9978-AFF302ACAB27}"/>
                </a:ext>
              </a:extLst>
            </p:cNvPr>
            <p:cNvGrpSpPr/>
            <p:nvPr/>
          </p:nvGrpSpPr>
          <p:grpSpPr>
            <a:xfrm>
              <a:off x="3272287" y="2133600"/>
              <a:ext cx="3450566" cy="3197525"/>
              <a:chOff x="2996242" y="1610264"/>
              <a:chExt cx="3450566" cy="3197525"/>
            </a:xfrm>
          </p:grpSpPr>
          <p:sp>
            <p:nvSpPr>
              <p:cNvPr id="7" name="Rombo 6">
                <a:extLst>
                  <a:ext uri="{FF2B5EF4-FFF2-40B4-BE49-F238E27FC236}">
                    <a16:creationId xmlns:a16="http://schemas.microsoft.com/office/drawing/2014/main" id="{E7A54AC3-C5C4-4498-9A90-34B7D4112032}"/>
                  </a:ext>
                </a:extLst>
              </p:cNvPr>
              <p:cNvSpPr/>
              <p:nvPr/>
            </p:nvSpPr>
            <p:spPr>
              <a:xfrm>
                <a:off x="2996242" y="1610264"/>
                <a:ext cx="3450566" cy="3197525"/>
              </a:xfrm>
              <a:prstGeom prst="diamond">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2EF8FE01-2948-4634-A121-03C0ADE07E75}"/>
                  </a:ext>
                </a:extLst>
              </p:cNvPr>
              <p:cNvSpPr txBox="1"/>
              <p:nvPr/>
            </p:nvSpPr>
            <p:spPr>
              <a:xfrm>
                <a:off x="3367525" y="2605443"/>
                <a:ext cx="2708000" cy="1754326"/>
              </a:xfrm>
              <a:prstGeom prst="rect">
                <a:avLst/>
              </a:prstGeom>
              <a:noFill/>
            </p:spPr>
            <p:txBody>
              <a:bodyPr wrap="square" rtlCol="0">
                <a:spAutoFit/>
              </a:bodyPr>
              <a:lstStyle/>
              <a:p>
                <a:pPr algn="ctr"/>
                <a:r>
                  <a:rPr lang="it-IT" dirty="0">
                    <a:solidFill>
                      <a:schemeClr val="bg1">
                        <a:lumMod val="95000"/>
                      </a:schemeClr>
                    </a:solidFill>
                  </a:rPr>
                  <a:t>Sono presenti giunti del manipolatore ai quali non è stata ancora assegnata una traiettoria?</a:t>
                </a:r>
              </a:p>
              <a:p>
                <a:endParaRPr lang="it-IT" dirty="0">
                  <a:solidFill>
                    <a:schemeClr val="bg1">
                      <a:lumMod val="95000"/>
                    </a:schemeClr>
                  </a:solidFill>
                </a:endParaRPr>
              </a:p>
              <a:p>
                <a:endParaRPr lang="it-IT" dirty="0">
                  <a:solidFill>
                    <a:schemeClr val="bg1">
                      <a:lumMod val="95000"/>
                    </a:schemeClr>
                  </a:solidFill>
                </a:endParaRPr>
              </a:p>
            </p:txBody>
          </p:sp>
        </p:grpSp>
        <p:sp>
          <p:nvSpPr>
            <p:cNvPr id="16" name="Rettangolo 15">
              <a:extLst>
                <a:ext uri="{FF2B5EF4-FFF2-40B4-BE49-F238E27FC236}">
                  <a16:creationId xmlns:a16="http://schemas.microsoft.com/office/drawing/2014/main" id="{7099D067-19F4-4B06-9187-47B6E90B07FD}"/>
                </a:ext>
              </a:extLst>
            </p:cNvPr>
            <p:cNvSpPr/>
            <p:nvPr/>
          </p:nvSpPr>
          <p:spPr>
            <a:xfrm>
              <a:off x="3272287" y="5647693"/>
              <a:ext cx="3450566" cy="1034903"/>
            </a:xfrm>
            <a:prstGeom prst="rect">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44E2140C-D72D-477A-BD45-1C9A6430721F}"/>
                </a:ext>
              </a:extLst>
            </p:cNvPr>
            <p:cNvSpPr txBox="1"/>
            <p:nvPr/>
          </p:nvSpPr>
          <p:spPr>
            <a:xfrm>
              <a:off x="3272287" y="5765858"/>
              <a:ext cx="3450565" cy="1477328"/>
            </a:xfrm>
            <a:prstGeom prst="rect">
              <a:avLst/>
            </a:prstGeom>
            <a:noFill/>
          </p:spPr>
          <p:txBody>
            <a:bodyPr wrap="square" rtlCol="0">
              <a:spAutoFit/>
            </a:bodyPr>
            <a:lstStyle/>
            <a:p>
              <a:pPr algn="ctr"/>
              <a:r>
                <a:rPr lang="it-IT" dirty="0">
                  <a:solidFill>
                    <a:schemeClr val="bg1">
                      <a:lumMod val="95000"/>
                    </a:schemeClr>
                  </a:solidFill>
                </a:rPr>
                <a:t>Pianificazione della traiettoria passante in prossimità dei punti di via</a:t>
              </a:r>
            </a:p>
            <a:p>
              <a:endParaRPr lang="it-IT" dirty="0">
                <a:solidFill>
                  <a:schemeClr val="bg1">
                    <a:lumMod val="95000"/>
                  </a:schemeClr>
                </a:solidFill>
              </a:endParaRPr>
            </a:p>
            <a:p>
              <a:endParaRPr lang="it-IT" dirty="0">
                <a:solidFill>
                  <a:schemeClr val="bg1">
                    <a:lumMod val="95000"/>
                  </a:schemeClr>
                </a:solidFill>
              </a:endParaRPr>
            </a:p>
          </p:txBody>
        </p:sp>
        <p:cxnSp>
          <p:nvCxnSpPr>
            <p:cNvPr id="19" name="Connettore 2 18">
              <a:extLst>
                <a:ext uri="{FF2B5EF4-FFF2-40B4-BE49-F238E27FC236}">
                  <a16:creationId xmlns:a16="http://schemas.microsoft.com/office/drawing/2014/main" id="{76496327-02B8-499E-8C53-22EA2CA30648}"/>
                </a:ext>
              </a:extLst>
            </p:cNvPr>
            <p:cNvCxnSpPr>
              <a:stCxn id="7" idx="3"/>
            </p:cNvCxnSpPr>
            <p:nvPr/>
          </p:nvCxnSpPr>
          <p:spPr>
            <a:xfrm flipV="1">
              <a:off x="6722853" y="3732362"/>
              <a:ext cx="1034507" cy="1"/>
            </a:xfrm>
            <a:prstGeom prst="straightConnector1">
              <a:avLst/>
            </a:prstGeom>
            <a:ln w="76200">
              <a:solidFill>
                <a:srgbClr val="104E67"/>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75392F41-3372-4C11-AE0B-268E5C01E5BE}"/>
                </a:ext>
              </a:extLst>
            </p:cNvPr>
            <p:cNvCxnSpPr>
              <a:cxnSpLocks/>
              <a:endCxn id="17" idx="0"/>
            </p:cNvCxnSpPr>
            <p:nvPr/>
          </p:nvCxnSpPr>
          <p:spPr>
            <a:xfrm>
              <a:off x="4997569" y="5282243"/>
              <a:ext cx="1" cy="483615"/>
            </a:xfrm>
            <a:prstGeom prst="straightConnector1">
              <a:avLst/>
            </a:prstGeom>
            <a:ln w="76200">
              <a:solidFill>
                <a:srgbClr val="104E67"/>
              </a:solidFill>
              <a:tailEnd type="triangle"/>
            </a:ln>
          </p:spPr>
          <p:style>
            <a:lnRef idx="1">
              <a:schemeClr val="accent1"/>
            </a:lnRef>
            <a:fillRef idx="0">
              <a:schemeClr val="accent1"/>
            </a:fillRef>
            <a:effectRef idx="0">
              <a:schemeClr val="accent1"/>
            </a:effectRef>
            <a:fontRef idx="minor">
              <a:schemeClr val="tx1"/>
            </a:fontRef>
          </p:style>
        </p:cxnSp>
        <p:pic>
          <p:nvPicPr>
            <p:cNvPr id="24" name="Immagine 23">
              <a:extLst>
                <a:ext uri="{FF2B5EF4-FFF2-40B4-BE49-F238E27FC236}">
                  <a16:creationId xmlns:a16="http://schemas.microsoft.com/office/drawing/2014/main" id="{A1DFE746-8947-4156-A4E1-E7A36F37D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069" y="169718"/>
              <a:ext cx="1485000" cy="1620000"/>
            </a:xfrm>
            <a:prstGeom prst="rect">
              <a:avLst/>
            </a:prstGeom>
            <a:ln w="28575">
              <a:solidFill>
                <a:srgbClr val="104E67"/>
              </a:solidFill>
            </a:ln>
          </p:spPr>
        </p:pic>
        <p:cxnSp>
          <p:nvCxnSpPr>
            <p:cNvPr id="26" name="Connettore 2 25">
              <a:extLst>
                <a:ext uri="{FF2B5EF4-FFF2-40B4-BE49-F238E27FC236}">
                  <a16:creationId xmlns:a16="http://schemas.microsoft.com/office/drawing/2014/main" id="{59FEBAFB-B895-4FC4-933D-1141D225D5D8}"/>
                </a:ext>
              </a:extLst>
            </p:cNvPr>
            <p:cNvCxnSpPr>
              <a:cxnSpLocks/>
            </p:cNvCxnSpPr>
            <p:nvPr/>
          </p:nvCxnSpPr>
          <p:spPr>
            <a:xfrm>
              <a:off x="4997568" y="1666075"/>
              <a:ext cx="1" cy="483615"/>
            </a:xfrm>
            <a:prstGeom prst="straightConnector1">
              <a:avLst/>
            </a:prstGeom>
            <a:ln w="76200">
              <a:solidFill>
                <a:srgbClr val="104E67"/>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C87B9D42-1F94-4E6E-AAC4-C5B1C5E43DEB}"/>
                </a:ext>
              </a:extLst>
            </p:cNvPr>
            <p:cNvCxnSpPr/>
            <p:nvPr/>
          </p:nvCxnSpPr>
          <p:spPr>
            <a:xfrm>
              <a:off x="419819" y="964835"/>
              <a:ext cx="0" cy="5168791"/>
            </a:xfrm>
            <a:prstGeom prst="line">
              <a:avLst/>
            </a:prstGeom>
            <a:ln w="76200">
              <a:solidFill>
                <a:srgbClr val="104E67"/>
              </a:solidFill>
            </a:ln>
          </p:spPr>
          <p:style>
            <a:lnRef idx="1">
              <a:schemeClr val="accent1"/>
            </a:lnRef>
            <a:fillRef idx="0">
              <a:schemeClr val="accent1"/>
            </a:fillRef>
            <a:effectRef idx="0">
              <a:schemeClr val="accent1"/>
            </a:effectRef>
            <a:fontRef idx="minor">
              <a:schemeClr val="tx1"/>
            </a:fontRef>
          </p:style>
        </p:cxnSp>
        <p:sp>
          <p:nvSpPr>
            <p:cNvPr id="41" name="CasellaDiTesto 40">
              <a:extLst>
                <a:ext uri="{FF2B5EF4-FFF2-40B4-BE49-F238E27FC236}">
                  <a16:creationId xmlns:a16="http://schemas.microsoft.com/office/drawing/2014/main" id="{4A35C5A1-232F-4396-91B1-F9CDB620EEB9}"/>
                </a:ext>
              </a:extLst>
            </p:cNvPr>
            <p:cNvSpPr txBox="1"/>
            <p:nvPr/>
          </p:nvSpPr>
          <p:spPr>
            <a:xfrm>
              <a:off x="6873890" y="3349915"/>
              <a:ext cx="595035" cy="461665"/>
            </a:xfrm>
            <a:prstGeom prst="rect">
              <a:avLst/>
            </a:prstGeom>
            <a:noFill/>
          </p:spPr>
          <p:txBody>
            <a:bodyPr wrap="none" rtlCol="0">
              <a:spAutoFit/>
            </a:bodyPr>
            <a:lstStyle/>
            <a:p>
              <a:r>
                <a:rPr lang="it-IT" sz="2400" b="1" dirty="0">
                  <a:solidFill>
                    <a:srgbClr val="104E67"/>
                  </a:solidFill>
                </a:rPr>
                <a:t>NO</a:t>
              </a:r>
            </a:p>
          </p:txBody>
        </p:sp>
        <p:sp>
          <p:nvSpPr>
            <p:cNvPr id="42" name="CasellaDiTesto 41">
              <a:extLst>
                <a:ext uri="{FF2B5EF4-FFF2-40B4-BE49-F238E27FC236}">
                  <a16:creationId xmlns:a16="http://schemas.microsoft.com/office/drawing/2014/main" id="{8B96DF88-12C1-4837-8631-53C6796668F2}"/>
                </a:ext>
              </a:extLst>
            </p:cNvPr>
            <p:cNvSpPr txBox="1"/>
            <p:nvPr/>
          </p:nvSpPr>
          <p:spPr>
            <a:xfrm>
              <a:off x="5053717" y="5213342"/>
              <a:ext cx="412292" cy="461665"/>
            </a:xfrm>
            <a:prstGeom prst="rect">
              <a:avLst/>
            </a:prstGeom>
            <a:noFill/>
          </p:spPr>
          <p:txBody>
            <a:bodyPr wrap="none" rtlCol="0">
              <a:spAutoFit/>
            </a:bodyPr>
            <a:lstStyle/>
            <a:p>
              <a:r>
                <a:rPr lang="it-IT" sz="2400" b="1" dirty="0">
                  <a:solidFill>
                    <a:srgbClr val="104E67"/>
                  </a:solidFill>
                </a:rPr>
                <a:t>SI</a:t>
              </a:r>
            </a:p>
          </p:txBody>
        </p:sp>
        <p:sp>
          <p:nvSpPr>
            <p:cNvPr id="43" name="CasellaDiTesto 42">
              <a:extLst>
                <a:ext uri="{FF2B5EF4-FFF2-40B4-BE49-F238E27FC236}">
                  <a16:creationId xmlns:a16="http://schemas.microsoft.com/office/drawing/2014/main" id="{85709255-EAD2-4764-BEE0-2CF8DE0D3824}"/>
                </a:ext>
              </a:extLst>
            </p:cNvPr>
            <p:cNvSpPr txBox="1"/>
            <p:nvPr/>
          </p:nvSpPr>
          <p:spPr>
            <a:xfrm>
              <a:off x="439387" y="2949065"/>
              <a:ext cx="1873402" cy="1200329"/>
            </a:xfrm>
            <a:prstGeom prst="rect">
              <a:avLst/>
            </a:prstGeom>
            <a:noFill/>
          </p:spPr>
          <p:txBody>
            <a:bodyPr wrap="square" rtlCol="0">
              <a:spAutoFit/>
            </a:bodyPr>
            <a:lstStyle/>
            <a:p>
              <a:r>
                <a:rPr lang="it-IT" sz="2400" b="1" dirty="0">
                  <a:solidFill>
                    <a:srgbClr val="104E67"/>
                  </a:solidFill>
                </a:rPr>
                <a:t>ASSEGNA LA TRAIETTORIA AL GIUNTO</a:t>
              </a:r>
            </a:p>
          </p:txBody>
        </p:sp>
        <p:cxnSp>
          <p:nvCxnSpPr>
            <p:cNvPr id="44" name="Connettore diritto 43">
              <a:extLst>
                <a:ext uri="{FF2B5EF4-FFF2-40B4-BE49-F238E27FC236}">
                  <a16:creationId xmlns:a16="http://schemas.microsoft.com/office/drawing/2014/main" id="{8E910F29-9B0C-459C-B68B-2DAE8F487CE3}"/>
                </a:ext>
              </a:extLst>
            </p:cNvPr>
            <p:cNvCxnSpPr>
              <a:cxnSpLocks/>
              <a:stCxn id="16" idx="1"/>
            </p:cNvCxnSpPr>
            <p:nvPr/>
          </p:nvCxnSpPr>
          <p:spPr>
            <a:xfrm flipH="1" flipV="1">
              <a:off x="376687" y="6153887"/>
              <a:ext cx="2895600" cy="11258"/>
            </a:xfrm>
            <a:prstGeom prst="line">
              <a:avLst/>
            </a:prstGeom>
            <a:ln w="76200">
              <a:solidFill>
                <a:srgbClr val="104E67"/>
              </a:solidFill>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FA4721FE-2D05-4FCC-BF93-30486CB072EB}"/>
                </a:ext>
              </a:extLst>
            </p:cNvPr>
            <p:cNvCxnSpPr>
              <a:endCxn id="24" idx="1"/>
            </p:cNvCxnSpPr>
            <p:nvPr/>
          </p:nvCxnSpPr>
          <p:spPr>
            <a:xfrm>
              <a:off x="419819" y="964835"/>
              <a:ext cx="3835250" cy="14883"/>
            </a:xfrm>
            <a:prstGeom prst="straightConnector1">
              <a:avLst/>
            </a:prstGeom>
            <a:ln w="76200">
              <a:solidFill>
                <a:srgbClr val="104E67"/>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149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C5D7E1C-C0E2-497B-8960-6F0680B1A990}"/>
              </a:ext>
            </a:extLst>
          </p:cNvPr>
          <p:cNvSpPr/>
          <p:nvPr/>
        </p:nvSpPr>
        <p:spPr>
          <a:xfrm>
            <a:off x="10305691" y="0"/>
            <a:ext cx="1886309" cy="6858000"/>
          </a:xfrm>
          <a:prstGeom prst="rect">
            <a:avLst/>
          </a:prstGeom>
          <a:solidFill>
            <a:srgbClr val="104E67"/>
          </a:solidFill>
          <a:ln>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E6A58340-8310-404D-B81E-007B8CE73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46354"/>
            <a:ext cx="900000" cy="900000"/>
          </a:xfrm>
          <a:prstGeom prst="rect">
            <a:avLst/>
          </a:prstGeom>
        </p:spPr>
      </p:pic>
      <p:sp>
        <p:nvSpPr>
          <p:cNvPr id="6" name="CasellaDiTesto 5">
            <a:extLst>
              <a:ext uri="{FF2B5EF4-FFF2-40B4-BE49-F238E27FC236}">
                <a16:creationId xmlns:a16="http://schemas.microsoft.com/office/drawing/2014/main" id="{3BD12F85-3A50-4DEA-A56D-A1E44E5DFB80}"/>
              </a:ext>
            </a:extLst>
          </p:cNvPr>
          <p:cNvSpPr txBox="1"/>
          <p:nvPr/>
        </p:nvSpPr>
        <p:spPr>
          <a:xfrm>
            <a:off x="10323228" y="2133600"/>
            <a:ext cx="1851233" cy="1754326"/>
          </a:xfrm>
          <a:prstGeom prst="rect">
            <a:avLst/>
          </a:prstGeom>
          <a:noFill/>
        </p:spPr>
        <p:txBody>
          <a:bodyPr wrap="square" rtlCol="0">
            <a:spAutoFit/>
          </a:bodyPr>
          <a:lstStyle/>
          <a:p>
            <a:pPr algn="ctr"/>
            <a:r>
              <a:rPr lang="it-IT" dirty="0">
                <a:solidFill>
                  <a:schemeClr val="bg1">
                    <a:lumMod val="95000"/>
                  </a:schemeClr>
                </a:solidFill>
              </a:rPr>
              <a:t>PIANIFICAZIONE DELLA TRAIETTORIA PER UN MANIPOLATORE PLANARE</a:t>
            </a:r>
          </a:p>
        </p:txBody>
      </p:sp>
      <p:pic>
        <p:nvPicPr>
          <p:cNvPr id="8" name="Immagine 7">
            <a:extLst>
              <a:ext uri="{FF2B5EF4-FFF2-40B4-BE49-F238E27FC236}">
                <a16:creationId xmlns:a16="http://schemas.microsoft.com/office/drawing/2014/main" id="{BF84BED2-1569-4753-81D2-41AC1C7E4218}"/>
              </a:ext>
            </a:extLst>
          </p:cNvPr>
          <p:cNvPicPr>
            <a:picLocks noChangeAspect="1"/>
          </p:cNvPicPr>
          <p:nvPr/>
        </p:nvPicPr>
        <p:blipFill rotWithShape="1">
          <a:blip r:embed="rId3">
            <a:extLst>
              <a:ext uri="{28A0092B-C50C-407E-A947-70E740481C1C}">
                <a14:useLocalDpi xmlns:a14="http://schemas.microsoft.com/office/drawing/2010/main" val="0"/>
              </a:ext>
            </a:extLst>
          </a:blip>
          <a:srcRect l="24791" t="16372" r="24419" b="14419"/>
          <a:stretch/>
        </p:blipFill>
        <p:spPr>
          <a:xfrm>
            <a:off x="493155" y="281795"/>
            <a:ext cx="1937420" cy="1980000"/>
          </a:xfrm>
          <a:prstGeom prst="rect">
            <a:avLst/>
          </a:prstGeom>
          <a:ln w="28575">
            <a:solidFill>
              <a:srgbClr val="104E67"/>
            </a:solidFill>
          </a:ln>
        </p:spPr>
      </p:pic>
      <p:pic>
        <p:nvPicPr>
          <p:cNvPr id="10" name="Immagine 9">
            <a:extLst>
              <a:ext uri="{FF2B5EF4-FFF2-40B4-BE49-F238E27FC236}">
                <a16:creationId xmlns:a16="http://schemas.microsoft.com/office/drawing/2014/main" id="{A292B569-571A-4D35-8626-1F117E7A64F9}"/>
              </a:ext>
            </a:extLst>
          </p:cNvPr>
          <p:cNvPicPr>
            <a:picLocks noChangeAspect="1"/>
          </p:cNvPicPr>
          <p:nvPr/>
        </p:nvPicPr>
        <p:blipFill rotWithShape="1">
          <a:blip r:embed="rId4">
            <a:alphaModFix amt="90000"/>
            <a:extLst>
              <a:ext uri="{28A0092B-C50C-407E-A947-70E740481C1C}">
                <a14:useLocalDpi xmlns:a14="http://schemas.microsoft.com/office/drawing/2010/main" val="0"/>
              </a:ext>
            </a:extLst>
          </a:blip>
          <a:srcRect l="24040" t="17135" r="24224" b="14475"/>
          <a:stretch/>
        </p:blipFill>
        <p:spPr>
          <a:xfrm>
            <a:off x="3372474" y="350317"/>
            <a:ext cx="1997106" cy="1980000"/>
          </a:xfrm>
          <a:prstGeom prst="rect">
            <a:avLst/>
          </a:prstGeom>
          <a:ln w="28575">
            <a:solidFill>
              <a:srgbClr val="104E67"/>
            </a:solidFill>
          </a:ln>
        </p:spPr>
      </p:pic>
      <p:pic>
        <p:nvPicPr>
          <p:cNvPr id="12" name="Immagine 11">
            <a:extLst>
              <a:ext uri="{FF2B5EF4-FFF2-40B4-BE49-F238E27FC236}">
                <a16:creationId xmlns:a16="http://schemas.microsoft.com/office/drawing/2014/main" id="{70F2D98A-9A5C-4472-A9BA-55A35D8E7DD5}"/>
              </a:ext>
            </a:extLst>
          </p:cNvPr>
          <p:cNvPicPr>
            <a:picLocks noChangeAspect="1"/>
          </p:cNvPicPr>
          <p:nvPr/>
        </p:nvPicPr>
        <p:blipFill rotWithShape="1">
          <a:blip r:embed="rId5">
            <a:alphaModFix amt="90000"/>
            <a:extLst>
              <a:ext uri="{28A0092B-C50C-407E-A947-70E740481C1C}">
                <a14:useLocalDpi xmlns:a14="http://schemas.microsoft.com/office/drawing/2010/main" val="0"/>
              </a:ext>
            </a:extLst>
          </a:blip>
          <a:srcRect l="24340" t="17945" r="24466" b="15304"/>
          <a:stretch/>
        </p:blipFill>
        <p:spPr>
          <a:xfrm>
            <a:off x="6037432" y="660990"/>
            <a:ext cx="2024774" cy="1980000"/>
          </a:xfrm>
          <a:prstGeom prst="rect">
            <a:avLst/>
          </a:prstGeom>
          <a:ln w="28575">
            <a:solidFill>
              <a:srgbClr val="104E67"/>
            </a:solidFill>
          </a:ln>
        </p:spPr>
      </p:pic>
      <p:pic>
        <p:nvPicPr>
          <p:cNvPr id="14" name="Immagine 13">
            <a:extLst>
              <a:ext uri="{FF2B5EF4-FFF2-40B4-BE49-F238E27FC236}">
                <a16:creationId xmlns:a16="http://schemas.microsoft.com/office/drawing/2014/main" id="{EC696862-199E-4AF3-B622-DED74C0AD029}"/>
              </a:ext>
            </a:extLst>
          </p:cNvPr>
          <p:cNvPicPr>
            <a:picLocks noChangeAspect="1"/>
          </p:cNvPicPr>
          <p:nvPr/>
        </p:nvPicPr>
        <p:blipFill rotWithShape="1">
          <a:blip r:embed="rId6">
            <a:alphaModFix amt="90000"/>
            <a:extLst>
              <a:ext uri="{28A0092B-C50C-407E-A947-70E740481C1C}">
                <a14:useLocalDpi xmlns:a14="http://schemas.microsoft.com/office/drawing/2010/main" val="0"/>
              </a:ext>
            </a:extLst>
          </a:blip>
          <a:srcRect l="24717" t="17611" r="22956" b="15639"/>
          <a:stretch/>
        </p:blipFill>
        <p:spPr>
          <a:xfrm>
            <a:off x="8143730" y="2897926"/>
            <a:ext cx="2069548" cy="1980000"/>
          </a:xfrm>
          <a:prstGeom prst="rect">
            <a:avLst/>
          </a:prstGeom>
          <a:ln w="28575">
            <a:solidFill>
              <a:srgbClr val="104E67"/>
            </a:solidFill>
          </a:ln>
        </p:spPr>
      </p:pic>
      <p:pic>
        <p:nvPicPr>
          <p:cNvPr id="16" name="Immagine 15">
            <a:extLst>
              <a:ext uri="{FF2B5EF4-FFF2-40B4-BE49-F238E27FC236}">
                <a16:creationId xmlns:a16="http://schemas.microsoft.com/office/drawing/2014/main" id="{4A77F4BC-0095-4F45-841F-E95F9BF46F37}"/>
              </a:ext>
            </a:extLst>
          </p:cNvPr>
          <p:cNvPicPr>
            <a:picLocks noChangeAspect="1"/>
          </p:cNvPicPr>
          <p:nvPr/>
        </p:nvPicPr>
        <p:blipFill rotWithShape="1">
          <a:blip r:embed="rId7">
            <a:alphaModFix amt="90000"/>
            <a:extLst>
              <a:ext uri="{28A0092B-C50C-407E-A947-70E740481C1C}">
                <a14:useLocalDpi xmlns:a14="http://schemas.microsoft.com/office/drawing/2010/main" val="0"/>
              </a:ext>
            </a:extLst>
          </a:blip>
          <a:srcRect l="24843" t="16269" r="17485" b="15681"/>
          <a:stretch/>
        </p:blipFill>
        <p:spPr>
          <a:xfrm>
            <a:off x="5606083" y="4508740"/>
            <a:ext cx="2237412" cy="1980000"/>
          </a:xfrm>
          <a:prstGeom prst="rect">
            <a:avLst/>
          </a:prstGeom>
          <a:ln w="28575">
            <a:solidFill>
              <a:srgbClr val="104E67"/>
            </a:solidFill>
          </a:ln>
        </p:spPr>
      </p:pic>
      <p:pic>
        <p:nvPicPr>
          <p:cNvPr id="18" name="Immagine 17">
            <a:extLst>
              <a:ext uri="{FF2B5EF4-FFF2-40B4-BE49-F238E27FC236}">
                <a16:creationId xmlns:a16="http://schemas.microsoft.com/office/drawing/2014/main" id="{EA38E2C8-782F-4AE5-802A-182A34B2ED37}"/>
              </a:ext>
            </a:extLst>
          </p:cNvPr>
          <p:cNvPicPr>
            <a:picLocks noChangeAspect="1"/>
          </p:cNvPicPr>
          <p:nvPr/>
        </p:nvPicPr>
        <p:blipFill rotWithShape="1">
          <a:blip r:embed="rId8">
            <a:alphaModFix amt="90000"/>
            <a:extLst>
              <a:ext uri="{28A0092B-C50C-407E-A947-70E740481C1C}">
                <a14:useLocalDpi xmlns:a14="http://schemas.microsoft.com/office/drawing/2010/main" val="0"/>
              </a:ext>
            </a:extLst>
          </a:blip>
          <a:srcRect l="24969" t="18616" r="23082" b="15682"/>
          <a:stretch/>
        </p:blipFill>
        <p:spPr>
          <a:xfrm>
            <a:off x="3013496" y="4527683"/>
            <a:ext cx="2087403" cy="1980000"/>
          </a:xfrm>
          <a:prstGeom prst="rect">
            <a:avLst/>
          </a:prstGeom>
          <a:ln w="28575">
            <a:solidFill>
              <a:srgbClr val="104E67"/>
            </a:solidFill>
          </a:ln>
        </p:spPr>
      </p:pic>
      <p:pic>
        <p:nvPicPr>
          <p:cNvPr id="20" name="Immagine 19">
            <a:extLst>
              <a:ext uri="{FF2B5EF4-FFF2-40B4-BE49-F238E27FC236}">
                <a16:creationId xmlns:a16="http://schemas.microsoft.com/office/drawing/2014/main" id="{7362AC15-7282-4106-BD14-245C0C76AF45}"/>
              </a:ext>
            </a:extLst>
          </p:cNvPr>
          <p:cNvPicPr>
            <a:picLocks noChangeAspect="1"/>
          </p:cNvPicPr>
          <p:nvPr/>
        </p:nvPicPr>
        <p:blipFill rotWithShape="1">
          <a:blip r:embed="rId9">
            <a:extLst>
              <a:ext uri="{28A0092B-C50C-407E-A947-70E740481C1C}">
                <a14:useLocalDpi xmlns:a14="http://schemas.microsoft.com/office/drawing/2010/main" val="0"/>
              </a:ext>
            </a:extLst>
          </a:blip>
          <a:srcRect l="24906" t="17610" r="23522" b="14801"/>
          <a:stretch/>
        </p:blipFill>
        <p:spPr>
          <a:xfrm>
            <a:off x="416183" y="4042913"/>
            <a:ext cx="2014392" cy="1980000"/>
          </a:xfrm>
          <a:prstGeom prst="rect">
            <a:avLst/>
          </a:prstGeom>
          <a:ln w="28575">
            <a:solidFill>
              <a:srgbClr val="104E67"/>
            </a:solidFill>
          </a:ln>
        </p:spPr>
      </p:pic>
      <p:sp>
        <p:nvSpPr>
          <p:cNvPr id="21" name="CasellaDiTesto 20">
            <a:extLst>
              <a:ext uri="{FF2B5EF4-FFF2-40B4-BE49-F238E27FC236}">
                <a16:creationId xmlns:a16="http://schemas.microsoft.com/office/drawing/2014/main" id="{6EA86DC1-B187-46C1-8981-E3C54102A320}"/>
              </a:ext>
            </a:extLst>
          </p:cNvPr>
          <p:cNvSpPr txBox="1"/>
          <p:nvPr/>
        </p:nvSpPr>
        <p:spPr>
          <a:xfrm>
            <a:off x="633916" y="2315642"/>
            <a:ext cx="1743963" cy="400110"/>
          </a:xfrm>
          <a:prstGeom prst="rect">
            <a:avLst/>
          </a:prstGeom>
          <a:noFill/>
        </p:spPr>
        <p:txBody>
          <a:bodyPr wrap="square" rtlCol="0">
            <a:spAutoFit/>
          </a:bodyPr>
          <a:lstStyle/>
          <a:p>
            <a:pPr algn="ctr"/>
            <a:r>
              <a:rPr lang="it-IT" sz="2000" b="1" dirty="0">
                <a:solidFill>
                  <a:srgbClr val="104E67"/>
                </a:solidFill>
              </a:rPr>
              <a:t>POSA INIZIALE</a:t>
            </a:r>
          </a:p>
        </p:txBody>
      </p:sp>
      <p:sp>
        <p:nvSpPr>
          <p:cNvPr id="22" name="CasellaDiTesto 21">
            <a:extLst>
              <a:ext uri="{FF2B5EF4-FFF2-40B4-BE49-F238E27FC236}">
                <a16:creationId xmlns:a16="http://schemas.microsoft.com/office/drawing/2014/main" id="{DD947E85-C03D-49CA-8632-C8CB263D9C3D}"/>
              </a:ext>
            </a:extLst>
          </p:cNvPr>
          <p:cNvSpPr txBox="1"/>
          <p:nvPr/>
        </p:nvSpPr>
        <p:spPr>
          <a:xfrm>
            <a:off x="551300" y="6024588"/>
            <a:ext cx="1743963" cy="400110"/>
          </a:xfrm>
          <a:prstGeom prst="rect">
            <a:avLst/>
          </a:prstGeom>
          <a:noFill/>
        </p:spPr>
        <p:txBody>
          <a:bodyPr wrap="square" rtlCol="0">
            <a:spAutoFit/>
          </a:bodyPr>
          <a:lstStyle/>
          <a:p>
            <a:pPr algn="ctr"/>
            <a:r>
              <a:rPr lang="it-IT" sz="2000" b="1" dirty="0">
                <a:solidFill>
                  <a:srgbClr val="104E67"/>
                </a:solidFill>
              </a:rPr>
              <a:t>POSA FINALE</a:t>
            </a:r>
          </a:p>
        </p:txBody>
      </p:sp>
      <p:cxnSp>
        <p:nvCxnSpPr>
          <p:cNvPr id="27" name="Connettore 2 26">
            <a:extLst>
              <a:ext uri="{FF2B5EF4-FFF2-40B4-BE49-F238E27FC236}">
                <a16:creationId xmlns:a16="http://schemas.microsoft.com/office/drawing/2014/main" id="{6AA27584-2E43-4FA5-9936-1D781C162B87}"/>
              </a:ext>
            </a:extLst>
          </p:cNvPr>
          <p:cNvCxnSpPr>
            <a:stCxn id="8" idx="3"/>
            <a:endCxn id="10" idx="1"/>
          </p:cNvCxnSpPr>
          <p:nvPr/>
        </p:nvCxnSpPr>
        <p:spPr>
          <a:xfrm>
            <a:off x="2430575" y="1271795"/>
            <a:ext cx="941899" cy="68522"/>
          </a:xfrm>
          <a:prstGeom prst="straightConnector1">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E3BC6387-AD0B-4FF1-A079-FB83783B0B91}"/>
              </a:ext>
            </a:extLst>
          </p:cNvPr>
          <p:cNvCxnSpPr>
            <a:stCxn id="10" idx="3"/>
            <a:endCxn id="12" idx="1"/>
          </p:cNvCxnSpPr>
          <p:nvPr/>
        </p:nvCxnSpPr>
        <p:spPr>
          <a:xfrm>
            <a:off x="5369580" y="1340317"/>
            <a:ext cx="667852" cy="310673"/>
          </a:xfrm>
          <a:prstGeom prst="straightConnector1">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Connettore curvo 30">
            <a:extLst>
              <a:ext uri="{FF2B5EF4-FFF2-40B4-BE49-F238E27FC236}">
                <a16:creationId xmlns:a16="http://schemas.microsoft.com/office/drawing/2014/main" id="{9C2A660E-4431-4176-B24E-03F51FDD2EE2}"/>
              </a:ext>
            </a:extLst>
          </p:cNvPr>
          <p:cNvCxnSpPr>
            <a:stCxn id="12" idx="3"/>
            <a:endCxn id="14" idx="0"/>
          </p:cNvCxnSpPr>
          <p:nvPr/>
        </p:nvCxnSpPr>
        <p:spPr>
          <a:xfrm>
            <a:off x="8062206" y="1650990"/>
            <a:ext cx="1116298" cy="1246936"/>
          </a:xfrm>
          <a:prstGeom prst="curvedConnector2">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nettore curvo 32">
            <a:extLst>
              <a:ext uri="{FF2B5EF4-FFF2-40B4-BE49-F238E27FC236}">
                <a16:creationId xmlns:a16="http://schemas.microsoft.com/office/drawing/2014/main" id="{F2169F43-7257-4D8C-B213-A7B137BA9209}"/>
              </a:ext>
            </a:extLst>
          </p:cNvPr>
          <p:cNvCxnSpPr>
            <a:stCxn id="14" idx="2"/>
            <a:endCxn id="16" idx="3"/>
          </p:cNvCxnSpPr>
          <p:nvPr/>
        </p:nvCxnSpPr>
        <p:spPr>
          <a:xfrm rot="5400000">
            <a:off x="8200593" y="4520829"/>
            <a:ext cx="620814" cy="1335009"/>
          </a:xfrm>
          <a:prstGeom prst="curvedConnector2">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FA26E6DB-E977-4851-949D-1F52A6D20286}"/>
              </a:ext>
            </a:extLst>
          </p:cNvPr>
          <p:cNvCxnSpPr>
            <a:stCxn id="16" idx="1"/>
            <a:endCxn id="18" idx="3"/>
          </p:cNvCxnSpPr>
          <p:nvPr/>
        </p:nvCxnSpPr>
        <p:spPr>
          <a:xfrm flipH="1">
            <a:off x="5100899" y="5498740"/>
            <a:ext cx="505184" cy="18943"/>
          </a:xfrm>
          <a:prstGeom prst="straightConnector1">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FCDF87E1-460B-4581-ADB1-D8E4C2664691}"/>
              </a:ext>
            </a:extLst>
          </p:cNvPr>
          <p:cNvCxnSpPr>
            <a:stCxn id="18" idx="1"/>
            <a:endCxn id="20" idx="3"/>
          </p:cNvCxnSpPr>
          <p:nvPr/>
        </p:nvCxnSpPr>
        <p:spPr>
          <a:xfrm flipH="1" flipV="1">
            <a:off x="2430575" y="5032913"/>
            <a:ext cx="582921" cy="484770"/>
          </a:xfrm>
          <a:prstGeom prst="straightConnector1">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41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BE881004-1CBF-4EF6-AD0D-E9D85B6F51CB}"/>
              </a:ext>
            </a:extLst>
          </p:cNvPr>
          <p:cNvSpPr/>
          <p:nvPr/>
        </p:nvSpPr>
        <p:spPr>
          <a:xfrm>
            <a:off x="10305691" y="0"/>
            <a:ext cx="1886309" cy="6858000"/>
          </a:xfrm>
          <a:prstGeom prst="rect">
            <a:avLst/>
          </a:prstGeom>
          <a:solidFill>
            <a:srgbClr val="104E67"/>
          </a:solidFill>
          <a:ln>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0DBC6104-5DBC-4101-B831-29687F30E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46354"/>
            <a:ext cx="900000" cy="900000"/>
          </a:xfrm>
          <a:prstGeom prst="rect">
            <a:avLst/>
          </a:prstGeom>
        </p:spPr>
      </p:pic>
      <p:sp>
        <p:nvSpPr>
          <p:cNvPr id="6" name="CasellaDiTesto 5">
            <a:extLst>
              <a:ext uri="{FF2B5EF4-FFF2-40B4-BE49-F238E27FC236}">
                <a16:creationId xmlns:a16="http://schemas.microsoft.com/office/drawing/2014/main" id="{BBE3FE92-728D-4060-BB5E-7D66FD39AF6F}"/>
              </a:ext>
            </a:extLst>
          </p:cNvPr>
          <p:cNvSpPr txBox="1"/>
          <p:nvPr/>
        </p:nvSpPr>
        <p:spPr>
          <a:xfrm>
            <a:off x="10323228" y="2133600"/>
            <a:ext cx="1851233" cy="1754326"/>
          </a:xfrm>
          <a:prstGeom prst="rect">
            <a:avLst/>
          </a:prstGeom>
          <a:noFill/>
        </p:spPr>
        <p:txBody>
          <a:bodyPr wrap="square" rtlCol="0">
            <a:spAutoFit/>
          </a:bodyPr>
          <a:lstStyle/>
          <a:p>
            <a:pPr algn="ctr"/>
            <a:r>
              <a:rPr lang="it-IT" dirty="0">
                <a:solidFill>
                  <a:schemeClr val="bg1">
                    <a:lumMod val="95000"/>
                  </a:schemeClr>
                </a:solidFill>
              </a:rPr>
              <a:t>PIANIFICAZIONE DELLA TRAIETTORIA PER UN MANIPOLATORE PLANARE</a:t>
            </a:r>
          </a:p>
        </p:txBody>
      </p:sp>
      <p:pic>
        <p:nvPicPr>
          <p:cNvPr id="8" name="Immagine 7">
            <a:extLst>
              <a:ext uri="{FF2B5EF4-FFF2-40B4-BE49-F238E27FC236}">
                <a16:creationId xmlns:a16="http://schemas.microsoft.com/office/drawing/2014/main" id="{0741FB8C-7042-4744-8623-822DD8DFD0E6}"/>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0" y="351196"/>
            <a:ext cx="6064613" cy="3555424"/>
          </a:xfrm>
          <a:prstGeom prst="rect">
            <a:avLst/>
          </a:prstGeom>
        </p:spPr>
      </p:pic>
      <p:pic>
        <p:nvPicPr>
          <p:cNvPr id="10" name="Immagine 9">
            <a:extLst>
              <a:ext uri="{FF2B5EF4-FFF2-40B4-BE49-F238E27FC236}">
                <a16:creationId xmlns:a16="http://schemas.microsoft.com/office/drawing/2014/main" id="{F8AC3BF9-C933-4A21-A043-9552514A08AA}"/>
              </a:ext>
            </a:extLst>
          </p:cNvPr>
          <p:cNvPicPr>
            <a:picLocks noChangeAspect="1"/>
          </p:cNvPicPr>
          <p:nvPr/>
        </p:nvPicPr>
        <p:blipFill>
          <a:blip r:embed="rId4">
            <a:alphaModFix amt="90000"/>
            <a:extLst>
              <a:ext uri="{28A0092B-C50C-407E-A947-70E740481C1C}">
                <a14:useLocalDpi xmlns:a14="http://schemas.microsoft.com/office/drawing/2010/main" val="0"/>
              </a:ext>
            </a:extLst>
          </a:blip>
          <a:stretch>
            <a:fillRect/>
          </a:stretch>
        </p:blipFill>
        <p:spPr>
          <a:xfrm>
            <a:off x="3991155" y="3234788"/>
            <a:ext cx="6066961" cy="3556800"/>
          </a:xfrm>
          <a:prstGeom prst="rect">
            <a:avLst/>
          </a:prstGeom>
        </p:spPr>
      </p:pic>
      <p:sp>
        <p:nvSpPr>
          <p:cNvPr id="11" name="CasellaDiTesto 10">
            <a:extLst>
              <a:ext uri="{FF2B5EF4-FFF2-40B4-BE49-F238E27FC236}">
                <a16:creationId xmlns:a16="http://schemas.microsoft.com/office/drawing/2014/main" id="{3E20D0D9-83B1-4C3A-A847-BD9890D9E3CA}"/>
              </a:ext>
            </a:extLst>
          </p:cNvPr>
          <p:cNvSpPr txBox="1"/>
          <p:nvPr/>
        </p:nvSpPr>
        <p:spPr>
          <a:xfrm>
            <a:off x="1937407" y="157746"/>
            <a:ext cx="2189797" cy="400110"/>
          </a:xfrm>
          <a:prstGeom prst="rect">
            <a:avLst/>
          </a:prstGeom>
          <a:noFill/>
        </p:spPr>
        <p:txBody>
          <a:bodyPr wrap="square" rtlCol="0">
            <a:spAutoFit/>
          </a:bodyPr>
          <a:lstStyle/>
          <a:p>
            <a:pPr algn="ctr"/>
            <a:r>
              <a:rPr lang="it-IT" sz="2000" b="1" dirty="0">
                <a:solidFill>
                  <a:srgbClr val="104E67"/>
                </a:solidFill>
              </a:rPr>
              <a:t>PRIMO GIUNTO</a:t>
            </a:r>
          </a:p>
        </p:txBody>
      </p:sp>
      <p:sp>
        <p:nvSpPr>
          <p:cNvPr id="12" name="CasellaDiTesto 11">
            <a:extLst>
              <a:ext uri="{FF2B5EF4-FFF2-40B4-BE49-F238E27FC236}">
                <a16:creationId xmlns:a16="http://schemas.microsoft.com/office/drawing/2014/main" id="{1F0CA782-E10A-4106-A7A6-7F2727981932}"/>
              </a:ext>
            </a:extLst>
          </p:cNvPr>
          <p:cNvSpPr txBox="1"/>
          <p:nvPr/>
        </p:nvSpPr>
        <p:spPr>
          <a:xfrm>
            <a:off x="6121549" y="2912883"/>
            <a:ext cx="2189797" cy="400110"/>
          </a:xfrm>
          <a:prstGeom prst="rect">
            <a:avLst/>
          </a:prstGeom>
          <a:noFill/>
        </p:spPr>
        <p:txBody>
          <a:bodyPr wrap="square" rtlCol="0">
            <a:spAutoFit/>
          </a:bodyPr>
          <a:lstStyle/>
          <a:p>
            <a:pPr algn="ctr"/>
            <a:r>
              <a:rPr lang="it-IT" sz="2000" b="1" dirty="0">
                <a:solidFill>
                  <a:srgbClr val="104E67"/>
                </a:solidFill>
              </a:rPr>
              <a:t>SECONDO GIUNTO</a:t>
            </a:r>
          </a:p>
        </p:txBody>
      </p:sp>
    </p:spTree>
    <p:extLst>
      <p:ext uri="{BB962C8B-B14F-4D97-AF65-F5344CB8AC3E}">
        <p14:creationId xmlns:p14="http://schemas.microsoft.com/office/powerpoint/2010/main" val="166787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3F06ED1B-584E-41AE-83FE-41003D5B7E06}"/>
              </a:ext>
            </a:extLst>
          </p:cNvPr>
          <p:cNvGrpSpPr/>
          <p:nvPr/>
        </p:nvGrpSpPr>
        <p:grpSpPr>
          <a:xfrm>
            <a:off x="0" y="3121272"/>
            <a:ext cx="8443452" cy="3620187"/>
            <a:chOff x="0" y="3246778"/>
            <a:chExt cx="8443452" cy="3620187"/>
          </a:xfrm>
        </p:grpSpPr>
        <p:sp>
          <p:nvSpPr>
            <p:cNvPr id="4" name="Rettangolo 3">
              <a:extLst>
                <a:ext uri="{FF2B5EF4-FFF2-40B4-BE49-F238E27FC236}">
                  <a16:creationId xmlns:a16="http://schemas.microsoft.com/office/drawing/2014/main" id="{A3B2F515-3B13-42A2-B299-BACF822982B8}"/>
                </a:ext>
              </a:extLst>
            </p:cNvPr>
            <p:cNvSpPr/>
            <p:nvPr/>
          </p:nvSpPr>
          <p:spPr>
            <a:xfrm>
              <a:off x="0" y="3246778"/>
              <a:ext cx="8443452" cy="1578212"/>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asellaDiTesto 4">
              <a:extLst>
                <a:ext uri="{FF2B5EF4-FFF2-40B4-BE49-F238E27FC236}">
                  <a16:creationId xmlns:a16="http://schemas.microsoft.com/office/drawing/2014/main" id="{3C255145-314B-4DEE-9702-E440AAF5687D}"/>
                </a:ext>
              </a:extLst>
            </p:cNvPr>
            <p:cNvSpPr txBox="1"/>
            <p:nvPr/>
          </p:nvSpPr>
          <p:spPr>
            <a:xfrm>
              <a:off x="5997218" y="3809327"/>
              <a:ext cx="2155014"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6000" b="0"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Grazie</a:t>
              </a:r>
            </a:p>
          </p:txBody>
        </p:sp>
        <p:sp>
          <p:nvSpPr>
            <p:cNvPr id="9" name="Rettangolo 8">
              <a:extLst>
                <a:ext uri="{FF2B5EF4-FFF2-40B4-BE49-F238E27FC236}">
                  <a16:creationId xmlns:a16="http://schemas.microsoft.com/office/drawing/2014/main" id="{DDFE2C7A-339B-49D0-A495-3D611C7E3C08}"/>
                </a:ext>
              </a:extLst>
            </p:cNvPr>
            <p:cNvSpPr/>
            <p:nvPr/>
          </p:nvSpPr>
          <p:spPr>
            <a:xfrm>
              <a:off x="0" y="4926035"/>
              <a:ext cx="8443452" cy="1940930"/>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asellaDiTesto 7">
              <a:extLst>
                <a:ext uri="{FF2B5EF4-FFF2-40B4-BE49-F238E27FC236}">
                  <a16:creationId xmlns:a16="http://schemas.microsoft.com/office/drawing/2014/main" id="{ABFFBF7F-E2F1-4C3A-82F6-E083D3F7481D}"/>
                </a:ext>
              </a:extLst>
            </p:cNvPr>
            <p:cNvSpPr txBox="1"/>
            <p:nvPr/>
          </p:nvSpPr>
          <p:spPr>
            <a:xfrm>
              <a:off x="663718" y="5296335"/>
              <a:ext cx="7488514"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it-IT" sz="2400" dirty="0">
                  <a:solidFill>
                    <a:prstClr val="black">
                      <a:lumMod val="75000"/>
                      <a:lumOff val="25000"/>
                    </a:prstClr>
                  </a:solidFill>
                  <a:latin typeface="Arial Black" panose="020B0A04020102020204" pitchFamily="34" charset="0"/>
                </a:rPr>
                <a:t>Prof. Paolo Lino</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lumMod val="75000"/>
                      <a:lumOff val="25000"/>
                    </a:prstClr>
                  </a:solidFill>
                  <a:effectLst/>
                  <a:uLnTx/>
                  <a:uFillTx/>
                  <a:latin typeface="Arial Black" panose="020B0A04020102020204" pitchFamily="34" charset="0"/>
                  <a:ea typeface="+mn-ea"/>
                  <a:cs typeface="+mn-cs"/>
                </a:rPr>
                <a:t>Antonio Brandi</a:t>
              </a:r>
            </a:p>
            <a:p>
              <a:pPr lvl="0" algn="r"/>
              <a:r>
                <a:rPr lang="it-IT" sz="1600" dirty="0">
                  <a:solidFill>
                    <a:prstClr val="black">
                      <a:lumMod val="75000"/>
                      <a:lumOff val="25000"/>
                    </a:prstClr>
                  </a:solidFill>
                  <a:latin typeface="Arial Black" panose="020B0A04020102020204" pitchFamily="34" charset="0"/>
                </a:rPr>
                <a:t>https://github.com/AntoBrandi/Robot-Trajectory-Planning.git</a:t>
              </a:r>
              <a:endParaRPr kumimoji="0" lang="it-IT" sz="1600" b="0" i="0" u="none" strike="noStrike" kern="1200" cap="none" spc="0" normalizeH="0" baseline="0" noProof="0" dirty="0">
                <a:ln>
                  <a:noFill/>
                </a:ln>
                <a:solidFill>
                  <a:prstClr val="black">
                    <a:lumMod val="75000"/>
                    <a:lumOff val="25000"/>
                  </a:prstClr>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312139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grpSp>
        <p:nvGrpSpPr>
          <p:cNvPr id="14" name="Gruppo 13">
            <a:extLst>
              <a:ext uri="{FF2B5EF4-FFF2-40B4-BE49-F238E27FC236}">
                <a16:creationId xmlns:a16="http://schemas.microsoft.com/office/drawing/2014/main" id="{63B40FAE-E5D9-438D-AECE-97FDA6746CBF}"/>
              </a:ext>
            </a:extLst>
          </p:cNvPr>
          <p:cNvGrpSpPr/>
          <p:nvPr/>
        </p:nvGrpSpPr>
        <p:grpSpPr>
          <a:xfrm>
            <a:off x="-20745" y="0"/>
            <a:ext cx="2674298" cy="6858000"/>
            <a:chOff x="-20745" y="0"/>
            <a:chExt cx="2674298" cy="6858000"/>
          </a:xfrm>
        </p:grpSpPr>
        <p:sp>
          <p:nvSpPr>
            <p:cNvPr id="16" name="Rettangolo 15">
              <a:extLst>
                <a:ext uri="{FF2B5EF4-FFF2-40B4-BE49-F238E27FC236}">
                  <a16:creationId xmlns:a16="http://schemas.microsoft.com/office/drawing/2014/main" id="{105D732F-304D-4EF4-BB54-7D706A073037}"/>
                </a:ext>
              </a:extLst>
            </p:cNvPr>
            <p:cNvSpPr/>
            <p:nvPr/>
          </p:nvSpPr>
          <p:spPr>
            <a:xfrm>
              <a:off x="0" y="0"/>
              <a:ext cx="2653553" cy="1371600"/>
            </a:xfrm>
            <a:prstGeom prst="rect">
              <a:avLst/>
            </a:prstGeom>
            <a:solidFill>
              <a:srgbClr val="CA2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02A117B3-D758-414D-823B-67A0F9D1360A}"/>
                </a:ext>
              </a:extLst>
            </p:cNvPr>
            <p:cNvSpPr/>
            <p:nvPr/>
          </p:nvSpPr>
          <p:spPr>
            <a:xfrm>
              <a:off x="0" y="1371600"/>
              <a:ext cx="2653553" cy="1371600"/>
            </a:xfrm>
            <a:prstGeom prst="rect">
              <a:avLst/>
            </a:prstGeom>
            <a:solidFill>
              <a:srgbClr val="FCB3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6D3B0FAD-0062-4363-A985-B01E0FC17C12}"/>
                </a:ext>
              </a:extLst>
            </p:cNvPr>
            <p:cNvSpPr/>
            <p:nvPr/>
          </p:nvSpPr>
          <p:spPr>
            <a:xfrm>
              <a:off x="0" y="2743200"/>
              <a:ext cx="2653553" cy="1371600"/>
            </a:xfrm>
            <a:prstGeom prst="rect">
              <a:avLst/>
            </a:prstGeom>
            <a:solidFill>
              <a:srgbClr val="007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A13FF904-A25D-4C35-8A43-5C23CA895D8A}"/>
                </a:ext>
              </a:extLst>
            </p:cNvPr>
            <p:cNvSpPr/>
            <p:nvPr/>
          </p:nvSpPr>
          <p:spPr>
            <a:xfrm>
              <a:off x="-1" y="4114800"/>
              <a:ext cx="2653553" cy="1371600"/>
            </a:xfrm>
            <a:prstGeom prst="rect">
              <a:avLst/>
            </a:prstGeom>
            <a:solidFill>
              <a:srgbClr val="44A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8CF6EE5B-9E8D-4ADA-8C56-46B8C1C8BB55}"/>
                </a:ext>
              </a:extLst>
            </p:cNvPr>
            <p:cNvSpPr/>
            <p:nvPr/>
          </p:nvSpPr>
          <p:spPr>
            <a:xfrm>
              <a:off x="0" y="5486400"/>
              <a:ext cx="2653553" cy="1371600"/>
            </a:xfrm>
            <a:prstGeom prst="rect">
              <a:avLst/>
            </a:prstGeom>
            <a:solidFill>
              <a:srgbClr val="104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02607BCF-524F-41DB-8140-3E11B65DD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621" y="1465674"/>
              <a:ext cx="900000" cy="900000"/>
            </a:xfrm>
            <a:prstGeom prst="rect">
              <a:avLst/>
            </a:prstGeom>
          </p:spPr>
        </p:pic>
        <p:pic>
          <p:nvPicPr>
            <p:cNvPr id="5" name="Immagine 4">
              <a:extLst>
                <a:ext uri="{FF2B5EF4-FFF2-40B4-BE49-F238E27FC236}">
                  <a16:creationId xmlns:a16="http://schemas.microsoft.com/office/drawing/2014/main" id="{E2710D77-EA0E-4BF0-AB65-5160635985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75" y="2802161"/>
              <a:ext cx="900000" cy="900000"/>
            </a:xfrm>
            <a:prstGeom prst="rect">
              <a:avLst/>
            </a:prstGeom>
          </p:spPr>
        </p:pic>
        <p:pic>
          <p:nvPicPr>
            <p:cNvPr id="7" name="Immagine 6">
              <a:extLst>
                <a:ext uri="{FF2B5EF4-FFF2-40B4-BE49-F238E27FC236}">
                  <a16:creationId xmlns:a16="http://schemas.microsoft.com/office/drawing/2014/main" id="{62E08545-091F-47BB-82CE-BBB27A4B5A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504" y="4212580"/>
              <a:ext cx="900000" cy="900000"/>
            </a:xfrm>
            <a:prstGeom prst="rect">
              <a:avLst/>
            </a:prstGeom>
          </p:spPr>
        </p:pic>
        <p:pic>
          <p:nvPicPr>
            <p:cNvPr id="9" name="Immagine 8">
              <a:extLst>
                <a:ext uri="{FF2B5EF4-FFF2-40B4-BE49-F238E27FC236}">
                  <a16:creationId xmlns:a16="http://schemas.microsoft.com/office/drawing/2014/main" id="{15EEFCFE-58FB-4D8C-BB45-DC08AC8C46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775" y="5584180"/>
              <a:ext cx="900000" cy="900000"/>
            </a:xfrm>
            <a:prstGeom prst="rect">
              <a:avLst/>
            </a:prstGeom>
          </p:spPr>
        </p:pic>
        <p:pic>
          <p:nvPicPr>
            <p:cNvPr id="11" name="Immagine 10">
              <a:extLst>
                <a:ext uri="{FF2B5EF4-FFF2-40B4-BE49-F238E27FC236}">
                  <a16:creationId xmlns:a16="http://schemas.microsoft.com/office/drawing/2014/main" id="{298AD72E-AC23-44D6-B536-93BE98BB0B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621" y="51695"/>
              <a:ext cx="900000" cy="900000"/>
            </a:xfrm>
            <a:prstGeom prst="rect">
              <a:avLst/>
            </a:prstGeom>
          </p:spPr>
        </p:pic>
        <p:sp>
          <p:nvSpPr>
            <p:cNvPr id="12" name="CasellaDiTesto 11">
              <a:extLst>
                <a:ext uri="{FF2B5EF4-FFF2-40B4-BE49-F238E27FC236}">
                  <a16:creationId xmlns:a16="http://schemas.microsoft.com/office/drawing/2014/main" id="{3B1B1988-9908-4B14-B2E6-86FBF88B358C}"/>
                </a:ext>
              </a:extLst>
            </p:cNvPr>
            <p:cNvSpPr txBox="1"/>
            <p:nvPr/>
          </p:nvSpPr>
          <p:spPr>
            <a:xfrm>
              <a:off x="107086" y="1045769"/>
              <a:ext cx="2546466" cy="307777"/>
            </a:xfrm>
            <a:prstGeom prst="rect">
              <a:avLst/>
            </a:prstGeom>
            <a:noFill/>
          </p:spPr>
          <p:txBody>
            <a:bodyPr wrap="none" rtlCol="0">
              <a:spAutoFit/>
            </a:bodyPr>
            <a:lstStyle/>
            <a:p>
              <a:r>
                <a:rPr lang="it-IT" sz="1400" dirty="0">
                  <a:solidFill>
                    <a:schemeClr val="bg1"/>
                  </a:solidFill>
                </a:rPr>
                <a:t>PIANIFICAZIONE DI TRAIETTORIE</a:t>
              </a:r>
            </a:p>
          </p:txBody>
        </p:sp>
        <p:sp>
          <p:nvSpPr>
            <p:cNvPr id="18" name="CasellaDiTesto 17">
              <a:extLst>
                <a:ext uri="{FF2B5EF4-FFF2-40B4-BE49-F238E27FC236}">
                  <a16:creationId xmlns:a16="http://schemas.microsoft.com/office/drawing/2014/main" id="{AC35A962-6968-4754-B1E9-A6387A872E82}"/>
                </a:ext>
              </a:extLst>
            </p:cNvPr>
            <p:cNvSpPr txBox="1"/>
            <p:nvPr/>
          </p:nvSpPr>
          <p:spPr>
            <a:xfrm>
              <a:off x="169179" y="2412170"/>
              <a:ext cx="2276649" cy="307777"/>
            </a:xfrm>
            <a:prstGeom prst="rect">
              <a:avLst/>
            </a:prstGeom>
            <a:noFill/>
          </p:spPr>
          <p:txBody>
            <a:bodyPr wrap="none" rtlCol="0">
              <a:spAutoFit/>
            </a:bodyPr>
            <a:lstStyle/>
            <a:p>
              <a:r>
                <a:rPr lang="it-IT" sz="1400" dirty="0">
                  <a:solidFill>
                    <a:schemeClr val="bg1"/>
                  </a:solidFill>
                </a:rPr>
                <a:t>TRAIETTORIE PUNTO-PUNTO</a:t>
              </a:r>
            </a:p>
          </p:txBody>
        </p:sp>
        <p:sp>
          <p:nvSpPr>
            <p:cNvPr id="22" name="CasellaDiTesto 21">
              <a:extLst>
                <a:ext uri="{FF2B5EF4-FFF2-40B4-BE49-F238E27FC236}">
                  <a16:creationId xmlns:a16="http://schemas.microsoft.com/office/drawing/2014/main" id="{29CEC61C-7D61-47DB-AF38-F5A82B1F2A15}"/>
                </a:ext>
              </a:extLst>
            </p:cNvPr>
            <p:cNvSpPr txBox="1"/>
            <p:nvPr/>
          </p:nvSpPr>
          <p:spPr>
            <a:xfrm>
              <a:off x="-20745" y="3778320"/>
              <a:ext cx="2656496" cy="307777"/>
            </a:xfrm>
            <a:prstGeom prst="rect">
              <a:avLst/>
            </a:prstGeom>
            <a:noFill/>
          </p:spPr>
          <p:txBody>
            <a:bodyPr wrap="none" rtlCol="0">
              <a:spAutoFit/>
            </a:bodyPr>
            <a:lstStyle/>
            <a:p>
              <a:r>
                <a:rPr lang="it-IT" sz="1400" dirty="0">
                  <a:solidFill>
                    <a:schemeClr val="bg1"/>
                  </a:solidFill>
                </a:rPr>
                <a:t>TRAIETTORIE SEQUENZA DI PUNTI</a:t>
              </a:r>
            </a:p>
          </p:txBody>
        </p:sp>
        <p:sp>
          <p:nvSpPr>
            <p:cNvPr id="23" name="CasellaDiTesto 22">
              <a:extLst>
                <a:ext uri="{FF2B5EF4-FFF2-40B4-BE49-F238E27FC236}">
                  <a16:creationId xmlns:a16="http://schemas.microsoft.com/office/drawing/2014/main" id="{83C30E13-A7E9-4892-A19A-500E5EFA96F2}"/>
                </a:ext>
              </a:extLst>
            </p:cNvPr>
            <p:cNvSpPr txBox="1"/>
            <p:nvPr/>
          </p:nvSpPr>
          <p:spPr>
            <a:xfrm>
              <a:off x="-20745" y="6529108"/>
              <a:ext cx="2637132" cy="307777"/>
            </a:xfrm>
            <a:prstGeom prst="rect">
              <a:avLst/>
            </a:prstGeom>
            <a:noFill/>
          </p:spPr>
          <p:txBody>
            <a:bodyPr wrap="none" rtlCol="0">
              <a:spAutoFit/>
            </a:bodyPr>
            <a:lstStyle/>
            <a:p>
              <a:r>
                <a:rPr lang="it-IT" sz="1400" dirty="0">
                  <a:solidFill>
                    <a:schemeClr val="bg1"/>
                  </a:solidFill>
                </a:rPr>
                <a:t>PIANIFICAZIONE ROBOT PLANARE</a:t>
              </a:r>
            </a:p>
          </p:txBody>
        </p:sp>
        <p:sp>
          <p:nvSpPr>
            <p:cNvPr id="24" name="CasellaDiTesto 23">
              <a:extLst>
                <a:ext uri="{FF2B5EF4-FFF2-40B4-BE49-F238E27FC236}">
                  <a16:creationId xmlns:a16="http://schemas.microsoft.com/office/drawing/2014/main" id="{9B570838-867B-4061-AE38-9BC4F8CFA28C}"/>
                </a:ext>
              </a:extLst>
            </p:cNvPr>
            <p:cNvSpPr txBox="1"/>
            <p:nvPr/>
          </p:nvSpPr>
          <p:spPr>
            <a:xfrm>
              <a:off x="133852" y="5168066"/>
              <a:ext cx="2385846" cy="307777"/>
            </a:xfrm>
            <a:prstGeom prst="rect">
              <a:avLst/>
            </a:prstGeom>
            <a:noFill/>
          </p:spPr>
          <p:txBody>
            <a:bodyPr wrap="none" rtlCol="0">
              <a:spAutoFit/>
            </a:bodyPr>
            <a:lstStyle/>
            <a:p>
              <a:r>
                <a:rPr lang="it-IT" sz="1400" dirty="0">
                  <a:solidFill>
                    <a:schemeClr val="bg1"/>
                  </a:solidFill>
                </a:rPr>
                <a:t>PROSSIMITÀ DEI PUNTI DI VIA </a:t>
              </a:r>
            </a:p>
          </p:txBody>
        </p:sp>
      </p:grpSp>
    </p:spTree>
    <p:extLst>
      <p:ext uri="{BB962C8B-B14F-4D97-AF65-F5344CB8AC3E}">
        <p14:creationId xmlns:p14="http://schemas.microsoft.com/office/powerpoint/2010/main" val="361537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21F23E3-DB9D-47D4-A2C9-47CAA58DE1D5}"/>
              </a:ext>
            </a:extLst>
          </p:cNvPr>
          <p:cNvSpPr/>
          <p:nvPr/>
        </p:nvSpPr>
        <p:spPr>
          <a:xfrm>
            <a:off x="10305691" y="0"/>
            <a:ext cx="1886309" cy="6858000"/>
          </a:xfrm>
          <a:prstGeom prst="rect">
            <a:avLst/>
          </a:prstGeom>
          <a:solidFill>
            <a:srgbClr val="CA2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4" name="Gruppo 53">
            <a:extLst>
              <a:ext uri="{FF2B5EF4-FFF2-40B4-BE49-F238E27FC236}">
                <a16:creationId xmlns:a16="http://schemas.microsoft.com/office/drawing/2014/main" id="{C7771A46-C1BD-404F-96F0-A70CB7B780C5}"/>
              </a:ext>
            </a:extLst>
          </p:cNvPr>
          <p:cNvGrpSpPr/>
          <p:nvPr/>
        </p:nvGrpSpPr>
        <p:grpSpPr>
          <a:xfrm>
            <a:off x="217843" y="203904"/>
            <a:ext cx="11880754" cy="6450192"/>
            <a:chOff x="217843" y="203904"/>
            <a:chExt cx="11880754" cy="6450192"/>
          </a:xfrm>
        </p:grpSpPr>
        <p:pic>
          <p:nvPicPr>
            <p:cNvPr id="5" name="Immagine 4">
              <a:extLst>
                <a:ext uri="{FF2B5EF4-FFF2-40B4-BE49-F238E27FC236}">
                  <a16:creationId xmlns:a16="http://schemas.microsoft.com/office/drawing/2014/main" id="{B637B4FD-2CAA-4920-87EA-E0889F86A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442759"/>
              <a:ext cx="900000" cy="900000"/>
            </a:xfrm>
            <a:prstGeom prst="rect">
              <a:avLst/>
            </a:prstGeom>
          </p:spPr>
        </p:pic>
        <p:sp>
          <p:nvSpPr>
            <p:cNvPr id="13" name="CasellaDiTesto 12">
              <a:extLst>
                <a:ext uri="{FF2B5EF4-FFF2-40B4-BE49-F238E27FC236}">
                  <a16:creationId xmlns:a16="http://schemas.microsoft.com/office/drawing/2014/main" id="{F91951A4-92FC-481C-8AE1-DB77E146509D}"/>
                </a:ext>
              </a:extLst>
            </p:cNvPr>
            <p:cNvSpPr txBox="1"/>
            <p:nvPr/>
          </p:nvSpPr>
          <p:spPr>
            <a:xfrm>
              <a:off x="10399093" y="1897811"/>
              <a:ext cx="1699504" cy="923330"/>
            </a:xfrm>
            <a:prstGeom prst="rect">
              <a:avLst/>
            </a:prstGeom>
            <a:noFill/>
          </p:spPr>
          <p:txBody>
            <a:bodyPr wrap="none" rtlCol="0">
              <a:spAutoFit/>
            </a:bodyPr>
            <a:lstStyle/>
            <a:p>
              <a:pPr algn="ctr"/>
              <a:r>
                <a:rPr lang="it-IT" dirty="0">
                  <a:solidFill>
                    <a:schemeClr val="bg1">
                      <a:lumMod val="95000"/>
                    </a:schemeClr>
                  </a:solidFill>
                </a:rPr>
                <a:t>PIANIFICAZIONE</a:t>
              </a:r>
            </a:p>
            <a:p>
              <a:pPr algn="ctr"/>
              <a:r>
                <a:rPr lang="it-IT" dirty="0">
                  <a:solidFill>
                    <a:schemeClr val="bg1">
                      <a:lumMod val="95000"/>
                    </a:schemeClr>
                  </a:solidFill>
                </a:rPr>
                <a:t>DI</a:t>
              </a:r>
            </a:p>
            <a:p>
              <a:pPr algn="ctr"/>
              <a:r>
                <a:rPr lang="it-IT" dirty="0">
                  <a:solidFill>
                    <a:schemeClr val="bg1">
                      <a:lumMod val="95000"/>
                    </a:schemeClr>
                  </a:solidFill>
                </a:rPr>
                <a:t>TRAIETTORIE</a:t>
              </a:r>
            </a:p>
          </p:txBody>
        </p:sp>
        <p:grpSp>
          <p:nvGrpSpPr>
            <p:cNvPr id="21" name="Gruppo 20">
              <a:extLst>
                <a:ext uri="{FF2B5EF4-FFF2-40B4-BE49-F238E27FC236}">
                  <a16:creationId xmlns:a16="http://schemas.microsoft.com/office/drawing/2014/main" id="{9F4C1801-2C47-4700-9E56-BD063BB4667A}"/>
                </a:ext>
              </a:extLst>
            </p:cNvPr>
            <p:cNvGrpSpPr/>
            <p:nvPr/>
          </p:nvGrpSpPr>
          <p:grpSpPr>
            <a:xfrm>
              <a:off x="217843" y="203904"/>
              <a:ext cx="6694098" cy="3930321"/>
              <a:chOff x="362310" y="308123"/>
              <a:chExt cx="6694098" cy="3930321"/>
            </a:xfrm>
          </p:grpSpPr>
          <p:sp>
            <p:nvSpPr>
              <p:cNvPr id="7" name="Rettangolo 6">
                <a:extLst>
                  <a:ext uri="{FF2B5EF4-FFF2-40B4-BE49-F238E27FC236}">
                    <a16:creationId xmlns:a16="http://schemas.microsoft.com/office/drawing/2014/main" id="{3B1E2CE2-E83E-4CBA-980F-D763593B87F4}"/>
                  </a:ext>
                </a:extLst>
              </p:cNvPr>
              <p:cNvSpPr/>
              <p:nvPr/>
            </p:nvSpPr>
            <p:spPr>
              <a:xfrm>
                <a:off x="362310" y="308123"/>
                <a:ext cx="6694098" cy="3930321"/>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a:extLst>
                  <a:ext uri="{FF2B5EF4-FFF2-40B4-BE49-F238E27FC236}">
                    <a16:creationId xmlns:a16="http://schemas.microsoft.com/office/drawing/2014/main" id="{0E046B8B-DB65-4D83-B664-4A6CE7CF527A}"/>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trans="25000"/>
                        </a14:imgEffect>
                      </a14:imgLayer>
                    </a14:imgProps>
                  </a:ext>
                </a:extLst>
              </a:blip>
              <a:stretch>
                <a:fillRect/>
              </a:stretch>
            </p:blipFill>
            <p:spPr>
              <a:xfrm>
                <a:off x="636868" y="737928"/>
                <a:ext cx="2963223" cy="2244406"/>
              </a:xfrm>
              <a:prstGeom prst="rect">
                <a:avLst/>
              </a:prstGeom>
            </p:spPr>
          </p:pic>
          <p:sp>
            <p:nvSpPr>
              <p:cNvPr id="10" name="CasellaDiTesto 9">
                <a:extLst>
                  <a:ext uri="{FF2B5EF4-FFF2-40B4-BE49-F238E27FC236}">
                    <a16:creationId xmlns:a16="http://schemas.microsoft.com/office/drawing/2014/main" id="{0A41B03B-2093-4647-BFA6-8B724CDDE1F3}"/>
                  </a:ext>
                </a:extLst>
              </p:cNvPr>
              <p:cNvSpPr txBox="1"/>
              <p:nvPr/>
            </p:nvSpPr>
            <p:spPr>
              <a:xfrm>
                <a:off x="2013862" y="337818"/>
                <a:ext cx="3390993" cy="400110"/>
              </a:xfrm>
              <a:prstGeom prst="rect">
                <a:avLst/>
              </a:prstGeom>
              <a:noFill/>
            </p:spPr>
            <p:txBody>
              <a:bodyPr wrap="none" rtlCol="0">
                <a:spAutoFit/>
              </a:bodyPr>
              <a:lstStyle/>
              <a:p>
                <a:r>
                  <a:rPr lang="it-IT" sz="2000" b="1" dirty="0">
                    <a:solidFill>
                      <a:srgbClr val="CA214B"/>
                    </a:solidFill>
                  </a:rPr>
                  <a:t>ASSEGNAZIONE DEL COMPITO</a:t>
                </a:r>
              </a:p>
            </p:txBody>
          </p:sp>
          <p:sp>
            <p:nvSpPr>
              <p:cNvPr id="11" name="CasellaDiTesto 10">
                <a:extLst>
                  <a:ext uri="{FF2B5EF4-FFF2-40B4-BE49-F238E27FC236}">
                    <a16:creationId xmlns:a16="http://schemas.microsoft.com/office/drawing/2014/main" id="{AA35684F-DBB5-48A1-840F-CF59DA30193C}"/>
                  </a:ext>
                </a:extLst>
              </p:cNvPr>
              <p:cNvSpPr txBox="1"/>
              <p:nvPr/>
            </p:nvSpPr>
            <p:spPr>
              <a:xfrm>
                <a:off x="512933" y="3412139"/>
                <a:ext cx="3196425" cy="646331"/>
              </a:xfrm>
              <a:prstGeom prst="rect">
                <a:avLst/>
              </a:prstGeom>
              <a:noFill/>
            </p:spPr>
            <p:txBody>
              <a:bodyPr wrap="square" rtlCol="0">
                <a:spAutoFit/>
              </a:bodyPr>
              <a:lstStyle/>
              <a:p>
                <a:r>
                  <a:rPr lang="it-IT" dirty="0">
                    <a:solidFill>
                      <a:schemeClr val="bg1">
                        <a:lumMod val="95000"/>
                      </a:schemeClr>
                    </a:solidFill>
                  </a:rPr>
                  <a:t>Assegnare la traiettoria all’organo terminale di un robot</a:t>
                </a:r>
              </a:p>
            </p:txBody>
          </p:sp>
          <p:sp>
            <p:nvSpPr>
              <p:cNvPr id="15" name="CasellaDiTesto 14">
                <a:extLst>
                  <a:ext uri="{FF2B5EF4-FFF2-40B4-BE49-F238E27FC236}">
                    <a16:creationId xmlns:a16="http://schemas.microsoft.com/office/drawing/2014/main" id="{E2E7456C-A56C-43E5-B0B8-42AB65A5B7E9}"/>
                  </a:ext>
                </a:extLst>
              </p:cNvPr>
              <p:cNvSpPr txBox="1"/>
              <p:nvPr/>
            </p:nvSpPr>
            <p:spPr>
              <a:xfrm>
                <a:off x="3859981" y="3429000"/>
                <a:ext cx="3196425" cy="646331"/>
              </a:xfrm>
              <a:prstGeom prst="rect">
                <a:avLst/>
              </a:prstGeom>
              <a:noFill/>
            </p:spPr>
            <p:txBody>
              <a:bodyPr wrap="square" rtlCol="0">
                <a:spAutoFit/>
              </a:bodyPr>
              <a:lstStyle/>
              <a:p>
                <a:r>
                  <a:rPr lang="it-IT" dirty="0">
                    <a:solidFill>
                      <a:schemeClr val="bg1">
                        <a:lumMod val="95000"/>
                      </a:schemeClr>
                    </a:solidFill>
                  </a:rPr>
                  <a:t>Assegnare la traiettoria a ciascun giunto del robot</a:t>
                </a:r>
              </a:p>
            </p:txBody>
          </p:sp>
          <p:pic>
            <p:nvPicPr>
              <p:cNvPr id="16" name="Immagine 15">
                <a:extLst>
                  <a:ext uri="{FF2B5EF4-FFF2-40B4-BE49-F238E27FC236}">
                    <a16:creationId xmlns:a16="http://schemas.microsoft.com/office/drawing/2014/main" id="{AE3BCAB5-56B3-4684-8A59-5A594F7A46FF}"/>
                  </a:ext>
                </a:extLst>
              </p:cNvPr>
              <p:cNvPicPr>
                <a:picLocks noChangeAspect="1"/>
              </p:cNvPicPr>
              <p:nvPr/>
            </p:nvPicPr>
            <p:blipFill>
              <a:blip r:embed="rId5">
                <a:extLst>
                  <a:ext uri="{BEBA8EAE-BF5A-486C-A8C5-ECC9F3942E4B}">
                    <a14:imgProps xmlns:a14="http://schemas.microsoft.com/office/drawing/2010/main">
                      <a14:imgLayer r:embed="rId6">
                        <a14:imgEffect>
                          <a14:artisticGlowEdges trans="20000"/>
                        </a14:imgEffect>
                      </a14:imgLayer>
                    </a14:imgProps>
                  </a:ext>
                </a:extLst>
              </a:blip>
              <a:stretch>
                <a:fillRect/>
              </a:stretch>
            </p:blipFill>
            <p:spPr>
              <a:xfrm>
                <a:off x="3874544" y="892759"/>
                <a:ext cx="2907410" cy="2005716"/>
              </a:xfrm>
              <a:prstGeom prst="rect">
                <a:avLst/>
              </a:prstGeom>
            </p:spPr>
          </p:pic>
          <p:sp>
            <p:nvSpPr>
              <p:cNvPr id="18" name="CasellaDiTesto 17">
                <a:extLst>
                  <a:ext uri="{FF2B5EF4-FFF2-40B4-BE49-F238E27FC236}">
                    <a16:creationId xmlns:a16="http://schemas.microsoft.com/office/drawing/2014/main" id="{7D2E99AB-B70E-4883-BB21-2CB8D466C255}"/>
                  </a:ext>
                </a:extLst>
              </p:cNvPr>
              <p:cNvSpPr txBox="1"/>
              <p:nvPr/>
            </p:nvSpPr>
            <p:spPr>
              <a:xfrm>
                <a:off x="392585" y="3042807"/>
                <a:ext cx="3242554" cy="369332"/>
              </a:xfrm>
              <a:prstGeom prst="rect">
                <a:avLst/>
              </a:prstGeom>
              <a:noFill/>
            </p:spPr>
            <p:txBody>
              <a:bodyPr wrap="none" rtlCol="0">
                <a:spAutoFit/>
              </a:bodyPr>
              <a:lstStyle/>
              <a:p>
                <a:r>
                  <a:rPr lang="it-IT" dirty="0">
                    <a:solidFill>
                      <a:srgbClr val="CA214B"/>
                    </a:solidFill>
                  </a:rPr>
                  <a:t>Traiettorie nello spazio dei giunti</a:t>
                </a:r>
              </a:p>
            </p:txBody>
          </p:sp>
          <p:sp>
            <p:nvSpPr>
              <p:cNvPr id="19" name="CasellaDiTesto 18">
                <a:extLst>
                  <a:ext uri="{FF2B5EF4-FFF2-40B4-BE49-F238E27FC236}">
                    <a16:creationId xmlns:a16="http://schemas.microsoft.com/office/drawing/2014/main" id="{B9ADCE60-B4DD-430B-85F5-B478D2E68819}"/>
                  </a:ext>
                </a:extLst>
              </p:cNvPr>
              <p:cNvSpPr txBox="1"/>
              <p:nvPr/>
            </p:nvSpPr>
            <p:spPr>
              <a:xfrm>
                <a:off x="3751410" y="3053472"/>
                <a:ext cx="3262945" cy="369332"/>
              </a:xfrm>
              <a:prstGeom prst="rect">
                <a:avLst/>
              </a:prstGeom>
              <a:noFill/>
            </p:spPr>
            <p:txBody>
              <a:bodyPr wrap="none" rtlCol="0">
                <a:spAutoFit/>
              </a:bodyPr>
              <a:lstStyle/>
              <a:p>
                <a:r>
                  <a:rPr lang="it-IT" dirty="0">
                    <a:solidFill>
                      <a:srgbClr val="CA214B"/>
                    </a:solidFill>
                  </a:rPr>
                  <a:t>Traiettorie nello spazio operativo</a:t>
                </a:r>
              </a:p>
            </p:txBody>
          </p:sp>
        </p:grpSp>
        <p:sp>
          <p:nvSpPr>
            <p:cNvPr id="23" name="Rettangolo 22">
              <a:extLst>
                <a:ext uri="{FF2B5EF4-FFF2-40B4-BE49-F238E27FC236}">
                  <a16:creationId xmlns:a16="http://schemas.microsoft.com/office/drawing/2014/main" id="{19D74E3A-6329-4503-B119-6F5589D53C24}"/>
                </a:ext>
              </a:extLst>
            </p:cNvPr>
            <p:cNvSpPr/>
            <p:nvPr/>
          </p:nvSpPr>
          <p:spPr>
            <a:xfrm>
              <a:off x="6204668" y="4320973"/>
              <a:ext cx="3933644" cy="2333123"/>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0" name="Immagine 19">
              <a:extLst>
                <a:ext uri="{FF2B5EF4-FFF2-40B4-BE49-F238E27FC236}">
                  <a16:creationId xmlns:a16="http://schemas.microsoft.com/office/drawing/2014/main" id="{6715233B-1619-4B21-A2D8-634E2FE7D6ED}"/>
                </a:ext>
              </a:extLst>
            </p:cNvPr>
            <p:cNvPicPr>
              <a:picLocks noChangeAspect="1"/>
            </p:cNvPicPr>
            <p:nvPr/>
          </p:nvPicPr>
          <p:blipFill>
            <a:blip r:embed="rId7"/>
            <a:stretch>
              <a:fillRect/>
            </a:stretch>
          </p:blipFill>
          <p:spPr>
            <a:xfrm>
              <a:off x="1937773" y="4564030"/>
              <a:ext cx="2981864" cy="1986162"/>
            </a:xfrm>
            <a:prstGeom prst="rect">
              <a:avLst/>
            </a:prstGeom>
            <a:solidFill>
              <a:schemeClr val="tx2"/>
            </a:solidFill>
          </p:spPr>
        </p:pic>
        <p:pic>
          <p:nvPicPr>
            <p:cNvPr id="25" name="Immagine 24">
              <a:extLst>
                <a:ext uri="{FF2B5EF4-FFF2-40B4-BE49-F238E27FC236}">
                  <a16:creationId xmlns:a16="http://schemas.microsoft.com/office/drawing/2014/main" id="{7518C6E2-E845-4495-A93E-33387691E0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9256" y="4159049"/>
              <a:ext cx="1338517" cy="1338517"/>
            </a:xfrm>
            <a:prstGeom prst="rect">
              <a:avLst/>
            </a:prstGeom>
          </p:spPr>
        </p:pic>
        <p:pic>
          <p:nvPicPr>
            <p:cNvPr id="27" name="Immagine 26">
              <a:extLst>
                <a:ext uri="{FF2B5EF4-FFF2-40B4-BE49-F238E27FC236}">
                  <a16:creationId xmlns:a16="http://schemas.microsoft.com/office/drawing/2014/main" id="{143981BB-2708-4592-8F7F-117FD9E77F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9134138">
              <a:off x="4591129" y="5025800"/>
              <a:ext cx="1338517" cy="1338517"/>
            </a:xfrm>
            <a:prstGeom prst="rect">
              <a:avLst/>
            </a:prstGeom>
          </p:spPr>
        </p:pic>
        <p:sp>
          <p:nvSpPr>
            <p:cNvPr id="29" name="Rettangolo 28">
              <a:extLst>
                <a:ext uri="{FF2B5EF4-FFF2-40B4-BE49-F238E27FC236}">
                  <a16:creationId xmlns:a16="http://schemas.microsoft.com/office/drawing/2014/main" id="{CDA01B1D-3EA1-4967-9708-E86BEBBD622C}"/>
                </a:ext>
              </a:extLst>
            </p:cNvPr>
            <p:cNvSpPr/>
            <p:nvPr/>
          </p:nvSpPr>
          <p:spPr>
            <a:xfrm>
              <a:off x="6446808" y="4750778"/>
              <a:ext cx="851163" cy="505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9093071A-F852-40D0-AACC-CF9B5DC6CE30}"/>
                </a:ext>
              </a:extLst>
            </p:cNvPr>
            <p:cNvSpPr/>
            <p:nvPr/>
          </p:nvSpPr>
          <p:spPr>
            <a:xfrm>
              <a:off x="7745908" y="4750778"/>
              <a:ext cx="851163" cy="505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 name="Rettangolo 32">
              <a:extLst>
                <a:ext uri="{FF2B5EF4-FFF2-40B4-BE49-F238E27FC236}">
                  <a16:creationId xmlns:a16="http://schemas.microsoft.com/office/drawing/2014/main" id="{C19F9244-D9FA-4956-9688-CDA523671CCB}"/>
                </a:ext>
              </a:extLst>
            </p:cNvPr>
            <p:cNvSpPr/>
            <p:nvPr/>
          </p:nvSpPr>
          <p:spPr>
            <a:xfrm>
              <a:off x="7745908" y="5686167"/>
              <a:ext cx="851163" cy="505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asellaDiTesto 33">
              <a:extLst>
                <a:ext uri="{FF2B5EF4-FFF2-40B4-BE49-F238E27FC236}">
                  <a16:creationId xmlns:a16="http://schemas.microsoft.com/office/drawing/2014/main" id="{AB5FF83F-1B73-41C8-BF9C-2C78F2E1DCA9}"/>
                </a:ext>
              </a:extLst>
            </p:cNvPr>
            <p:cNvSpPr txBox="1"/>
            <p:nvPr/>
          </p:nvSpPr>
          <p:spPr>
            <a:xfrm>
              <a:off x="6422590" y="4750778"/>
              <a:ext cx="950119" cy="523220"/>
            </a:xfrm>
            <a:prstGeom prst="rect">
              <a:avLst/>
            </a:prstGeom>
            <a:noFill/>
          </p:spPr>
          <p:txBody>
            <a:bodyPr wrap="square" rtlCol="0">
              <a:spAutoFit/>
            </a:bodyPr>
            <a:lstStyle/>
            <a:p>
              <a:r>
                <a:rPr lang="it-IT" sz="1400" dirty="0">
                  <a:solidFill>
                    <a:schemeClr val="bg1">
                      <a:lumMod val="95000"/>
                    </a:schemeClr>
                  </a:solidFill>
                </a:rPr>
                <a:t>Sistema di Controllo</a:t>
              </a:r>
            </a:p>
          </p:txBody>
        </p:sp>
        <p:sp>
          <p:nvSpPr>
            <p:cNvPr id="35" name="CasellaDiTesto 34">
              <a:extLst>
                <a:ext uri="{FF2B5EF4-FFF2-40B4-BE49-F238E27FC236}">
                  <a16:creationId xmlns:a16="http://schemas.microsoft.com/office/drawing/2014/main" id="{C4E5E08D-52CD-47EA-A0A2-C0D9409E9D54}"/>
                </a:ext>
              </a:extLst>
            </p:cNvPr>
            <p:cNvSpPr txBox="1"/>
            <p:nvPr/>
          </p:nvSpPr>
          <p:spPr>
            <a:xfrm>
              <a:off x="7745908" y="4849681"/>
              <a:ext cx="950119" cy="307777"/>
            </a:xfrm>
            <a:prstGeom prst="rect">
              <a:avLst/>
            </a:prstGeom>
            <a:noFill/>
          </p:spPr>
          <p:txBody>
            <a:bodyPr wrap="square" rtlCol="0">
              <a:spAutoFit/>
            </a:bodyPr>
            <a:lstStyle/>
            <a:p>
              <a:r>
                <a:rPr lang="it-IT" sz="1400" dirty="0">
                  <a:solidFill>
                    <a:schemeClr val="bg1">
                      <a:lumMod val="95000"/>
                    </a:schemeClr>
                  </a:solidFill>
                </a:rPr>
                <a:t>Attuatori</a:t>
              </a:r>
            </a:p>
          </p:txBody>
        </p:sp>
        <p:sp>
          <p:nvSpPr>
            <p:cNvPr id="36" name="CasellaDiTesto 35">
              <a:extLst>
                <a:ext uri="{FF2B5EF4-FFF2-40B4-BE49-F238E27FC236}">
                  <a16:creationId xmlns:a16="http://schemas.microsoft.com/office/drawing/2014/main" id="{2EB75B6F-8DE8-4172-A3C6-5ECA63C2EC73}"/>
                </a:ext>
              </a:extLst>
            </p:cNvPr>
            <p:cNvSpPr txBox="1"/>
            <p:nvPr/>
          </p:nvSpPr>
          <p:spPr>
            <a:xfrm>
              <a:off x="7814331" y="5785070"/>
              <a:ext cx="950119" cy="307777"/>
            </a:xfrm>
            <a:prstGeom prst="rect">
              <a:avLst/>
            </a:prstGeom>
            <a:noFill/>
          </p:spPr>
          <p:txBody>
            <a:bodyPr wrap="square" rtlCol="0">
              <a:spAutoFit/>
            </a:bodyPr>
            <a:lstStyle/>
            <a:p>
              <a:r>
                <a:rPr lang="it-IT" sz="1400" dirty="0">
                  <a:solidFill>
                    <a:schemeClr val="bg1">
                      <a:lumMod val="95000"/>
                    </a:schemeClr>
                  </a:solidFill>
                </a:rPr>
                <a:t>Sensori</a:t>
              </a:r>
            </a:p>
          </p:txBody>
        </p:sp>
        <p:cxnSp>
          <p:nvCxnSpPr>
            <p:cNvPr id="38" name="Connettore 2 37">
              <a:extLst>
                <a:ext uri="{FF2B5EF4-FFF2-40B4-BE49-F238E27FC236}">
                  <a16:creationId xmlns:a16="http://schemas.microsoft.com/office/drawing/2014/main" id="{A3F3231D-1582-4932-B6D0-33934EC5090F}"/>
                </a:ext>
              </a:extLst>
            </p:cNvPr>
            <p:cNvCxnSpPr>
              <a:cxnSpLocks/>
            </p:cNvCxnSpPr>
            <p:nvPr/>
          </p:nvCxnSpPr>
          <p:spPr>
            <a:xfrm>
              <a:off x="7297971" y="5012388"/>
              <a:ext cx="424130" cy="0"/>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0" name="Connettore a gomito 39">
              <a:extLst>
                <a:ext uri="{FF2B5EF4-FFF2-40B4-BE49-F238E27FC236}">
                  <a16:creationId xmlns:a16="http://schemas.microsoft.com/office/drawing/2014/main" id="{5EB6660B-C35D-4935-857A-7431C647D49E}"/>
                </a:ext>
              </a:extLst>
            </p:cNvPr>
            <p:cNvCxnSpPr>
              <a:endCxn id="34" idx="2"/>
            </p:cNvCxnSpPr>
            <p:nvPr/>
          </p:nvCxnSpPr>
          <p:spPr>
            <a:xfrm rot="10800000">
              <a:off x="6897650" y="5273998"/>
              <a:ext cx="848258" cy="735738"/>
            </a:xfrm>
            <a:prstGeom prst="bentConnector2">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6" name="Connettore 2 45">
              <a:extLst>
                <a:ext uri="{FF2B5EF4-FFF2-40B4-BE49-F238E27FC236}">
                  <a16:creationId xmlns:a16="http://schemas.microsoft.com/office/drawing/2014/main" id="{C3FBC1FD-4673-4195-A460-7AD027FC49BF}"/>
                </a:ext>
              </a:extLst>
            </p:cNvPr>
            <p:cNvCxnSpPr>
              <a:cxnSpLocks/>
            </p:cNvCxnSpPr>
            <p:nvPr/>
          </p:nvCxnSpPr>
          <p:spPr>
            <a:xfrm>
              <a:off x="8597071" y="5012388"/>
              <a:ext cx="424130" cy="0"/>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7" name="Connettore 2 46">
              <a:extLst>
                <a:ext uri="{FF2B5EF4-FFF2-40B4-BE49-F238E27FC236}">
                  <a16:creationId xmlns:a16="http://schemas.microsoft.com/office/drawing/2014/main" id="{4A5A9FBB-3510-428A-A951-AA9E6A35CA8E}"/>
                </a:ext>
              </a:extLst>
            </p:cNvPr>
            <p:cNvCxnSpPr>
              <a:cxnSpLocks/>
            </p:cNvCxnSpPr>
            <p:nvPr/>
          </p:nvCxnSpPr>
          <p:spPr>
            <a:xfrm flipH="1">
              <a:off x="8597071" y="6002849"/>
              <a:ext cx="424130" cy="0"/>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51" name="Rettangolo 50">
              <a:extLst>
                <a:ext uri="{FF2B5EF4-FFF2-40B4-BE49-F238E27FC236}">
                  <a16:creationId xmlns:a16="http://schemas.microsoft.com/office/drawing/2014/main" id="{7446F8AB-A492-4C39-BEF0-F1815946ACB0}"/>
                </a:ext>
              </a:extLst>
            </p:cNvPr>
            <p:cNvSpPr/>
            <p:nvPr/>
          </p:nvSpPr>
          <p:spPr>
            <a:xfrm>
              <a:off x="9048167" y="4750776"/>
              <a:ext cx="848259" cy="144096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3" name="Immagine 52">
              <a:extLst>
                <a:ext uri="{FF2B5EF4-FFF2-40B4-BE49-F238E27FC236}">
                  <a16:creationId xmlns:a16="http://schemas.microsoft.com/office/drawing/2014/main" id="{032A8E5F-82D7-4BD8-ADF6-513E57EA2A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36222" y="5111374"/>
              <a:ext cx="719764" cy="719764"/>
            </a:xfrm>
            <a:prstGeom prst="rect">
              <a:avLst/>
            </a:prstGeom>
          </p:spPr>
        </p:pic>
      </p:grpSp>
    </p:spTree>
    <p:extLst>
      <p:ext uri="{BB962C8B-B14F-4D97-AF65-F5344CB8AC3E}">
        <p14:creationId xmlns:p14="http://schemas.microsoft.com/office/powerpoint/2010/main" val="115735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6107F1F-11B2-440A-BE9D-C41E8E614BA3}"/>
              </a:ext>
            </a:extLst>
          </p:cNvPr>
          <p:cNvSpPr/>
          <p:nvPr/>
        </p:nvSpPr>
        <p:spPr>
          <a:xfrm>
            <a:off x="10305691" y="0"/>
            <a:ext cx="1886309" cy="6858000"/>
          </a:xfrm>
          <a:prstGeom prst="rect">
            <a:avLst/>
          </a:prstGeom>
          <a:solidFill>
            <a:srgbClr val="CA2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D5FE926A-6027-4748-B1C4-A9F0BDC11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442759"/>
            <a:ext cx="900000" cy="900000"/>
          </a:xfrm>
          <a:prstGeom prst="rect">
            <a:avLst/>
          </a:prstGeom>
        </p:spPr>
      </p:pic>
      <p:sp>
        <p:nvSpPr>
          <p:cNvPr id="8" name="CasellaDiTesto 7">
            <a:extLst>
              <a:ext uri="{FF2B5EF4-FFF2-40B4-BE49-F238E27FC236}">
                <a16:creationId xmlns:a16="http://schemas.microsoft.com/office/drawing/2014/main" id="{D4567137-C0A0-4A53-A453-3BDB42AC34CB}"/>
              </a:ext>
            </a:extLst>
          </p:cNvPr>
          <p:cNvSpPr txBox="1"/>
          <p:nvPr/>
        </p:nvSpPr>
        <p:spPr>
          <a:xfrm>
            <a:off x="10399093" y="1897811"/>
            <a:ext cx="1699504" cy="923330"/>
          </a:xfrm>
          <a:prstGeom prst="rect">
            <a:avLst/>
          </a:prstGeom>
          <a:noFill/>
        </p:spPr>
        <p:txBody>
          <a:bodyPr wrap="none" rtlCol="0">
            <a:spAutoFit/>
          </a:bodyPr>
          <a:lstStyle/>
          <a:p>
            <a:pPr algn="ctr"/>
            <a:r>
              <a:rPr lang="it-IT" dirty="0">
                <a:solidFill>
                  <a:schemeClr val="bg1">
                    <a:lumMod val="95000"/>
                  </a:schemeClr>
                </a:solidFill>
              </a:rPr>
              <a:t>PIANIFICAZIONE</a:t>
            </a:r>
          </a:p>
          <a:p>
            <a:pPr algn="ctr"/>
            <a:r>
              <a:rPr lang="it-IT" dirty="0">
                <a:solidFill>
                  <a:schemeClr val="bg1">
                    <a:lumMod val="95000"/>
                  </a:schemeClr>
                </a:solidFill>
              </a:rPr>
              <a:t>DI</a:t>
            </a:r>
          </a:p>
          <a:p>
            <a:pPr algn="ctr"/>
            <a:r>
              <a:rPr lang="it-IT" dirty="0">
                <a:solidFill>
                  <a:schemeClr val="bg1">
                    <a:lumMod val="95000"/>
                  </a:schemeClr>
                </a:solidFill>
              </a:rPr>
              <a:t>TRAIETTORIE</a:t>
            </a:r>
          </a:p>
        </p:txBody>
      </p:sp>
      <p:grpSp>
        <p:nvGrpSpPr>
          <p:cNvPr id="40" name="Gruppo 39">
            <a:extLst>
              <a:ext uri="{FF2B5EF4-FFF2-40B4-BE49-F238E27FC236}">
                <a16:creationId xmlns:a16="http://schemas.microsoft.com/office/drawing/2014/main" id="{7E3E11B4-E681-4183-A541-1161C6CCDA96}"/>
              </a:ext>
            </a:extLst>
          </p:cNvPr>
          <p:cNvGrpSpPr/>
          <p:nvPr/>
        </p:nvGrpSpPr>
        <p:grpSpPr>
          <a:xfrm>
            <a:off x="224960" y="442759"/>
            <a:ext cx="9868649" cy="5909181"/>
            <a:chOff x="224960" y="442759"/>
            <a:chExt cx="9868649" cy="5909181"/>
          </a:xfrm>
        </p:grpSpPr>
        <p:sp>
          <p:nvSpPr>
            <p:cNvPr id="9" name="Rettangolo 8">
              <a:extLst>
                <a:ext uri="{FF2B5EF4-FFF2-40B4-BE49-F238E27FC236}">
                  <a16:creationId xmlns:a16="http://schemas.microsoft.com/office/drawing/2014/main" id="{EA95B0F2-A9C4-448D-930E-07724DD3C2A4}"/>
                </a:ext>
              </a:extLst>
            </p:cNvPr>
            <p:cNvSpPr/>
            <p:nvPr/>
          </p:nvSpPr>
          <p:spPr>
            <a:xfrm>
              <a:off x="224960" y="1679213"/>
              <a:ext cx="2793571" cy="3767244"/>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1" name="Gruppo 20">
              <a:extLst>
                <a:ext uri="{FF2B5EF4-FFF2-40B4-BE49-F238E27FC236}">
                  <a16:creationId xmlns:a16="http://schemas.microsoft.com/office/drawing/2014/main" id="{7CA1C220-5FF5-400A-957C-62BC40EC77DB}"/>
                </a:ext>
              </a:extLst>
            </p:cNvPr>
            <p:cNvGrpSpPr/>
            <p:nvPr/>
          </p:nvGrpSpPr>
          <p:grpSpPr>
            <a:xfrm>
              <a:off x="7026899" y="442759"/>
              <a:ext cx="3032215" cy="2443448"/>
              <a:chOff x="7180073" y="442759"/>
              <a:chExt cx="3032215" cy="2443448"/>
            </a:xfrm>
          </p:grpSpPr>
          <p:sp>
            <p:nvSpPr>
              <p:cNvPr id="11" name="Rettangolo 10">
                <a:extLst>
                  <a:ext uri="{FF2B5EF4-FFF2-40B4-BE49-F238E27FC236}">
                    <a16:creationId xmlns:a16="http://schemas.microsoft.com/office/drawing/2014/main" id="{DE83F09C-BF43-49DA-8B68-252A21F200FE}"/>
                  </a:ext>
                </a:extLst>
              </p:cNvPr>
              <p:cNvSpPr/>
              <p:nvPr/>
            </p:nvSpPr>
            <p:spPr>
              <a:xfrm>
                <a:off x="7180073" y="442759"/>
                <a:ext cx="3032215" cy="2443448"/>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24A82675-7E02-4380-8AE9-758DC89EC415}"/>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trans="25000"/>
                        </a14:imgEffect>
                      </a14:imgLayer>
                    </a14:imgProps>
                  </a:ext>
                </a:extLst>
              </a:blip>
              <a:stretch>
                <a:fillRect/>
              </a:stretch>
            </p:blipFill>
            <p:spPr>
              <a:xfrm>
                <a:off x="7214568" y="542280"/>
                <a:ext cx="2963223" cy="2244406"/>
              </a:xfrm>
              <a:prstGeom prst="rect">
                <a:avLst/>
              </a:prstGeom>
            </p:spPr>
          </p:pic>
        </p:grpSp>
        <p:grpSp>
          <p:nvGrpSpPr>
            <p:cNvPr id="22" name="Gruppo 21">
              <a:extLst>
                <a:ext uri="{FF2B5EF4-FFF2-40B4-BE49-F238E27FC236}">
                  <a16:creationId xmlns:a16="http://schemas.microsoft.com/office/drawing/2014/main" id="{EF8C265C-DBB6-423A-972F-114D9A4EE079}"/>
                </a:ext>
              </a:extLst>
            </p:cNvPr>
            <p:cNvGrpSpPr/>
            <p:nvPr/>
          </p:nvGrpSpPr>
          <p:grpSpPr>
            <a:xfrm>
              <a:off x="7061394" y="3908492"/>
              <a:ext cx="3032215" cy="2443448"/>
              <a:chOff x="7183691" y="3908492"/>
              <a:chExt cx="3032215" cy="2443448"/>
            </a:xfrm>
          </p:grpSpPr>
          <p:sp>
            <p:nvSpPr>
              <p:cNvPr id="15" name="Rettangolo 14">
                <a:extLst>
                  <a:ext uri="{FF2B5EF4-FFF2-40B4-BE49-F238E27FC236}">
                    <a16:creationId xmlns:a16="http://schemas.microsoft.com/office/drawing/2014/main" id="{AC70F965-6915-4EC1-8CDD-BC5636F35BA8}"/>
                  </a:ext>
                </a:extLst>
              </p:cNvPr>
              <p:cNvSpPr/>
              <p:nvPr/>
            </p:nvSpPr>
            <p:spPr>
              <a:xfrm>
                <a:off x="7183691" y="3908492"/>
                <a:ext cx="3032215" cy="2443448"/>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Immagine 15">
                <a:extLst>
                  <a:ext uri="{FF2B5EF4-FFF2-40B4-BE49-F238E27FC236}">
                    <a16:creationId xmlns:a16="http://schemas.microsoft.com/office/drawing/2014/main" id="{38DEB1CE-1FEC-4BD2-AEF2-3D8BFA3213C5}"/>
                  </a:ext>
                </a:extLst>
              </p:cNvPr>
              <p:cNvPicPr>
                <a:picLocks noChangeAspect="1"/>
              </p:cNvPicPr>
              <p:nvPr/>
            </p:nvPicPr>
            <p:blipFill>
              <a:blip r:embed="rId5">
                <a:extLst>
                  <a:ext uri="{BEBA8EAE-BF5A-486C-A8C5-ECC9F3942E4B}">
                    <a14:imgProps xmlns:a14="http://schemas.microsoft.com/office/drawing/2010/main">
                      <a14:imgLayer r:embed="rId6">
                        <a14:imgEffect>
                          <a14:artisticGlowEdges trans="20000"/>
                        </a14:imgEffect>
                      </a14:imgLayer>
                    </a14:imgProps>
                  </a:ext>
                </a:extLst>
              </a:blip>
              <a:stretch>
                <a:fillRect/>
              </a:stretch>
            </p:blipFill>
            <p:spPr>
              <a:xfrm>
                <a:off x="7250233" y="4127358"/>
                <a:ext cx="2907410" cy="2005716"/>
              </a:xfrm>
              <a:prstGeom prst="rect">
                <a:avLst/>
              </a:prstGeom>
            </p:spPr>
          </p:pic>
        </p:grpSp>
        <p:grpSp>
          <p:nvGrpSpPr>
            <p:cNvPr id="20" name="Gruppo 19">
              <a:extLst>
                <a:ext uri="{FF2B5EF4-FFF2-40B4-BE49-F238E27FC236}">
                  <a16:creationId xmlns:a16="http://schemas.microsoft.com/office/drawing/2014/main" id="{451CE9DF-636F-4111-B907-94F572C7B849}"/>
                </a:ext>
              </a:extLst>
            </p:cNvPr>
            <p:cNvGrpSpPr/>
            <p:nvPr/>
          </p:nvGrpSpPr>
          <p:grpSpPr>
            <a:xfrm>
              <a:off x="3265108" y="2284914"/>
              <a:ext cx="3386613" cy="2288172"/>
              <a:chOff x="3458111" y="2284914"/>
              <a:chExt cx="3386613" cy="2288172"/>
            </a:xfrm>
          </p:grpSpPr>
          <p:sp>
            <p:nvSpPr>
              <p:cNvPr id="10" name="Rettangolo 9">
                <a:extLst>
                  <a:ext uri="{FF2B5EF4-FFF2-40B4-BE49-F238E27FC236}">
                    <a16:creationId xmlns:a16="http://schemas.microsoft.com/office/drawing/2014/main" id="{C408386B-2BBE-4112-A562-3B24397D5BB7}"/>
                  </a:ext>
                </a:extLst>
              </p:cNvPr>
              <p:cNvSpPr/>
              <p:nvPr/>
            </p:nvSpPr>
            <p:spPr>
              <a:xfrm>
                <a:off x="3571336" y="2284914"/>
                <a:ext cx="3174521" cy="2288172"/>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1CA47B4D-EF3E-4B65-9741-446660375155}"/>
                  </a:ext>
                </a:extLst>
              </p:cNvPr>
              <p:cNvSpPr txBox="1"/>
              <p:nvPr/>
            </p:nvSpPr>
            <p:spPr>
              <a:xfrm>
                <a:off x="3458111" y="3502117"/>
                <a:ext cx="3386613" cy="707886"/>
              </a:xfrm>
              <a:prstGeom prst="rect">
                <a:avLst/>
              </a:prstGeom>
              <a:noFill/>
            </p:spPr>
            <p:txBody>
              <a:bodyPr wrap="square" rtlCol="0">
                <a:spAutoFit/>
              </a:bodyPr>
              <a:lstStyle/>
              <a:p>
                <a:pPr algn="ctr"/>
                <a:r>
                  <a:rPr lang="it-IT" sz="2000" dirty="0">
                    <a:solidFill>
                      <a:schemeClr val="bg1">
                        <a:lumMod val="95000"/>
                      </a:schemeClr>
                    </a:solidFill>
                  </a:rPr>
                  <a:t>Algoritmo di Pianificazione della Traiettoria</a:t>
                </a:r>
              </a:p>
            </p:txBody>
          </p:sp>
          <p:pic>
            <p:nvPicPr>
              <p:cNvPr id="19" name="Immagine 18">
                <a:extLst>
                  <a:ext uri="{FF2B5EF4-FFF2-40B4-BE49-F238E27FC236}">
                    <a16:creationId xmlns:a16="http://schemas.microsoft.com/office/drawing/2014/main" id="{85091183-0D44-4BA8-B6F6-5FE4754141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4923" y="2474486"/>
                <a:ext cx="693310" cy="693310"/>
              </a:xfrm>
              <a:prstGeom prst="rect">
                <a:avLst/>
              </a:prstGeom>
            </p:spPr>
          </p:pic>
        </p:grpSp>
        <p:pic>
          <p:nvPicPr>
            <p:cNvPr id="24" name="Immagine 23">
              <a:extLst>
                <a:ext uri="{FF2B5EF4-FFF2-40B4-BE49-F238E27FC236}">
                  <a16:creationId xmlns:a16="http://schemas.microsoft.com/office/drawing/2014/main" id="{A90D4591-EDF1-4966-A395-7A35723A8D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27576" y="1710425"/>
              <a:ext cx="720000" cy="720000"/>
            </a:xfrm>
            <a:prstGeom prst="rect">
              <a:avLst/>
            </a:prstGeom>
          </p:spPr>
        </p:pic>
        <p:sp>
          <p:nvSpPr>
            <p:cNvPr id="25" name="CasellaDiTesto 24">
              <a:extLst>
                <a:ext uri="{FF2B5EF4-FFF2-40B4-BE49-F238E27FC236}">
                  <a16:creationId xmlns:a16="http://schemas.microsoft.com/office/drawing/2014/main" id="{8011B379-CB27-4686-80BA-0A68CBC9AC32}"/>
                </a:ext>
              </a:extLst>
            </p:cNvPr>
            <p:cNvSpPr txBox="1"/>
            <p:nvPr/>
          </p:nvSpPr>
          <p:spPr>
            <a:xfrm>
              <a:off x="231262" y="1772918"/>
              <a:ext cx="2148324" cy="707886"/>
            </a:xfrm>
            <a:prstGeom prst="rect">
              <a:avLst/>
            </a:prstGeom>
            <a:noFill/>
          </p:spPr>
          <p:txBody>
            <a:bodyPr wrap="square" rtlCol="0">
              <a:spAutoFit/>
            </a:bodyPr>
            <a:lstStyle/>
            <a:p>
              <a:r>
                <a:rPr lang="it-IT" sz="2000" dirty="0">
                  <a:solidFill>
                    <a:schemeClr val="bg1">
                      <a:lumMod val="95000"/>
                    </a:schemeClr>
                  </a:solidFill>
                </a:rPr>
                <a:t>Definizione del percorso</a:t>
              </a:r>
            </a:p>
          </p:txBody>
        </p:sp>
        <p:pic>
          <p:nvPicPr>
            <p:cNvPr id="27" name="Immagine 26">
              <a:extLst>
                <a:ext uri="{FF2B5EF4-FFF2-40B4-BE49-F238E27FC236}">
                  <a16:creationId xmlns:a16="http://schemas.microsoft.com/office/drawing/2014/main" id="{1BAF9821-E3E0-4EB1-8C04-0B9C8C93FE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7576" y="2971658"/>
              <a:ext cx="720000" cy="720000"/>
            </a:xfrm>
            <a:prstGeom prst="rect">
              <a:avLst/>
            </a:prstGeom>
          </p:spPr>
        </p:pic>
        <p:sp>
          <p:nvSpPr>
            <p:cNvPr id="28" name="CasellaDiTesto 27">
              <a:extLst>
                <a:ext uri="{FF2B5EF4-FFF2-40B4-BE49-F238E27FC236}">
                  <a16:creationId xmlns:a16="http://schemas.microsoft.com/office/drawing/2014/main" id="{B82ECF30-10C6-4C87-851E-DFE72223370F}"/>
                </a:ext>
              </a:extLst>
            </p:cNvPr>
            <p:cNvSpPr txBox="1"/>
            <p:nvPr/>
          </p:nvSpPr>
          <p:spPr>
            <a:xfrm>
              <a:off x="265124" y="3004992"/>
              <a:ext cx="2148324" cy="707886"/>
            </a:xfrm>
            <a:prstGeom prst="rect">
              <a:avLst/>
            </a:prstGeom>
            <a:noFill/>
          </p:spPr>
          <p:txBody>
            <a:bodyPr wrap="square" rtlCol="0">
              <a:spAutoFit/>
            </a:bodyPr>
            <a:lstStyle/>
            <a:p>
              <a:r>
                <a:rPr lang="it-IT" sz="2000" dirty="0">
                  <a:solidFill>
                    <a:schemeClr val="bg1">
                      <a:lumMod val="95000"/>
                    </a:schemeClr>
                  </a:solidFill>
                </a:rPr>
                <a:t>Vincoli sul percorso</a:t>
              </a:r>
            </a:p>
          </p:txBody>
        </p:sp>
        <p:pic>
          <p:nvPicPr>
            <p:cNvPr id="30" name="Immagine 29">
              <a:extLst>
                <a:ext uri="{FF2B5EF4-FFF2-40B4-BE49-F238E27FC236}">
                  <a16:creationId xmlns:a16="http://schemas.microsoft.com/office/drawing/2014/main" id="{2D3F83DB-4E9C-40A8-B385-2932002FA9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9174" y="4272481"/>
              <a:ext cx="720000" cy="720000"/>
            </a:xfrm>
            <a:prstGeom prst="rect">
              <a:avLst/>
            </a:prstGeom>
          </p:spPr>
        </p:pic>
        <p:sp>
          <p:nvSpPr>
            <p:cNvPr id="31" name="CasellaDiTesto 30">
              <a:extLst>
                <a:ext uri="{FF2B5EF4-FFF2-40B4-BE49-F238E27FC236}">
                  <a16:creationId xmlns:a16="http://schemas.microsoft.com/office/drawing/2014/main" id="{0E01F6DF-64C2-4DB1-B192-F99F73772725}"/>
                </a:ext>
              </a:extLst>
            </p:cNvPr>
            <p:cNvSpPr txBox="1"/>
            <p:nvPr/>
          </p:nvSpPr>
          <p:spPr>
            <a:xfrm>
              <a:off x="224960" y="4284595"/>
              <a:ext cx="2148324" cy="707886"/>
            </a:xfrm>
            <a:prstGeom prst="rect">
              <a:avLst/>
            </a:prstGeom>
            <a:noFill/>
          </p:spPr>
          <p:txBody>
            <a:bodyPr wrap="square" rtlCol="0">
              <a:spAutoFit/>
            </a:bodyPr>
            <a:lstStyle/>
            <a:p>
              <a:r>
                <a:rPr lang="it-IT" sz="2000" dirty="0">
                  <a:solidFill>
                    <a:schemeClr val="bg1">
                      <a:lumMod val="95000"/>
                    </a:schemeClr>
                  </a:solidFill>
                </a:rPr>
                <a:t>Vincoli sul manipolatore</a:t>
              </a:r>
            </a:p>
          </p:txBody>
        </p:sp>
        <p:cxnSp>
          <p:nvCxnSpPr>
            <p:cNvPr id="33" name="Connettore 2 32">
              <a:extLst>
                <a:ext uri="{FF2B5EF4-FFF2-40B4-BE49-F238E27FC236}">
                  <a16:creationId xmlns:a16="http://schemas.microsoft.com/office/drawing/2014/main" id="{AEFB00E9-9061-4378-AA14-259DEE2B9257}"/>
                </a:ext>
              </a:extLst>
            </p:cNvPr>
            <p:cNvCxnSpPr>
              <a:stCxn id="9" idx="3"/>
            </p:cNvCxnSpPr>
            <p:nvPr/>
          </p:nvCxnSpPr>
          <p:spPr>
            <a:xfrm>
              <a:off x="3018531" y="3562835"/>
              <a:ext cx="359802" cy="0"/>
            </a:xfrm>
            <a:prstGeom prst="straightConnector1">
              <a:avLst/>
            </a:prstGeom>
            <a:ln w="57150">
              <a:solidFill>
                <a:srgbClr val="CA214B"/>
              </a:solidFill>
              <a:tailEnd type="triangle"/>
            </a:ln>
          </p:spPr>
          <p:style>
            <a:lnRef idx="3">
              <a:schemeClr val="dk1"/>
            </a:lnRef>
            <a:fillRef idx="0">
              <a:schemeClr val="dk1"/>
            </a:fillRef>
            <a:effectRef idx="2">
              <a:schemeClr val="dk1"/>
            </a:effectRef>
            <a:fontRef idx="minor">
              <a:schemeClr val="tx1"/>
            </a:fontRef>
          </p:style>
        </p:cxnSp>
        <p:cxnSp>
          <p:nvCxnSpPr>
            <p:cNvPr id="35" name="Connettore a gomito 34">
              <a:extLst>
                <a:ext uri="{FF2B5EF4-FFF2-40B4-BE49-F238E27FC236}">
                  <a16:creationId xmlns:a16="http://schemas.microsoft.com/office/drawing/2014/main" id="{ED21D7E1-9002-4851-BC4C-CD08151F8285}"/>
                </a:ext>
              </a:extLst>
            </p:cNvPr>
            <p:cNvCxnSpPr>
              <a:stCxn id="10" idx="3"/>
              <a:endCxn id="15" idx="1"/>
            </p:cNvCxnSpPr>
            <p:nvPr/>
          </p:nvCxnSpPr>
          <p:spPr>
            <a:xfrm>
              <a:off x="6552854" y="3429000"/>
              <a:ext cx="508540" cy="1701216"/>
            </a:xfrm>
            <a:prstGeom prst="bentConnector3">
              <a:avLst/>
            </a:prstGeom>
            <a:ln w="57150">
              <a:solidFill>
                <a:srgbClr val="CA214B"/>
              </a:solidFill>
              <a:tailEnd type="triangle"/>
            </a:ln>
          </p:spPr>
          <p:style>
            <a:lnRef idx="3">
              <a:schemeClr val="dk1"/>
            </a:lnRef>
            <a:fillRef idx="0">
              <a:schemeClr val="dk1"/>
            </a:fillRef>
            <a:effectRef idx="2">
              <a:schemeClr val="dk1"/>
            </a:effectRef>
            <a:fontRef idx="minor">
              <a:schemeClr val="tx1"/>
            </a:fontRef>
          </p:style>
        </p:cxnSp>
        <p:cxnSp>
          <p:nvCxnSpPr>
            <p:cNvPr id="37" name="Connettore a gomito 36">
              <a:extLst>
                <a:ext uri="{FF2B5EF4-FFF2-40B4-BE49-F238E27FC236}">
                  <a16:creationId xmlns:a16="http://schemas.microsoft.com/office/drawing/2014/main" id="{602C5C74-52AF-460C-AE2C-B2B39CAB1D62}"/>
                </a:ext>
              </a:extLst>
            </p:cNvPr>
            <p:cNvCxnSpPr>
              <a:stCxn id="10" idx="3"/>
              <a:endCxn id="11" idx="1"/>
            </p:cNvCxnSpPr>
            <p:nvPr/>
          </p:nvCxnSpPr>
          <p:spPr>
            <a:xfrm flipV="1">
              <a:off x="6552854" y="1664483"/>
              <a:ext cx="474045" cy="1764517"/>
            </a:xfrm>
            <a:prstGeom prst="bentConnector3">
              <a:avLst>
                <a:gd name="adj1" fmla="val 53639"/>
              </a:avLst>
            </a:prstGeom>
            <a:ln w="57150">
              <a:solidFill>
                <a:srgbClr val="CA214B"/>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170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F67FFED9-AFA2-42E5-98DA-431D109816E0}"/>
              </a:ext>
            </a:extLst>
          </p:cNvPr>
          <p:cNvSpPr/>
          <p:nvPr/>
        </p:nvSpPr>
        <p:spPr>
          <a:xfrm>
            <a:off x="10305691" y="0"/>
            <a:ext cx="1886309" cy="6858000"/>
          </a:xfrm>
          <a:prstGeom prst="rect">
            <a:avLst/>
          </a:prstGeom>
          <a:solidFill>
            <a:srgbClr val="FCB3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AAB2D3A2-B84F-451B-A23C-46B6D181E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683545"/>
            <a:ext cx="900000" cy="900000"/>
          </a:xfrm>
          <a:prstGeom prst="rect">
            <a:avLst/>
          </a:prstGeom>
        </p:spPr>
      </p:pic>
      <p:sp>
        <p:nvSpPr>
          <p:cNvPr id="6" name="CasellaDiTesto 5">
            <a:extLst>
              <a:ext uri="{FF2B5EF4-FFF2-40B4-BE49-F238E27FC236}">
                <a16:creationId xmlns:a16="http://schemas.microsoft.com/office/drawing/2014/main" id="{88B1C1B3-CE0E-44F6-9A73-481ABFF46DFF}"/>
              </a:ext>
            </a:extLst>
          </p:cNvPr>
          <p:cNvSpPr txBox="1"/>
          <p:nvPr/>
        </p:nvSpPr>
        <p:spPr>
          <a:xfrm>
            <a:off x="10340767" y="2133600"/>
            <a:ext cx="1851233" cy="646331"/>
          </a:xfrm>
          <a:prstGeom prst="rect">
            <a:avLst/>
          </a:prstGeom>
          <a:noFill/>
        </p:spPr>
        <p:txBody>
          <a:bodyPr wrap="square" rtlCol="0">
            <a:spAutoFit/>
          </a:bodyPr>
          <a:lstStyle/>
          <a:p>
            <a:pPr algn="ctr"/>
            <a:r>
              <a:rPr lang="it-IT" dirty="0">
                <a:solidFill>
                  <a:schemeClr val="bg1">
                    <a:lumMod val="95000"/>
                  </a:schemeClr>
                </a:solidFill>
              </a:rPr>
              <a:t>TRAIETTORIE PUNTO-PUNTO</a:t>
            </a:r>
          </a:p>
        </p:txBody>
      </p:sp>
      <p:grpSp>
        <p:nvGrpSpPr>
          <p:cNvPr id="14" name="Gruppo 13">
            <a:extLst>
              <a:ext uri="{FF2B5EF4-FFF2-40B4-BE49-F238E27FC236}">
                <a16:creationId xmlns:a16="http://schemas.microsoft.com/office/drawing/2014/main" id="{3A4DD36D-AC7E-44FB-BE52-126CD4210C23}"/>
              </a:ext>
            </a:extLst>
          </p:cNvPr>
          <p:cNvGrpSpPr/>
          <p:nvPr/>
        </p:nvGrpSpPr>
        <p:grpSpPr>
          <a:xfrm>
            <a:off x="242213" y="379500"/>
            <a:ext cx="6296610" cy="2168426"/>
            <a:chOff x="420492" y="569281"/>
            <a:chExt cx="6296610" cy="2168426"/>
          </a:xfrm>
        </p:grpSpPr>
        <p:sp>
          <p:nvSpPr>
            <p:cNvPr id="7" name="Rettangolo 6">
              <a:extLst>
                <a:ext uri="{FF2B5EF4-FFF2-40B4-BE49-F238E27FC236}">
                  <a16:creationId xmlns:a16="http://schemas.microsoft.com/office/drawing/2014/main" id="{F3AEA613-9FCD-4332-B909-38FFAB40B3D9}"/>
                </a:ext>
              </a:extLst>
            </p:cNvPr>
            <p:cNvSpPr/>
            <p:nvPr/>
          </p:nvSpPr>
          <p:spPr>
            <a:xfrm>
              <a:off x="420492" y="569281"/>
              <a:ext cx="6296610" cy="2168426"/>
            </a:xfrm>
            <a:prstGeom prst="rect">
              <a:avLst/>
            </a:prstGeom>
            <a:solidFill>
              <a:srgbClr val="1D1D1D">
                <a:alpha val="90000"/>
              </a:srgbClr>
            </a:solidFill>
            <a:ln w="28575">
              <a:solidFill>
                <a:srgbClr val="FCB3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FEAA98D3-FAE5-494C-8A67-D1FD0ADE1B44}"/>
                </a:ext>
              </a:extLst>
            </p:cNvPr>
            <p:cNvSpPr txBox="1"/>
            <p:nvPr/>
          </p:nvSpPr>
          <p:spPr>
            <a:xfrm>
              <a:off x="594419" y="714775"/>
              <a:ext cx="6030668" cy="400110"/>
            </a:xfrm>
            <a:prstGeom prst="rect">
              <a:avLst/>
            </a:prstGeom>
            <a:noFill/>
          </p:spPr>
          <p:txBody>
            <a:bodyPr wrap="square" rtlCol="0">
              <a:spAutoFit/>
            </a:bodyPr>
            <a:lstStyle/>
            <a:p>
              <a:r>
                <a:rPr lang="it-IT" sz="2000" b="1" dirty="0">
                  <a:solidFill>
                    <a:srgbClr val="FCB31B"/>
                  </a:solidFill>
                </a:rPr>
                <a:t>TRAIETTORIE PUNTO-PUNTO NELLO SPAZIO DEI GIUNTI</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938D753C-85D4-48C9-9EA8-806C71712709}"/>
                    </a:ext>
                  </a:extLst>
                </p:cNvPr>
                <p:cNvSpPr txBox="1"/>
                <p:nvPr/>
              </p:nvSpPr>
              <p:spPr>
                <a:xfrm>
                  <a:off x="594419" y="1260379"/>
                  <a:ext cx="5892645" cy="1477328"/>
                </a:xfrm>
                <a:prstGeom prst="rect">
                  <a:avLst/>
                </a:prstGeom>
                <a:noFill/>
              </p:spPr>
              <p:txBody>
                <a:bodyPr wrap="square" rtlCol="0">
                  <a:spAutoFit/>
                </a:bodyPr>
                <a:lstStyle/>
                <a:p>
                  <a:r>
                    <a:rPr lang="it-IT" dirty="0">
                      <a:solidFill>
                        <a:schemeClr val="bg1">
                          <a:lumMod val="95000"/>
                        </a:schemeClr>
                      </a:solidFill>
                    </a:rPr>
                    <a:t>Si richiede che il manipolatore si muova da una configurazione iniziale ad una finale nel tempo </a:t>
                  </a:r>
                  <a14:m>
                    <m:oMath xmlns:m="http://schemas.openxmlformats.org/officeDocument/2006/math">
                      <m:r>
                        <a:rPr lang="it-IT" b="0" i="1" smtClean="0">
                          <a:solidFill>
                            <a:schemeClr val="bg1">
                              <a:lumMod val="95000"/>
                            </a:schemeClr>
                          </a:solidFill>
                          <a:latin typeface="Cambria Math" panose="02040503050406030204" pitchFamily="18" charset="0"/>
                        </a:rPr>
                        <m:t>𝑡𝑓</m:t>
                      </m:r>
                    </m:oMath>
                  </a14:m>
                  <a:r>
                    <a:rPr lang="it-IT" dirty="0">
                      <a:solidFill>
                        <a:schemeClr val="bg1">
                          <a:lumMod val="95000"/>
                        </a:schemeClr>
                      </a:solidFill>
                    </a:rPr>
                    <a:t>.</a:t>
                  </a:r>
                </a:p>
                <a:p>
                  <a:r>
                    <a:rPr lang="it-IT" dirty="0">
                      <a:solidFill>
                        <a:schemeClr val="bg1">
                          <a:lumMod val="95000"/>
                        </a:schemeClr>
                      </a:solidFill>
                    </a:rPr>
                    <a:t>Ci si disinteressa della configurazione assunta dal manipolatore nel percorso dalla posa iniziale a quella finale.</a:t>
                  </a:r>
                </a:p>
                <a:p>
                  <a:endParaRPr lang="it-IT" dirty="0">
                    <a:solidFill>
                      <a:schemeClr val="bg1">
                        <a:lumMod val="95000"/>
                      </a:schemeClr>
                    </a:solidFill>
                  </a:endParaRPr>
                </a:p>
              </p:txBody>
            </p:sp>
          </mc:Choice>
          <mc:Fallback xmlns="">
            <p:sp>
              <p:nvSpPr>
                <p:cNvPr id="9" name="CasellaDiTesto 8">
                  <a:extLst>
                    <a:ext uri="{FF2B5EF4-FFF2-40B4-BE49-F238E27FC236}">
                      <a16:creationId xmlns:a16="http://schemas.microsoft.com/office/drawing/2014/main" id="{938D753C-85D4-48C9-9EA8-806C71712709}"/>
                    </a:ext>
                  </a:extLst>
                </p:cNvPr>
                <p:cNvSpPr txBox="1">
                  <a:spLocks noRot="1" noChangeAspect="1" noMove="1" noResize="1" noEditPoints="1" noAdjustHandles="1" noChangeArrowheads="1" noChangeShapeType="1" noTextEdit="1"/>
                </p:cNvSpPr>
                <p:nvPr/>
              </p:nvSpPr>
              <p:spPr>
                <a:xfrm>
                  <a:off x="594419" y="1260379"/>
                  <a:ext cx="5892645" cy="1477328"/>
                </a:xfrm>
                <a:prstGeom prst="rect">
                  <a:avLst/>
                </a:prstGeom>
                <a:blipFill>
                  <a:blip r:embed="rId3"/>
                  <a:stretch>
                    <a:fillRect l="-827" t="-2479"/>
                  </a:stretch>
                </a:blipFill>
              </p:spPr>
              <p:txBody>
                <a:bodyPr/>
                <a:lstStyle/>
                <a:p>
                  <a:r>
                    <a:rPr lang="it-IT">
                      <a:noFill/>
                    </a:rPr>
                    <a:t> </a:t>
                  </a:r>
                </a:p>
              </p:txBody>
            </p:sp>
          </mc:Fallback>
        </mc:AlternateContent>
      </p:grpSp>
      <p:sp>
        <p:nvSpPr>
          <p:cNvPr id="10" name="Rettangolo 9">
            <a:extLst>
              <a:ext uri="{FF2B5EF4-FFF2-40B4-BE49-F238E27FC236}">
                <a16:creationId xmlns:a16="http://schemas.microsoft.com/office/drawing/2014/main" id="{C8A3BC60-DC97-4345-8525-1D9EDB6FF95A}"/>
              </a:ext>
            </a:extLst>
          </p:cNvPr>
          <p:cNvSpPr/>
          <p:nvPr/>
        </p:nvSpPr>
        <p:spPr>
          <a:xfrm>
            <a:off x="242213" y="3168771"/>
            <a:ext cx="4508066" cy="3309729"/>
          </a:xfrm>
          <a:prstGeom prst="rect">
            <a:avLst/>
          </a:prstGeom>
          <a:solidFill>
            <a:srgbClr val="1D1D1D">
              <a:alpha val="90000"/>
            </a:srgbClr>
          </a:solidFill>
          <a:ln w="28575">
            <a:solidFill>
              <a:srgbClr val="FCB3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13E15D6-4CB0-458B-8B65-3F52F1C1346C}"/>
              </a:ext>
            </a:extLst>
          </p:cNvPr>
          <p:cNvSpPr/>
          <p:nvPr/>
        </p:nvSpPr>
        <p:spPr>
          <a:xfrm>
            <a:off x="5041400" y="3168771"/>
            <a:ext cx="5086012" cy="3309729"/>
          </a:xfrm>
          <a:prstGeom prst="rect">
            <a:avLst/>
          </a:prstGeom>
          <a:solidFill>
            <a:srgbClr val="1D1D1D">
              <a:alpha val="90000"/>
            </a:srgbClr>
          </a:solidFill>
          <a:ln w="28575">
            <a:solidFill>
              <a:srgbClr val="FCB3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4333AC59-1F94-4489-A8E5-7D48832880D4}"/>
              </a:ext>
            </a:extLst>
          </p:cNvPr>
          <p:cNvSpPr txBox="1"/>
          <p:nvPr/>
        </p:nvSpPr>
        <p:spPr>
          <a:xfrm>
            <a:off x="533334" y="3379255"/>
            <a:ext cx="3925823" cy="400110"/>
          </a:xfrm>
          <a:prstGeom prst="rect">
            <a:avLst/>
          </a:prstGeom>
          <a:noFill/>
        </p:spPr>
        <p:txBody>
          <a:bodyPr wrap="square" rtlCol="0">
            <a:spAutoFit/>
          </a:bodyPr>
          <a:lstStyle/>
          <a:p>
            <a:r>
              <a:rPr lang="it-IT" sz="2000" b="1" dirty="0">
                <a:solidFill>
                  <a:srgbClr val="FCB31B"/>
                </a:solidFill>
              </a:rPr>
              <a:t>Traiettorie Punto-Punto Polinomiali</a:t>
            </a:r>
          </a:p>
        </p:txBody>
      </p:sp>
      <p:sp>
        <p:nvSpPr>
          <p:cNvPr id="13" name="CasellaDiTesto 12">
            <a:extLst>
              <a:ext uri="{FF2B5EF4-FFF2-40B4-BE49-F238E27FC236}">
                <a16:creationId xmlns:a16="http://schemas.microsoft.com/office/drawing/2014/main" id="{155FA908-5221-43EE-B62E-953B5BA27AEF}"/>
              </a:ext>
            </a:extLst>
          </p:cNvPr>
          <p:cNvSpPr txBox="1"/>
          <p:nvPr/>
        </p:nvSpPr>
        <p:spPr>
          <a:xfrm>
            <a:off x="5041400" y="3381223"/>
            <a:ext cx="5166525" cy="400110"/>
          </a:xfrm>
          <a:prstGeom prst="rect">
            <a:avLst/>
          </a:prstGeom>
          <a:noFill/>
        </p:spPr>
        <p:txBody>
          <a:bodyPr wrap="square" rtlCol="0">
            <a:spAutoFit/>
          </a:bodyPr>
          <a:lstStyle/>
          <a:p>
            <a:r>
              <a:rPr lang="it-IT" sz="2000" b="1" dirty="0">
                <a:solidFill>
                  <a:srgbClr val="FCB31B"/>
                </a:solidFill>
              </a:rPr>
              <a:t>Traiettorie Punto-Punto a velocità Trapezoidale</a:t>
            </a: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A1E3F4AF-756E-4882-8070-6CFD41DD058C}"/>
                  </a:ext>
                </a:extLst>
              </p:cNvPr>
              <p:cNvSpPr txBox="1"/>
              <p:nvPr/>
            </p:nvSpPr>
            <p:spPr>
              <a:xfrm>
                <a:off x="1523195" y="4711438"/>
                <a:ext cx="343769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600" b="0" i="1" smtClean="0">
                          <a:solidFill>
                            <a:schemeClr val="bg1">
                              <a:lumMod val="95000"/>
                            </a:schemeClr>
                          </a:solidFill>
                          <a:latin typeface="Cambria Math" panose="02040503050406030204" pitchFamily="18" charset="0"/>
                        </a:rPr>
                        <m:t>𝑞</m:t>
                      </m:r>
                      <m:d>
                        <m:dPr>
                          <m:ctrlPr>
                            <a:rPr lang="it-IT" sz="1600" b="0" i="1" smtClean="0">
                              <a:solidFill>
                                <a:schemeClr val="bg1">
                                  <a:lumMod val="95000"/>
                                </a:schemeClr>
                              </a:solidFill>
                              <a:latin typeface="Cambria Math" panose="02040503050406030204" pitchFamily="18" charset="0"/>
                            </a:rPr>
                          </m:ctrlPr>
                        </m:dPr>
                        <m:e>
                          <m:r>
                            <a:rPr lang="it-IT" sz="1600" b="0" i="1" smtClean="0">
                              <a:solidFill>
                                <a:schemeClr val="bg1">
                                  <a:lumMod val="95000"/>
                                </a:schemeClr>
                              </a:solidFill>
                              <a:latin typeface="Cambria Math" panose="02040503050406030204" pitchFamily="18" charset="0"/>
                            </a:rPr>
                            <m:t>𝑡</m:t>
                          </m:r>
                        </m:e>
                      </m:d>
                      <m:r>
                        <a:rPr lang="it-IT" sz="1600" b="0" i="1" smtClean="0">
                          <a:solidFill>
                            <a:schemeClr val="bg1">
                              <a:lumMod val="95000"/>
                            </a:schemeClr>
                          </a:solidFill>
                          <a:latin typeface="Cambria Math" panose="02040503050406030204" pitchFamily="18" charset="0"/>
                        </a:rPr>
                        <m:t>= </m:t>
                      </m:r>
                      <m:sSub>
                        <m:sSubPr>
                          <m:ctrlPr>
                            <a:rPr lang="it-IT" sz="1600" b="0" i="1" smtClean="0">
                              <a:solidFill>
                                <a:schemeClr val="bg1">
                                  <a:lumMod val="95000"/>
                                </a:schemeClr>
                              </a:solidFill>
                              <a:latin typeface="Cambria Math" panose="02040503050406030204" pitchFamily="18" charset="0"/>
                            </a:rPr>
                          </m:ctrlPr>
                        </m:sSubPr>
                        <m:e>
                          <m:r>
                            <a:rPr lang="it-IT" sz="1600" b="0" i="1" smtClean="0">
                              <a:solidFill>
                                <a:schemeClr val="bg1">
                                  <a:lumMod val="95000"/>
                                </a:schemeClr>
                              </a:solidFill>
                              <a:latin typeface="Cambria Math" panose="02040503050406030204" pitchFamily="18" charset="0"/>
                            </a:rPr>
                            <m:t>𝑎</m:t>
                          </m:r>
                        </m:e>
                        <m:sub>
                          <m:r>
                            <a:rPr lang="it-IT" sz="1600" b="0" i="1" smtClean="0">
                              <a:solidFill>
                                <a:schemeClr val="bg1">
                                  <a:lumMod val="95000"/>
                                </a:schemeClr>
                              </a:solidFill>
                              <a:latin typeface="Cambria Math" panose="02040503050406030204" pitchFamily="18" charset="0"/>
                            </a:rPr>
                            <m:t>0</m:t>
                          </m:r>
                        </m:sub>
                      </m:sSub>
                      <m:r>
                        <a:rPr lang="it-IT" sz="1600" b="0" i="1" smtClean="0">
                          <a:solidFill>
                            <a:schemeClr val="bg1">
                              <a:lumMod val="95000"/>
                            </a:schemeClr>
                          </a:solidFill>
                          <a:latin typeface="Cambria Math" panose="02040503050406030204" pitchFamily="18" charset="0"/>
                        </a:rPr>
                        <m:t>+</m:t>
                      </m:r>
                      <m:sSub>
                        <m:sSubPr>
                          <m:ctrlPr>
                            <a:rPr lang="it-IT" sz="1600" b="0" i="1" smtClean="0">
                              <a:solidFill>
                                <a:schemeClr val="bg1">
                                  <a:lumMod val="95000"/>
                                </a:schemeClr>
                              </a:solidFill>
                              <a:latin typeface="Cambria Math" panose="02040503050406030204" pitchFamily="18" charset="0"/>
                            </a:rPr>
                          </m:ctrlPr>
                        </m:sSubPr>
                        <m:e>
                          <m:r>
                            <a:rPr lang="it-IT" sz="1600" b="0" i="1" smtClean="0">
                              <a:solidFill>
                                <a:schemeClr val="bg1">
                                  <a:lumMod val="95000"/>
                                </a:schemeClr>
                              </a:solidFill>
                              <a:latin typeface="Cambria Math" panose="02040503050406030204" pitchFamily="18" charset="0"/>
                            </a:rPr>
                            <m:t>𝑎</m:t>
                          </m:r>
                        </m:e>
                        <m:sub>
                          <m:r>
                            <a:rPr lang="it-IT" sz="1600" b="0" i="1" smtClean="0">
                              <a:solidFill>
                                <a:schemeClr val="bg1">
                                  <a:lumMod val="95000"/>
                                </a:schemeClr>
                              </a:solidFill>
                              <a:latin typeface="Cambria Math" panose="02040503050406030204" pitchFamily="18" charset="0"/>
                            </a:rPr>
                            <m:t>1</m:t>
                          </m:r>
                        </m:sub>
                      </m:sSub>
                      <m:r>
                        <a:rPr lang="it-IT" sz="1600" b="0" i="1" smtClean="0">
                          <a:solidFill>
                            <a:schemeClr val="bg1">
                              <a:lumMod val="95000"/>
                            </a:schemeClr>
                          </a:solidFill>
                          <a:latin typeface="Cambria Math" panose="02040503050406030204" pitchFamily="18" charset="0"/>
                        </a:rPr>
                        <m:t>𝑡</m:t>
                      </m:r>
                      <m:r>
                        <a:rPr lang="it-IT" sz="1600" b="0" i="1" smtClean="0">
                          <a:solidFill>
                            <a:schemeClr val="bg1">
                              <a:lumMod val="95000"/>
                            </a:schemeClr>
                          </a:solidFill>
                          <a:latin typeface="Cambria Math" panose="02040503050406030204" pitchFamily="18" charset="0"/>
                        </a:rPr>
                        <m:t>+</m:t>
                      </m:r>
                      <m:sSub>
                        <m:sSubPr>
                          <m:ctrlPr>
                            <a:rPr lang="it-IT" sz="1600" b="0" i="1" smtClean="0">
                              <a:solidFill>
                                <a:schemeClr val="bg1">
                                  <a:lumMod val="95000"/>
                                </a:schemeClr>
                              </a:solidFill>
                              <a:latin typeface="Cambria Math" panose="02040503050406030204" pitchFamily="18" charset="0"/>
                            </a:rPr>
                          </m:ctrlPr>
                        </m:sSubPr>
                        <m:e>
                          <m:r>
                            <a:rPr lang="it-IT" sz="1600" b="0" i="1" smtClean="0">
                              <a:solidFill>
                                <a:schemeClr val="bg1">
                                  <a:lumMod val="95000"/>
                                </a:schemeClr>
                              </a:solidFill>
                              <a:latin typeface="Cambria Math" panose="02040503050406030204" pitchFamily="18" charset="0"/>
                            </a:rPr>
                            <m:t>𝑎</m:t>
                          </m:r>
                        </m:e>
                        <m:sub>
                          <m:r>
                            <a:rPr lang="it-IT" sz="1600" b="0" i="1" smtClean="0">
                              <a:solidFill>
                                <a:schemeClr val="bg1">
                                  <a:lumMod val="95000"/>
                                </a:schemeClr>
                              </a:solidFill>
                              <a:latin typeface="Cambria Math" panose="02040503050406030204" pitchFamily="18" charset="0"/>
                            </a:rPr>
                            <m:t>2</m:t>
                          </m:r>
                        </m:sub>
                      </m:sSub>
                      <m:sSup>
                        <m:sSupPr>
                          <m:ctrlPr>
                            <a:rPr lang="it-IT" sz="1600" b="0" i="1" smtClean="0">
                              <a:solidFill>
                                <a:schemeClr val="bg1">
                                  <a:lumMod val="95000"/>
                                </a:schemeClr>
                              </a:solidFill>
                              <a:latin typeface="Cambria Math" panose="02040503050406030204" pitchFamily="18" charset="0"/>
                            </a:rPr>
                          </m:ctrlPr>
                        </m:sSupPr>
                        <m:e>
                          <m:r>
                            <a:rPr lang="it-IT" sz="1600" b="0" i="1" smtClean="0">
                              <a:solidFill>
                                <a:schemeClr val="bg1">
                                  <a:lumMod val="95000"/>
                                </a:schemeClr>
                              </a:solidFill>
                              <a:latin typeface="Cambria Math" panose="02040503050406030204" pitchFamily="18" charset="0"/>
                            </a:rPr>
                            <m:t>𝑡</m:t>
                          </m:r>
                        </m:e>
                        <m:sup>
                          <m:r>
                            <a:rPr lang="it-IT" sz="1600" b="0" i="1" smtClean="0">
                              <a:solidFill>
                                <a:schemeClr val="bg1">
                                  <a:lumMod val="95000"/>
                                </a:schemeClr>
                              </a:solidFill>
                              <a:latin typeface="Cambria Math" panose="02040503050406030204" pitchFamily="18" charset="0"/>
                            </a:rPr>
                            <m:t>2</m:t>
                          </m:r>
                        </m:sup>
                      </m:sSup>
                      <m:r>
                        <a:rPr lang="it-IT" sz="1600" b="0" i="1" smtClean="0">
                          <a:solidFill>
                            <a:schemeClr val="bg1">
                              <a:lumMod val="95000"/>
                            </a:schemeClr>
                          </a:solidFill>
                          <a:latin typeface="Cambria Math" panose="02040503050406030204" pitchFamily="18" charset="0"/>
                        </a:rPr>
                        <m:t>+</m:t>
                      </m:r>
                      <m:sSub>
                        <m:sSubPr>
                          <m:ctrlPr>
                            <a:rPr lang="it-IT" sz="1600" b="0" i="1" smtClean="0">
                              <a:solidFill>
                                <a:schemeClr val="bg1">
                                  <a:lumMod val="95000"/>
                                </a:schemeClr>
                              </a:solidFill>
                              <a:latin typeface="Cambria Math" panose="02040503050406030204" pitchFamily="18" charset="0"/>
                            </a:rPr>
                          </m:ctrlPr>
                        </m:sSubPr>
                        <m:e>
                          <m:r>
                            <a:rPr lang="it-IT" sz="1600" b="0" i="1" smtClean="0">
                              <a:solidFill>
                                <a:schemeClr val="bg1">
                                  <a:lumMod val="95000"/>
                                </a:schemeClr>
                              </a:solidFill>
                              <a:latin typeface="Cambria Math" panose="02040503050406030204" pitchFamily="18" charset="0"/>
                            </a:rPr>
                            <m:t>𝑎</m:t>
                          </m:r>
                        </m:e>
                        <m:sub>
                          <m:r>
                            <a:rPr lang="it-IT" sz="1600" b="0" i="1" smtClean="0">
                              <a:solidFill>
                                <a:schemeClr val="bg1">
                                  <a:lumMod val="95000"/>
                                </a:schemeClr>
                              </a:solidFill>
                              <a:latin typeface="Cambria Math" panose="02040503050406030204" pitchFamily="18" charset="0"/>
                            </a:rPr>
                            <m:t>3</m:t>
                          </m:r>
                        </m:sub>
                      </m:sSub>
                      <m:sSup>
                        <m:sSupPr>
                          <m:ctrlPr>
                            <a:rPr lang="it-IT" sz="1600" b="0" i="1" smtClean="0">
                              <a:solidFill>
                                <a:schemeClr val="bg1">
                                  <a:lumMod val="95000"/>
                                </a:schemeClr>
                              </a:solidFill>
                              <a:latin typeface="Cambria Math" panose="02040503050406030204" pitchFamily="18" charset="0"/>
                            </a:rPr>
                          </m:ctrlPr>
                        </m:sSupPr>
                        <m:e>
                          <m:r>
                            <a:rPr lang="it-IT" sz="1600" b="0" i="1" smtClean="0">
                              <a:solidFill>
                                <a:schemeClr val="bg1">
                                  <a:lumMod val="95000"/>
                                </a:schemeClr>
                              </a:solidFill>
                              <a:latin typeface="Cambria Math" panose="02040503050406030204" pitchFamily="18" charset="0"/>
                            </a:rPr>
                            <m:t>𝑡</m:t>
                          </m:r>
                        </m:e>
                        <m:sup>
                          <m:r>
                            <a:rPr lang="it-IT" sz="1600" b="0" i="1" smtClean="0">
                              <a:solidFill>
                                <a:schemeClr val="bg1">
                                  <a:lumMod val="95000"/>
                                </a:schemeClr>
                              </a:solidFill>
                              <a:latin typeface="Cambria Math" panose="02040503050406030204" pitchFamily="18" charset="0"/>
                            </a:rPr>
                            <m:t>3</m:t>
                          </m:r>
                        </m:sup>
                      </m:sSup>
                    </m:oMath>
                  </m:oMathPara>
                </a14:m>
                <a:endParaRPr lang="it-IT" sz="1600" dirty="0">
                  <a:solidFill>
                    <a:schemeClr val="bg1">
                      <a:lumMod val="95000"/>
                    </a:schemeClr>
                  </a:solidFill>
                </a:endParaRPr>
              </a:p>
            </p:txBody>
          </p:sp>
        </mc:Choice>
        <mc:Fallback xmlns="">
          <p:sp>
            <p:nvSpPr>
              <p:cNvPr id="15" name="CasellaDiTesto 14">
                <a:extLst>
                  <a:ext uri="{FF2B5EF4-FFF2-40B4-BE49-F238E27FC236}">
                    <a16:creationId xmlns:a16="http://schemas.microsoft.com/office/drawing/2014/main" id="{A1E3F4AF-756E-4882-8070-6CFD41DD058C}"/>
                  </a:ext>
                </a:extLst>
              </p:cNvPr>
              <p:cNvSpPr txBox="1">
                <a:spLocks noRot="1" noChangeAspect="1" noMove="1" noResize="1" noEditPoints="1" noAdjustHandles="1" noChangeArrowheads="1" noChangeShapeType="1" noTextEdit="1"/>
              </p:cNvSpPr>
              <p:nvPr/>
            </p:nvSpPr>
            <p:spPr>
              <a:xfrm>
                <a:off x="1523195" y="4711438"/>
                <a:ext cx="3437692" cy="338554"/>
              </a:xfrm>
              <a:prstGeom prst="rect">
                <a:avLst/>
              </a:prstGeom>
              <a:blipFill>
                <a:blip r:embed="rId4"/>
                <a:stretch>
                  <a:fillRect b="-3636"/>
                </a:stretch>
              </a:blipFill>
            </p:spPr>
            <p:txBody>
              <a:bodyPr/>
              <a:lstStyle/>
              <a:p>
                <a:r>
                  <a:rPr lang="it-IT">
                    <a:noFill/>
                  </a:rPr>
                  <a:t> </a:t>
                </a:r>
              </a:p>
            </p:txBody>
          </p:sp>
        </mc:Fallback>
      </mc:AlternateContent>
      <p:pic>
        <p:nvPicPr>
          <p:cNvPr id="16" name="Immagine 15">
            <a:extLst>
              <a:ext uri="{FF2B5EF4-FFF2-40B4-BE49-F238E27FC236}">
                <a16:creationId xmlns:a16="http://schemas.microsoft.com/office/drawing/2014/main" id="{5374EEE1-C25B-459A-B9C5-A59FFBC6206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4296" y="3779365"/>
            <a:ext cx="1283419" cy="2475165"/>
          </a:xfrm>
          <a:prstGeom prst="rect">
            <a:avLst/>
          </a:prstGeom>
        </p:spPr>
      </p:pic>
      <p:pic>
        <p:nvPicPr>
          <p:cNvPr id="17" name="Immagine 16">
            <a:extLst>
              <a:ext uri="{FF2B5EF4-FFF2-40B4-BE49-F238E27FC236}">
                <a16:creationId xmlns:a16="http://schemas.microsoft.com/office/drawing/2014/main" id="{91EEB612-D89F-4AF6-AE00-A3DA69E49CE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213649" y="3779365"/>
            <a:ext cx="1764701" cy="2475165"/>
          </a:xfrm>
          <a:prstGeom prst="rect">
            <a:avLst/>
          </a:prstGeom>
        </p:spPr>
      </p:pic>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D7099B78-9052-49B7-B168-6F3C7FC7EF02}"/>
                  </a:ext>
                </a:extLst>
              </p:cNvPr>
              <p:cNvSpPr txBox="1"/>
              <p:nvPr/>
            </p:nvSpPr>
            <p:spPr>
              <a:xfrm>
                <a:off x="6802463" y="4530938"/>
                <a:ext cx="3324949" cy="11979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chemeClr val="bg1"/>
                          </a:solidFill>
                          <a:latin typeface="Cambria Math" panose="02040503050406030204" pitchFamily="18" charset="0"/>
                        </a:rPr>
                        <m:t>𝑞</m:t>
                      </m:r>
                      <m:d>
                        <m:dPr>
                          <m:ctrlPr>
                            <a:rPr lang="it-IT" sz="1200" b="0" i="1" smtClean="0">
                              <a:solidFill>
                                <a:schemeClr val="bg1"/>
                              </a:solidFill>
                              <a:latin typeface="Cambria Math" panose="02040503050406030204" pitchFamily="18" charset="0"/>
                            </a:rPr>
                          </m:ctrlPr>
                        </m:dPr>
                        <m:e>
                          <m:r>
                            <a:rPr lang="it-IT" sz="1200" b="0" i="1" smtClean="0">
                              <a:solidFill>
                                <a:schemeClr val="bg1"/>
                              </a:solidFill>
                              <a:latin typeface="Cambria Math" panose="02040503050406030204" pitchFamily="18" charset="0"/>
                            </a:rPr>
                            <m:t>𝑡</m:t>
                          </m:r>
                        </m:e>
                      </m:d>
                      <m:r>
                        <a:rPr lang="it-IT" sz="1200" b="0" i="1" smtClean="0">
                          <a:solidFill>
                            <a:schemeClr val="bg1"/>
                          </a:solidFill>
                          <a:latin typeface="Cambria Math" panose="02040503050406030204" pitchFamily="18" charset="0"/>
                        </a:rPr>
                        <m:t>=</m:t>
                      </m:r>
                      <m:d>
                        <m:dPr>
                          <m:begChr m:val="{"/>
                          <m:endChr m:val=""/>
                          <m:ctrlPr>
                            <a:rPr lang="it-IT" sz="1200" i="1" smtClean="0">
                              <a:solidFill>
                                <a:schemeClr val="bg1"/>
                              </a:solidFill>
                              <a:latin typeface="Cambria Math" panose="02040503050406030204" pitchFamily="18" charset="0"/>
                            </a:rPr>
                          </m:ctrlPr>
                        </m:dPr>
                        <m:e>
                          <m:eqArr>
                            <m:eqArrPr>
                              <m:ctrlPr>
                                <a:rPr lang="it-IT" sz="1200" i="1" smtClean="0">
                                  <a:solidFill>
                                    <a:schemeClr val="bg1"/>
                                  </a:solidFill>
                                  <a:latin typeface="Cambria Math" panose="02040503050406030204" pitchFamily="18" charset="0"/>
                                </a:rPr>
                              </m:ctrlPr>
                            </m:eqArrPr>
                            <m:e>
                              <m:sSub>
                                <m:sSubPr>
                                  <m:ctrlPr>
                                    <a:rPr lang="it-IT" sz="1200" i="1" smtClean="0">
                                      <a:solidFill>
                                        <a:schemeClr val="bg1"/>
                                      </a:solidFill>
                                      <a:latin typeface="Cambria Math" panose="02040503050406030204" pitchFamily="18" charset="0"/>
                                    </a:rPr>
                                  </m:ctrlPr>
                                </m:sSubPr>
                                <m:e>
                                  <m:r>
                                    <a:rPr lang="it-IT" sz="1200" b="0" i="1" smtClean="0">
                                      <a:solidFill>
                                        <a:schemeClr val="bg1"/>
                                      </a:solidFill>
                                      <a:latin typeface="Cambria Math" panose="02040503050406030204" pitchFamily="18" charset="0"/>
                                    </a:rPr>
                                    <m:t>𝑞</m:t>
                                  </m:r>
                                </m:e>
                                <m:sub>
                                  <m:r>
                                    <a:rPr lang="it-IT" sz="1200" b="0" i="1" smtClean="0">
                                      <a:solidFill>
                                        <a:schemeClr val="bg1"/>
                                      </a:solidFill>
                                      <a:latin typeface="Cambria Math" panose="02040503050406030204" pitchFamily="18" charset="0"/>
                                    </a:rPr>
                                    <m:t>𝑖</m:t>
                                  </m:r>
                                </m:sub>
                              </m:sSub>
                              <m:r>
                                <a:rPr lang="it-IT" sz="1200" b="0" i="1" smtClean="0">
                                  <a:solidFill>
                                    <a:schemeClr val="bg1"/>
                                  </a:solidFill>
                                  <a:latin typeface="Cambria Math" panose="02040503050406030204" pitchFamily="18" charset="0"/>
                                </a:rPr>
                                <m:t>+</m:t>
                              </m:r>
                              <m:f>
                                <m:fPr>
                                  <m:ctrlPr>
                                    <a:rPr lang="it-IT" sz="1200" b="0" i="1" smtClean="0">
                                      <a:solidFill>
                                        <a:schemeClr val="bg1"/>
                                      </a:solidFill>
                                      <a:latin typeface="Cambria Math" panose="02040503050406030204" pitchFamily="18" charset="0"/>
                                    </a:rPr>
                                  </m:ctrlPr>
                                </m:fPr>
                                <m:num>
                                  <m:r>
                                    <a:rPr lang="it-IT" sz="1200" b="0" i="1" smtClean="0">
                                      <a:solidFill>
                                        <a:schemeClr val="bg1"/>
                                      </a:solidFill>
                                      <a:latin typeface="Cambria Math" panose="02040503050406030204" pitchFamily="18" charset="0"/>
                                    </a:rPr>
                                    <m:t>1</m:t>
                                  </m:r>
                                </m:num>
                                <m:den>
                                  <m:r>
                                    <a:rPr lang="it-IT" sz="1200" b="0" i="1" smtClean="0">
                                      <a:solidFill>
                                        <a:schemeClr val="bg1"/>
                                      </a:solidFill>
                                      <a:latin typeface="Cambria Math" panose="02040503050406030204" pitchFamily="18" charset="0"/>
                                    </a:rPr>
                                    <m:t>2</m:t>
                                  </m:r>
                                </m:den>
                              </m:f>
                              <m:sSub>
                                <m:sSubPr>
                                  <m:ctrlPr>
                                    <a:rPr lang="it-IT" sz="1200" b="0" i="1" smtClean="0">
                                      <a:solidFill>
                                        <a:schemeClr val="bg1"/>
                                      </a:solidFill>
                                      <a:latin typeface="Cambria Math" panose="02040503050406030204" pitchFamily="18" charset="0"/>
                                    </a:rPr>
                                  </m:ctrlPr>
                                </m:sSubPr>
                                <m:e>
                                  <m:acc>
                                    <m:accPr>
                                      <m:chr m:val="̈"/>
                                      <m:ctrlPr>
                                        <a:rPr lang="it-IT" sz="1200" b="0" i="1" smtClean="0">
                                          <a:solidFill>
                                            <a:schemeClr val="bg1"/>
                                          </a:solidFill>
                                          <a:latin typeface="Cambria Math" panose="02040503050406030204" pitchFamily="18" charset="0"/>
                                        </a:rPr>
                                      </m:ctrlPr>
                                    </m:accPr>
                                    <m:e>
                                      <m:r>
                                        <a:rPr lang="it-IT" sz="1200" b="0" i="1" smtClean="0">
                                          <a:solidFill>
                                            <a:schemeClr val="bg1"/>
                                          </a:solidFill>
                                          <a:latin typeface="Cambria Math" panose="02040503050406030204" pitchFamily="18" charset="0"/>
                                        </a:rPr>
                                        <m:t>𝑞</m:t>
                                      </m:r>
                                    </m:e>
                                  </m:acc>
                                </m:e>
                                <m:sub>
                                  <m:r>
                                    <a:rPr lang="it-IT" sz="1200" b="0" i="1" smtClean="0">
                                      <a:solidFill>
                                        <a:schemeClr val="bg1"/>
                                      </a:solidFill>
                                      <a:latin typeface="Cambria Math" panose="02040503050406030204" pitchFamily="18" charset="0"/>
                                    </a:rPr>
                                    <m:t>𝑐</m:t>
                                  </m:r>
                                </m:sub>
                              </m:sSub>
                              <m:sSup>
                                <m:sSupPr>
                                  <m:ctrlPr>
                                    <a:rPr lang="it-IT" sz="1200" b="0" i="1" smtClean="0">
                                      <a:solidFill>
                                        <a:schemeClr val="bg1"/>
                                      </a:solidFill>
                                      <a:latin typeface="Cambria Math" panose="02040503050406030204" pitchFamily="18" charset="0"/>
                                    </a:rPr>
                                  </m:ctrlPr>
                                </m:sSupPr>
                                <m:e>
                                  <m:r>
                                    <a:rPr lang="it-IT" sz="1200" b="0" i="1" smtClean="0">
                                      <a:solidFill>
                                        <a:schemeClr val="bg1"/>
                                      </a:solidFill>
                                      <a:latin typeface="Cambria Math" panose="02040503050406030204" pitchFamily="18" charset="0"/>
                                    </a:rPr>
                                    <m:t>𝑡</m:t>
                                  </m:r>
                                </m:e>
                                <m:sup>
                                  <m:r>
                                    <a:rPr lang="it-IT" sz="1200" b="0" i="1" smtClean="0">
                                      <a:solidFill>
                                        <a:schemeClr val="bg1"/>
                                      </a:solidFill>
                                      <a:latin typeface="Cambria Math" panose="02040503050406030204" pitchFamily="18" charset="0"/>
                                    </a:rPr>
                                    <m:t>2</m:t>
                                  </m:r>
                                </m:sup>
                              </m:sSup>
                              <m:r>
                                <a:rPr lang="it-IT" sz="1200" b="0" i="1" smtClean="0">
                                  <a:solidFill>
                                    <a:schemeClr val="bg1"/>
                                  </a:solidFill>
                                  <a:latin typeface="Cambria Math" panose="02040503050406030204" pitchFamily="18" charset="0"/>
                                </a:rPr>
                                <m:t> </m:t>
                              </m:r>
                              <m:r>
                                <a:rPr lang="it-IT" sz="1200" b="0" i="1" smtClean="0">
                                  <a:solidFill>
                                    <a:schemeClr val="bg1"/>
                                  </a:solidFill>
                                  <a:latin typeface="Cambria Math" panose="02040503050406030204" pitchFamily="18" charset="0"/>
                                </a:rPr>
                                <m:t>𝑝𝑒𝑟</m:t>
                              </m:r>
                              <m:r>
                                <a:rPr lang="it-IT" sz="1200" b="0" i="1" smtClean="0">
                                  <a:solidFill>
                                    <a:schemeClr val="bg1"/>
                                  </a:solidFill>
                                  <a:latin typeface="Cambria Math" panose="02040503050406030204" pitchFamily="18" charset="0"/>
                                </a:rPr>
                                <m:t> 0≤</m:t>
                              </m:r>
                              <m:r>
                                <a:rPr lang="it-IT" sz="1200" b="0" i="1" smtClean="0">
                                  <a:solidFill>
                                    <a:schemeClr val="bg1"/>
                                  </a:solidFill>
                                  <a:latin typeface="Cambria Math" panose="02040503050406030204" pitchFamily="18" charset="0"/>
                                  <a:ea typeface="Cambria Math" panose="02040503050406030204" pitchFamily="18" charset="0"/>
                                </a:rPr>
                                <m:t>𝑡</m:t>
                              </m:r>
                              <m:r>
                                <a:rPr lang="it-IT" sz="1200" b="0" i="1" smtClean="0">
                                  <a:solidFill>
                                    <a:schemeClr val="bg1"/>
                                  </a:solidFill>
                                  <a:latin typeface="Cambria Math" panose="02040503050406030204" pitchFamily="18" charset="0"/>
                                  <a:ea typeface="Cambria Math" panose="02040503050406030204" pitchFamily="18" charset="0"/>
                                </a:rPr>
                                <m:t>&lt;</m:t>
                              </m:r>
                              <m:sSub>
                                <m:sSubPr>
                                  <m:ctrlPr>
                                    <a:rPr lang="it-IT" sz="1200" b="0" i="1" smtClean="0">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𝑡</m:t>
                                  </m:r>
                                </m:e>
                                <m:sub>
                                  <m:r>
                                    <a:rPr lang="it-IT" sz="1200" b="0" i="1" smtClean="0">
                                      <a:solidFill>
                                        <a:schemeClr val="bg1"/>
                                      </a:solidFill>
                                      <a:latin typeface="Cambria Math" panose="02040503050406030204" pitchFamily="18" charset="0"/>
                                      <a:ea typeface="Cambria Math" panose="02040503050406030204" pitchFamily="18" charset="0"/>
                                    </a:rPr>
                                    <m:t>𝑐</m:t>
                                  </m:r>
                                </m:sub>
                              </m:sSub>
                            </m:e>
                            <m:e>
                              <m:sSub>
                                <m:sSubPr>
                                  <m:ctrlPr>
                                    <a:rPr lang="it-IT" sz="1200" i="1">
                                      <a:solidFill>
                                        <a:schemeClr val="bg1"/>
                                      </a:solidFill>
                                      <a:latin typeface="Cambria Math" panose="02040503050406030204" pitchFamily="18" charset="0"/>
                                    </a:rPr>
                                  </m:ctrlPr>
                                </m:sSubPr>
                                <m:e>
                                  <m:r>
                                    <a:rPr lang="it-IT" sz="1200" i="1">
                                      <a:solidFill>
                                        <a:schemeClr val="bg1"/>
                                      </a:solidFill>
                                      <a:latin typeface="Cambria Math" panose="02040503050406030204" pitchFamily="18" charset="0"/>
                                    </a:rPr>
                                    <m:t>𝑞</m:t>
                                  </m:r>
                                </m:e>
                                <m:sub>
                                  <m:r>
                                    <a:rPr lang="it-IT" sz="1200" i="1">
                                      <a:solidFill>
                                        <a:schemeClr val="bg1"/>
                                      </a:solidFill>
                                      <a:latin typeface="Cambria Math" panose="02040503050406030204" pitchFamily="18" charset="0"/>
                                    </a:rPr>
                                    <m:t>𝑖</m:t>
                                  </m:r>
                                </m:sub>
                              </m:sSub>
                              <m:r>
                                <a:rPr lang="it-IT" sz="1200" b="0" i="1" smtClean="0">
                                  <a:solidFill>
                                    <a:schemeClr val="bg1"/>
                                  </a:solidFill>
                                  <a:latin typeface="Cambria Math" panose="02040503050406030204" pitchFamily="18" charset="0"/>
                                </a:rPr>
                                <m:t>+</m:t>
                              </m:r>
                              <m:sSub>
                                <m:sSubPr>
                                  <m:ctrlPr>
                                    <a:rPr lang="it-IT" sz="1200" i="1">
                                      <a:solidFill>
                                        <a:schemeClr val="bg1"/>
                                      </a:solidFill>
                                      <a:latin typeface="Cambria Math" panose="02040503050406030204" pitchFamily="18" charset="0"/>
                                    </a:rPr>
                                  </m:ctrlPr>
                                </m:sSubPr>
                                <m:e>
                                  <m:acc>
                                    <m:accPr>
                                      <m:chr m:val="̈"/>
                                      <m:ctrlPr>
                                        <a:rPr lang="it-IT" sz="1200" i="1">
                                          <a:solidFill>
                                            <a:schemeClr val="bg1"/>
                                          </a:solidFill>
                                          <a:latin typeface="Cambria Math" panose="02040503050406030204" pitchFamily="18" charset="0"/>
                                        </a:rPr>
                                      </m:ctrlPr>
                                    </m:accPr>
                                    <m:e>
                                      <m:r>
                                        <a:rPr lang="it-IT" sz="1200" i="1">
                                          <a:solidFill>
                                            <a:schemeClr val="bg1"/>
                                          </a:solidFill>
                                          <a:latin typeface="Cambria Math" panose="02040503050406030204" pitchFamily="18" charset="0"/>
                                        </a:rPr>
                                        <m:t>𝑞</m:t>
                                      </m:r>
                                    </m:e>
                                  </m:acc>
                                </m:e>
                                <m:sub>
                                  <m:r>
                                    <a:rPr lang="it-IT" sz="1200" i="1">
                                      <a:solidFill>
                                        <a:schemeClr val="bg1"/>
                                      </a:solidFill>
                                      <a:latin typeface="Cambria Math" panose="02040503050406030204" pitchFamily="18" charset="0"/>
                                    </a:rPr>
                                    <m:t>𝑐</m:t>
                                  </m:r>
                                </m:sub>
                              </m:sSub>
                              <m:sSup>
                                <m:sSupPr>
                                  <m:ctrlPr>
                                    <a:rPr lang="it-IT" sz="1200" i="1">
                                      <a:solidFill>
                                        <a:schemeClr val="bg1"/>
                                      </a:solidFill>
                                      <a:latin typeface="Cambria Math" panose="02040503050406030204" pitchFamily="18" charset="0"/>
                                    </a:rPr>
                                  </m:ctrlPr>
                                </m:sSupPr>
                                <m:e>
                                  <m:r>
                                    <a:rPr lang="it-IT" sz="1200" i="1">
                                      <a:solidFill>
                                        <a:schemeClr val="bg1"/>
                                      </a:solidFill>
                                      <a:latin typeface="Cambria Math" panose="02040503050406030204" pitchFamily="18" charset="0"/>
                                    </a:rPr>
                                    <m:t>𝑡</m:t>
                                  </m:r>
                                </m:e>
                                <m:sup>
                                  <m:r>
                                    <a:rPr lang="it-IT" sz="1200" i="1">
                                      <a:solidFill>
                                        <a:schemeClr val="bg1"/>
                                      </a:solidFill>
                                      <a:latin typeface="Cambria Math" panose="02040503050406030204" pitchFamily="18" charset="0"/>
                                    </a:rPr>
                                    <m:t>2</m:t>
                                  </m:r>
                                </m:sup>
                              </m:sSup>
                              <m:d>
                                <m:dPr>
                                  <m:ctrlPr>
                                    <a:rPr lang="it-IT" sz="1200" b="0" i="1" smtClean="0">
                                      <a:solidFill>
                                        <a:schemeClr val="bg1"/>
                                      </a:solidFill>
                                      <a:latin typeface="Cambria Math" panose="02040503050406030204" pitchFamily="18" charset="0"/>
                                    </a:rPr>
                                  </m:ctrlPr>
                                </m:dPr>
                                <m:e>
                                  <m:r>
                                    <a:rPr lang="it-IT" sz="1200" b="0" i="1" smtClean="0">
                                      <a:solidFill>
                                        <a:schemeClr val="bg1"/>
                                      </a:solidFill>
                                      <a:latin typeface="Cambria Math" panose="02040503050406030204" pitchFamily="18" charset="0"/>
                                    </a:rPr>
                                    <m:t>𝑡</m:t>
                                  </m:r>
                                  <m:r>
                                    <a:rPr lang="it-IT" sz="1200" b="0" i="1" smtClean="0">
                                      <a:solidFill>
                                        <a:schemeClr val="bg1"/>
                                      </a:solidFill>
                                      <a:latin typeface="Cambria Math" panose="02040503050406030204" pitchFamily="18" charset="0"/>
                                    </a:rPr>
                                    <m:t>−</m:t>
                                  </m:r>
                                  <m:f>
                                    <m:fPr>
                                      <m:ctrlPr>
                                        <a:rPr lang="it-IT" sz="1200" b="0" i="1" smtClean="0">
                                          <a:solidFill>
                                            <a:schemeClr val="bg1"/>
                                          </a:solidFill>
                                          <a:latin typeface="Cambria Math" panose="02040503050406030204" pitchFamily="18" charset="0"/>
                                        </a:rPr>
                                      </m:ctrlPr>
                                    </m:fPr>
                                    <m:num>
                                      <m:sSub>
                                        <m:sSubPr>
                                          <m:ctrlPr>
                                            <a:rPr lang="it-IT" sz="1200" b="0" i="1" smtClean="0">
                                              <a:solidFill>
                                                <a:schemeClr val="bg1"/>
                                              </a:solidFill>
                                              <a:latin typeface="Cambria Math" panose="02040503050406030204" pitchFamily="18" charset="0"/>
                                            </a:rPr>
                                          </m:ctrlPr>
                                        </m:sSubPr>
                                        <m:e>
                                          <m:r>
                                            <a:rPr lang="it-IT" sz="1200" b="0" i="1" smtClean="0">
                                              <a:solidFill>
                                                <a:schemeClr val="bg1"/>
                                              </a:solidFill>
                                              <a:latin typeface="Cambria Math" panose="02040503050406030204" pitchFamily="18" charset="0"/>
                                            </a:rPr>
                                            <m:t>𝑡</m:t>
                                          </m:r>
                                        </m:e>
                                        <m:sub>
                                          <m:r>
                                            <a:rPr lang="it-IT" sz="1200" b="0" i="1" smtClean="0">
                                              <a:solidFill>
                                                <a:schemeClr val="bg1"/>
                                              </a:solidFill>
                                              <a:latin typeface="Cambria Math" panose="02040503050406030204" pitchFamily="18" charset="0"/>
                                            </a:rPr>
                                            <m:t>𝑐</m:t>
                                          </m:r>
                                        </m:sub>
                                      </m:sSub>
                                    </m:num>
                                    <m:den>
                                      <m:r>
                                        <a:rPr lang="it-IT" sz="1200" b="0" i="1" smtClean="0">
                                          <a:solidFill>
                                            <a:schemeClr val="bg1"/>
                                          </a:solidFill>
                                          <a:latin typeface="Cambria Math" panose="02040503050406030204" pitchFamily="18" charset="0"/>
                                        </a:rPr>
                                        <m:t>2</m:t>
                                      </m:r>
                                    </m:den>
                                  </m:f>
                                </m:e>
                              </m:d>
                              <m:r>
                                <a:rPr lang="it-IT" sz="1200" b="0" i="1" smtClean="0">
                                  <a:solidFill>
                                    <a:schemeClr val="bg1"/>
                                  </a:solidFill>
                                  <a:latin typeface="Cambria Math" panose="02040503050406030204" pitchFamily="18" charset="0"/>
                                </a:rPr>
                                <m:t>𝑝𝑒𝑟</m:t>
                              </m:r>
                              <m:r>
                                <a:rPr lang="it-IT" sz="1200" b="0" i="1" smtClean="0">
                                  <a:solidFill>
                                    <a:schemeClr val="bg1"/>
                                  </a:solidFill>
                                  <a:latin typeface="Cambria Math" panose="02040503050406030204" pitchFamily="18" charset="0"/>
                                </a:rPr>
                                <m:t> </m:t>
                              </m:r>
                              <m:sSub>
                                <m:sSubPr>
                                  <m:ctrlPr>
                                    <a:rPr lang="it-IT" sz="1200" b="0" i="1" smtClean="0">
                                      <a:solidFill>
                                        <a:schemeClr val="bg1"/>
                                      </a:solidFill>
                                      <a:latin typeface="Cambria Math" panose="02040503050406030204" pitchFamily="18" charset="0"/>
                                    </a:rPr>
                                  </m:ctrlPr>
                                </m:sSubPr>
                                <m:e>
                                  <m:r>
                                    <a:rPr lang="it-IT" sz="1200" b="0" i="1" smtClean="0">
                                      <a:solidFill>
                                        <a:schemeClr val="bg1"/>
                                      </a:solidFill>
                                      <a:latin typeface="Cambria Math" panose="02040503050406030204" pitchFamily="18" charset="0"/>
                                    </a:rPr>
                                    <m:t>𝑡</m:t>
                                  </m:r>
                                </m:e>
                                <m:sub>
                                  <m:r>
                                    <a:rPr lang="it-IT" sz="1200" b="0" i="1" smtClean="0">
                                      <a:solidFill>
                                        <a:schemeClr val="bg1"/>
                                      </a:solidFill>
                                      <a:latin typeface="Cambria Math" panose="02040503050406030204" pitchFamily="18" charset="0"/>
                                    </a:rPr>
                                    <m:t>𝑐</m:t>
                                  </m:r>
                                </m:sub>
                              </m:sSub>
                              <m:r>
                                <a:rPr lang="it-IT" sz="1200" b="0" i="1" smtClean="0">
                                  <a:solidFill>
                                    <a:schemeClr val="bg1"/>
                                  </a:solidFill>
                                  <a:latin typeface="Cambria Math" panose="02040503050406030204" pitchFamily="18" charset="0"/>
                                  <a:ea typeface="Cambria Math" panose="02040503050406030204" pitchFamily="18" charset="0"/>
                                </a:rPr>
                                <m:t>&lt;</m:t>
                              </m:r>
                              <m:r>
                                <a:rPr lang="it-IT" sz="1200" b="0" i="1" smtClean="0">
                                  <a:solidFill>
                                    <a:schemeClr val="bg1"/>
                                  </a:solidFill>
                                  <a:latin typeface="Cambria Math" panose="02040503050406030204" pitchFamily="18" charset="0"/>
                                  <a:ea typeface="Cambria Math" panose="02040503050406030204" pitchFamily="18" charset="0"/>
                                </a:rPr>
                                <m:t>𝑡</m:t>
                              </m:r>
                              <m:r>
                                <a:rPr lang="it-IT" sz="1200" b="0" i="1" smtClean="0">
                                  <a:solidFill>
                                    <a:schemeClr val="bg1"/>
                                  </a:solidFill>
                                  <a:latin typeface="Cambria Math" panose="02040503050406030204" pitchFamily="18" charset="0"/>
                                  <a:ea typeface="Cambria Math" panose="02040503050406030204" pitchFamily="18" charset="0"/>
                                </a:rPr>
                                <m:t>≤</m:t>
                              </m:r>
                              <m:sSub>
                                <m:sSubPr>
                                  <m:ctrlPr>
                                    <a:rPr lang="it-IT" sz="1200" b="0" i="1" smtClean="0">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𝑡</m:t>
                                  </m:r>
                                </m:e>
                                <m:sub>
                                  <m:r>
                                    <a:rPr lang="it-IT" sz="1200" b="0" i="1" smtClean="0">
                                      <a:solidFill>
                                        <a:schemeClr val="bg1"/>
                                      </a:solidFill>
                                      <a:latin typeface="Cambria Math" panose="02040503050406030204" pitchFamily="18" charset="0"/>
                                      <a:ea typeface="Cambria Math" panose="02040503050406030204" pitchFamily="18" charset="0"/>
                                    </a:rPr>
                                    <m:t>𝑓</m:t>
                                  </m:r>
                                </m:sub>
                              </m:sSub>
                              <m:r>
                                <a:rPr lang="it-IT" sz="1200" b="0" i="1" smtClean="0">
                                  <a:solidFill>
                                    <a:schemeClr val="bg1"/>
                                  </a:solidFill>
                                  <a:latin typeface="Cambria Math" panose="02040503050406030204" pitchFamily="18" charset="0"/>
                                  <a:ea typeface="Cambria Math" panose="02040503050406030204" pitchFamily="18" charset="0"/>
                                </a:rPr>
                                <m:t>−</m:t>
                              </m:r>
                              <m:sSub>
                                <m:sSubPr>
                                  <m:ctrlPr>
                                    <a:rPr lang="it-IT" sz="1200" b="0" i="1" smtClean="0">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𝑡</m:t>
                                  </m:r>
                                </m:e>
                                <m:sub>
                                  <m:r>
                                    <a:rPr lang="it-IT" sz="1200" b="0" i="1" smtClean="0">
                                      <a:solidFill>
                                        <a:schemeClr val="bg1"/>
                                      </a:solidFill>
                                      <a:latin typeface="Cambria Math" panose="02040503050406030204" pitchFamily="18" charset="0"/>
                                      <a:ea typeface="Cambria Math" panose="02040503050406030204" pitchFamily="18" charset="0"/>
                                    </a:rPr>
                                    <m:t>𝑐</m:t>
                                  </m:r>
                                </m:sub>
                              </m:sSub>
                            </m:e>
                            <m:e>
                              <m:sSub>
                                <m:sSubPr>
                                  <m:ctrlPr>
                                    <a:rPr lang="it-IT" sz="1200" i="1" smtClean="0">
                                      <a:solidFill>
                                        <a:schemeClr val="bg1"/>
                                      </a:solidFill>
                                      <a:latin typeface="Cambria Math" panose="02040503050406030204" pitchFamily="18" charset="0"/>
                                    </a:rPr>
                                  </m:ctrlPr>
                                </m:sSubPr>
                                <m:e>
                                  <m:r>
                                    <a:rPr lang="it-IT" sz="1200" b="0" i="1" smtClean="0">
                                      <a:solidFill>
                                        <a:schemeClr val="bg1"/>
                                      </a:solidFill>
                                      <a:latin typeface="Cambria Math" panose="02040503050406030204" pitchFamily="18" charset="0"/>
                                    </a:rPr>
                                    <m:t>𝑞</m:t>
                                  </m:r>
                                </m:e>
                                <m:sub>
                                  <m:r>
                                    <a:rPr lang="it-IT" sz="1200" b="0" i="1" smtClean="0">
                                      <a:solidFill>
                                        <a:schemeClr val="bg1"/>
                                      </a:solidFill>
                                      <a:latin typeface="Cambria Math" panose="02040503050406030204" pitchFamily="18" charset="0"/>
                                    </a:rPr>
                                    <m:t>𝑓</m:t>
                                  </m:r>
                                </m:sub>
                              </m:sSub>
                              <m:r>
                                <a:rPr lang="it-IT" sz="1200" b="0" i="1" smtClean="0">
                                  <a:solidFill>
                                    <a:schemeClr val="bg1"/>
                                  </a:solidFill>
                                  <a:latin typeface="Cambria Math" panose="02040503050406030204" pitchFamily="18" charset="0"/>
                                </a:rPr>
                                <m:t>−</m:t>
                              </m:r>
                              <m:f>
                                <m:fPr>
                                  <m:ctrlPr>
                                    <a:rPr lang="it-IT" sz="1200" i="1">
                                      <a:solidFill>
                                        <a:schemeClr val="bg1"/>
                                      </a:solidFill>
                                      <a:latin typeface="Cambria Math" panose="02040503050406030204" pitchFamily="18" charset="0"/>
                                    </a:rPr>
                                  </m:ctrlPr>
                                </m:fPr>
                                <m:num>
                                  <m:r>
                                    <a:rPr lang="it-IT" sz="1200" i="1">
                                      <a:solidFill>
                                        <a:schemeClr val="bg1"/>
                                      </a:solidFill>
                                      <a:latin typeface="Cambria Math" panose="02040503050406030204" pitchFamily="18" charset="0"/>
                                    </a:rPr>
                                    <m:t>1</m:t>
                                  </m:r>
                                </m:num>
                                <m:den>
                                  <m:r>
                                    <a:rPr lang="it-IT" sz="1200" i="1">
                                      <a:solidFill>
                                        <a:schemeClr val="bg1"/>
                                      </a:solidFill>
                                      <a:latin typeface="Cambria Math" panose="02040503050406030204" pitchFamily="18" charset="0"/>
                                    </a:rPr>
                                    <m:t>2</m:t>
                                  </m:r>
                                </m:den>
                              </m:f>
                              <m:sSub>
                                <m:sSubPr>
                                  <m:ctrlPr>
                                    <a:rPr lang="it-IT" sz="1200" i="1">
                                      <a:solidFill>
                                        <a:schemeClr val="bg1"/>
                                      </a:solidFill>
                                      <a:latin typeface="Cambria Math" panose="02040503050406030204" pitchFamily="18" charset="0"/>
                                    </a:rPr>
                                  </m:ctrlPr>
                                </m:sSubPr>
                                <m:e>
                                  <m:acc>
                                    <m:accPr>
                                      <m:chr m:val="̈"/>
                                      <m:ctrlPr>
                                        <a:rPr lang="it-IT" sz="1200" i="1">
                                          <a:solidFill>
                                            <a:schemeClr val="bg1"/>
                                          </a:solidFill>
                                          <a:latin typeface="Cambria Math" panose="02040503050406030204" pitchFamily="18" charset="0"/>
                                        </a:rPr>
                                      </m:ctrlPr>
                                    </m:accPr>
                                    <m:e>
                                      <m:r>
                                        <a:rPr lang="it-IT" sz="1200" i="1">
                                          <a:solidFill>
                                            <a:schemeClr val="bg1"/>
                                          </a:solidFill>
                                          <a:latin typeface="Cambria Math" panose="02040503050406030204" pitchFamily="18" charset="0"/>
                                        </a:rPr>
                                        <m:t>𝑞</m:t>
                                      </m:r>
                                    </m:e>
                                  </m:acc>
                                </m:e>
                                <m:sub>
                                  <m:r>
                                    <a:rPr lang="it-IT" sz="1200" i="1">
                                      <a:solidFill>
                                        <a:schemeClr val="bg1"/>
                                      </a:solidFill>
                                      <a:latin typeface="Cambria Math" panose="02040503050406030204" pitchFamily="18" charset="0"/>
                                    </a:rPr>
                                    <m:t>𝑐</m:t>
                                  </m:r>
                                </m:sub>
                              </m:sSub>
                              <m:sSup>
                                <m:sSupPr>
                                  <m:ctrlPr>
                                    <a:rPr lang="it-IT" sz="1200" i="1" smtClean="0">
                                      <a:solidFill>
                                        <a:schemeClr val="bg1"/>
                                      </a:solidFill>
                                      <a:latin typeface="Cambria Math" panose="02040503050406030204" pitchFamily="18" charset="0"/>
                                    </a:rPr>
                                  </m:ctrlPr>
                                </m:sSupPr>
                                <m:e>
                                  <m:d>
                                    <m:dPr>
                                      <m:ctrlPr>
                                        <a:rPr lang="it-IT" sz="1200" i="1">
                                          <a:solidFill>
                                            <a:schemeClr val="bg1"/>
                                          </a:solidFill>
                                          <a:latin typeface="Cambria Math" panose="02040503050406030204" pitchFamily="18" charset="0"/>
                                        </a:rPr>
                                      </m:ctrlPr>
                                    </m:dPr>
                                    <m:e>
                                      <m:sSub>
                                        <m:sSubPr>
                                          <m:ctrlPr>
                                            <a:rPr lang="it-IT" sz="1200" i="1">
                                              <a:solidFill>
                                                <a:schemeClr val="bg1"/>
                                              </a:solidFill>
                                              <a:latin typeface="Cambria Math" panose="02040503050406030204" pitchFamily="18" charset="0"/>
                                            </a:rPr>
                                          </m:ctrlPr>
                                        </m:sSubPr>
                                        <m:e>
                                          <m:r>
                                            <a:rPr lang="it-IT" sz="1200" i="1">
                                              <a:solidFill>
                                                <a:schemeClr val="bg1"/>
                                              </a:solidFill>
                                              <a:latin typeface="Cambria Math" panose="02040503050406030204" pitchFamily="18" charset="0"/>
                                            </a:rPr>
                                            <m:t>𝑡</m:t>
                                          </m:r>
                                        </m:e>
                                        <m:sub>
                                          <m:r>
                                            <a:rPr lang="it-IT" sz="1200" i="1">
                                              <a:solidFill>
                                                <a:schemeClr val="bg1"/>
                                              </a:solidFill>
                                              <a:latin typeface="Cambria Math" panose="02040503050406030204" pitchFamily="18" charset="0"/>
                                            </a:rPr>
                                            <m:t>𝑓</m:t>
                                          </m:r>
                                        </m:sub>
                                      </m:sSub>
                                      <m:r>
                                        <a:rPr lang="it-IT" sz="1200" i="1">
                                          <a:solidFill>
                                            <a:schemeClr val="bg1"/>
                                          </a:solidFill>
                                          <a:latin typeface="Cambria Math" panose="02040503050406030204" pitchFamily="18" charset="0"/>
                                        </a:rPr>
                                        <m:t>−</m:t>
                                      </m:r>
                                      <m:r>
                                        <a:rPr lang="it-IT" sz="1200" i="1">
                                          <a:solidFill>
                                            <a:schemeClr val="bg1"/>
                                          </a:solidFill>
                                          <a:latin typeface="Cambria Math" panose="02040503050406030204" pitchFamily="18" charset="0"/>
                                        </a:rPr>
                                        <m:t>𝑡</m:t>
                                      </m:r>
                                    </m:e>
                                  </m:d>
                                </m:e>
                                <m:sup>
                                  <m:r>
                                    <a:rPr lang="it-IT" sz="1200" b="0" i="1" smtClean="0">
                                      <a:solidFill>
                                        <a:schemeClr val="bg1"/>
                                      </a:solidFill>
                                      <a:latin typeface="Cambria Math" panose="02040503050406030204" pitchFamily="18" charset="0"/>
                                    </a:rPr>
                                    <m:t>2</m:t>
                                  </m:r>
                                </m:sup>
                              </m:sSup>
                              <m:r>
                                <a:rPr lang="it-IT" sz="1200" b="0" i="1" smtClean="0">
                                  <a:solidFill>
                                    <a:schemeClr val="bg1"/>
                                  </a:solidFill>
                                  <a:latin typeface="Cambria Math" panose="02040503050406030204" pitchFamily="18" charset="0"/>
                                </a:rPr>
                                <m:t> </m:t>
                              </m:r>
                              <m:r>
                                <a:rPr lang="it-IT" sz="1200" b="0" i="1" smtClean="0">
                                  <a:solidFill>
                                    <a:schemeClr val="bg1"/>
                                  </a:solidFill>
                                  <a:latin typeface="Cambria Math" panose="02040503050406030204" pitchFamily="18" charset="0"/>
                                </a:rPr>
                                <m:t>𝑝𝑒𝑟</m:t>
                              </m:r>
                              <m:sSub>
                                <m:sSubPr>
                                  <m:ctrlPr>
                                    <a:rPr lang="it-IT" sz="1200" i="1">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 </m:t>
                                  </m:r>
                                  <m:r>
                                    <a:rPr lang="it-IT" sz="1200" i="1">
                                      <a:solidFill>
                                        <a:schemeClr val="bg1"/>
                                      </a:solidFill>
                                      <a:latin typeface="Cambria Math" panose="02040503050406030204" pitchFamily="18" charset="0"/>
                                      <a:ea typeface="Cambria Math" panose="02040503050406030204" pitchFamily="18" charset="0"/>
                                    </a:rPr>
                                    <m:t>𝑡</m:t>
                                  </m:r>
                                </m:e>
                                <m:sub>
                                  <m:r>
                                    <a:rPr lang="it-IT" sz="1200" i="1">
                                      <a:solidFill>
                                        <a:schemeClr val="bg1"/>
                                      </a:solidFill>
                                      <a:latin typeface="Cambria Math" panose="02040503050406030204" pitchFamily="18" charset="0"/>
                                      <a:ea typeface="Cambria Math" panose="02040503050406030204" pitchFamily="18" charset="0"/>
                                    </a:rPr>
                                    <m:t>𝑓</m:t>
                                  </m:r>
                                </m:sub>
                              </m:sSub>
                              <m:r>
                                <a:rPr lang="it-IT" sz="1200" i="1">
                                  <a:solidFill>
                                    <a:schemeClr val="bg1"/>
                                  </a:solidFill>
                                  <a:latin typeface="Cambria Math" panose="02040503050406030204" pitchFamily="18" charset="0"/>
                                  <a:ea typeface="Cambria Math" panose="02040503050406030204" pitchFamily="18" charset="0"/>
                                </a:rPr>
                                <m:t>−</m:t>
                              </m:r>
                              <m:sSub>
                                <m:sSubPr>
                                  <m:ctrlPr>
                                    <a:rPr lang="it-IT" sz="1200" i="1">
                                      <a:solidFill>
                                        <a:schemeClr val="bg1"/>
                                      </a:solidFill>
                                      <a:latin typeface="Cambria Math" panose="02040503050406030204" pitchFamily="18" charset="0"/>
                                      <a:ea typeface="Cambria Math" panose="02040503050406030204" pitchFamily="18" charset="0"/>
                                    </a:rPr>
                                  </m:ctrlPr>
                                </m:sSubPr>
                                <m:e>
                                  <m:r>
                                    <a:rPr lang="it-IT" sz="1200" i="1">
                                      <a:solidFill>
                                        <a:schemeClr val="bg1"/>
                                      </a:solidFill>
                                      <a:latin typeface="Cambria Math" panose="02040503050406030204" pitchFamily="18" charset="0"/>
                                      <a:ea typeface="Cambria Math" panose="02040503050406030204" pitchFamily="18" charset="0"/>
                                    </a:rPr>
                                    <m:t>𝑡</m:t>
                                  </m:r>
                                </m:e>
                                <m:sub>
                                  <m:r>
                                    <a:rPr lang="it-IT" sz="1200" i="1">
                                      <a:solidFill>
                                        <a:schemeClr val="bg1"/>
                                      </a:solidFill>
                                      <a:latin typeface="Cambria Math" panose="02040503050406030204" pitchFamily="18" charset="0"/>
                                      <a:ea typeface="Cambria Math" panose="02040503050406030204" pitchFamily="18" charset="0"/>
                                    </a:rPr>
                                    <m:t>𝑐</m:t>
                                  </m:r>
                                </m:sub>
                              </m:sSub>
                              <m:r>
                                <a:rPr lang="it-IT" sz="1200" b="0" i="1" smtClean="0">
                                  <a:solidFill>
                                    <a:schemeClr val="bg1"/>
                                  </a:solidFill>
                                  <a:latin typeface="Cambria Math" panose="02040503050406030204" pitchFamily="18" charset="0"/>
                                  <a:ea typeface="Cambria Math" panose="02040503050406030204" pitchFamily="18" charset="0"/>
                                </a:rPr>
                                <m:t>&lt;</m:t>
                              </m:r>
                              <m:r>
                                <a:rPr lang="it-IT" sz="1200" b="0" i="1" smtClean="0">
                                  <a:solidFill>
                                    <a:schemeClr val="bg1"/>
                                  </a:solidFill>
                                  <a:latin typeface="Cambria Math" panose="02040503050406030204" pitchFamily="18" charset="0"/>
                                  <a:ea typeface="Cambria Math" panose="02040503050406030204" pitchFamily="18" charset="0"/>
                                </a:rPr>
                                <m:t>𝑡</m:t>
                              </m:r>
                              <m:r>
                                <a:rPr lang="it-IT" sz="1200" b="0" i="1" smtClean="0">
                                  <a:solidFill>
                                    <a:schemeClr val="bg1"/>
                                  </a:solidFill>
                                  <a:latin typeface="Cambria Math" panose="02040503050406030204" pitchFamily="18" charset="0"/>
                                  <a:ea typeface="Cambria Math" panose="02040503050406030204" pitchFamily="18" charset="0"/>
                                </a:rPr>
                                <m:t>≤</m:t>
                              </m:r>
                              <m:sSub>
                                <m:sSubPr>
                                  <m:ctrlPr>
                                    <a:rPr lang="it-IT" sz="1200" b="0" i="1" smtClean="0">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𝑡</m:t>
                                  </m:r>
                                </m:e>
                                <m:sub>
                                  <m:r>
                                    <a:rPr lang="it-IT" sz="1200" b="0" i="1" smtClean="0">
                                      <a:solidFill>
                                        <a:schemeClr val="bg1"/>
                                      </a:solidFill>
                                      <a:latin typeface="Cambria Math" panose="02040503050406030204" pitchFamily="18" charset="0"/>
                                      <a:ea typeface="Cambria Math" panose="02040503050406030204" pitchFamily="18" charset="0"/>
                                    </a:rPr>
                                    <m:t>𝑓</m:t>
                                  </m:r>
                                </m:sub>
                              </m:sSub>
                            </m:e>
                          </m:eqArr>
                        </m:e>
                      </m:d>
                    </m:oMath>
                  </m:oMathPara>
                </a14:m>
                <a:endParaRPr lang="it-IT" dirty="0">
                  <a:solidFill>
                    <a:schemeClr val="bg1"/>
                  </a:solidFill>
                </a:endParaRPr>
              </a:p>
            </p:txBody>
          </p:sp>
        </mc:Choice>
        <mc:Fallback xmlns="">
          <p:sp>
            <p:nvSpPr>
              <p:cNvPr id="18" name="CasellaDiTesto 17">
                <a:extLst>
                  <a:ext uri="{FF2B5EF4-FFF2-40B4-BE49-F238E27FC236}">
                    <a16:creationId xmlns:a16="http://schemas.microsoft.com/office/drawing/2014/main" id="{D7099B78-9052-49B7-B168-6F3C7FC7EF02}"/>
                  </a:ext>
                </a:extLst>
              </p:cNvPr>
              <p:cNvSpPr txBox="1">
                <a:spLocks noRot="1" noChangeAspect="1" noMove="1" noResize="1" noEditPoints="1" noAdjustHandles="1" noChangeArrowheads="1" noChangeShapeType="1" noTextEdit="1"/>
              </p:cNvSpPr>
              <p:nvPr/>
            </p:nvSpPr>
            <p:spPr>
              <a:xfrm>
                <a:off x="6802463" y="4530938"/>
                <a:ext cx="3324949" cy="1197957"/>
              </a:xfrm>
              <a:prstGeom prst="rect">
                <a:avLst/>
              </a:prstGeom>
              <a:blipFill>
                <a:blip r:embed="rId7"/>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02364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6A6CA055-FF0D-4AA2-B4B6-79412899AD35}"/>
              </a:ext>
            </a:extLst>
          </p:cNvPr>
          <p:cNvSpPr/>
          <p:nvPr/>
        </p:nvSpPr>
        <p:spPr>
          <a:xfrm>
            <a:off x="10305691" y="0"/>
            <a:ext cx="1886309" cy="6858000"/>
          </a:xfrm>
          <a:prstGeom prst="rect">
            <a:avLst/>
          </a:prstGeom>
          <a:solidFill>
            <a:srgbClr val="00797C"/>
          </a:solidFill>
          <a:ln>
            <a:solidFill>
              <a:srgbClr val="0079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B6C94D79-F4CD-4D0F-8951-3A23F0446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82296"/>
            <a:ext cx="900000" cy="900000"/>
          </a:xfrm>
          <a:prstGeom prst="rect">
            <a:avLst/>
          </a:prstGeom>
        </p:spPr>
      </p:pic>
      <p:sp>
        <p:nvSpPr>
          <p:cNvPr id="6" name="CasellaDiTesto 5">
            <a:extLst>
              <a:ext uri="{FF2B5EF4-FFF2-40B4-BE49-F238E27FC236}">
                <a16:creationId xmlns:a16="http://schemas.microsoft.com/office/drawing/2014/main" id="{65CEB90C-A6A3-4F9B-883E-15D133C0AE2E}"/>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TRAIETTORIE PER UNA SEQUENZA DI PUNTI</a:t>
            </a:r>
          </a:p>
        </p:txBody>
      </p:sp>
      <p:grpSp>
        <p:nvGrpSpPr>
          <p:cNvPr id="10" name="Gruppo 9">
            <a:extLst>
              <a:ext uri="{FF2B5EF4-FFF2-40B4-BE49-F238E27FC236}">
                <a16:creationId xmlns:a16="http://schemas.microsoft.com/office/drawing/2014/main" id="{0C340280-E781-4EE3-ABB3-20C002FA69AA}"/>
              </a:ext>
            </a:extLst>
          </p:cNvPr>
          <p:cNvGrpSpPr/>
          <p:nvPr/>
        </p:nvGrpSpPr>
        <p:grpSpPr>
          <a:xfrm>
            <a:off x="240113" y="264546"/>
            <a:ext cx="6039343" cy="2978986"/>
            <a:chOff x="251616" y="534841"/>
            <a:chExt cx="6390724" cy="2731696"/>
          </a:xfrm>
        </p:grpSpPr>
        <p:sp>
          <p:nvSpPr>
            <p:cNvPr id="7" name="Rettangolo 6">
              <a:extLst>
                <a:ext uri="{FF2B5EF4-FFF2-40B4-BE49-F238E27FC236}">
                  <a16:creationId xmlns:a16="http://schemas.microsoft.com/office/drawing/2014/main" id="{3614F81D-C1A4-4942-B985-7CAE238630A2}"/>
                </a:ext>
              </a:extLst>
            </p:cNvPr>
            <p:cNvSpPr/>
            <p:nvPr/>
          </p:nvSpPr>
          <p:spPr>
            <a:xfrm>
              <a:off x="251616" y="534841"/>
              <a:ext cx="6390724" cy="2731696"/>
            </a:xfrm>
            <a:prstGeom prst="rect">
              <a:avLst/>
            </a:prstGeom>
            <a:solidFill>
              <a:srgbClr val="1D1D1D">
                <a:alpha val="90000"/>
              </a:srgbClr>
            </a:solidFill>
            <a:ln w="28575">
              <a:solidFill>
                <a:srgbClr val="0079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C10B2517-C3CC-47DD-A6B4-01B29D394F84}"/>
                </a:ext>
              </a:extLst>
            </p:cNvPr>
            <p:cNvSpPr txBox="1"/>
            <p:nvPr/>
          </p:nvSpPr>
          <p:spPr>
            <a:xfrm>
              <a:off x="251616" y="678353"/>
              <a:ext cx="6390724" cy="707886"/>
            </a:xfrm>
            <a:prstGeom prst="rect">
              <a:avLst/>
            </a:prstGeom>
            <a:noFill/>
          </p:spPr>
          <p:txBody>
            <a:bodyPr wrap="square" rtlCol="0">
              <a:spAutoFit/>
            </a:bodyPr>
            <a:lstStyle/>
            <a:p>
              <a:pPr algn="ctr"/>
              <a:r>
                <a:rPr lang="it-IT" sz="2000" b="1" dirty="0">
                  <a:solidFill>
                    <a:srgbClr val="00797C"/>
                  </a:solidFill>
                </a:rPr>
                <a:t>TRAIETTORIE PER UNA SEQUENZA DI PUNTI NELLO SPAZIO DEI GIUNTI</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54CBA04A-A3A3-4F39-B905-92AC9125204E}"/>
                    </a:ext>
                  </a:extLst>
                </p:cNvPr>
                <p:cNvSpPr txBox="1"/>
                <p:nvPr/>
              </p:nvSpPr>
              <p:spPr>
                <a:xfrm>
                  <a:off x="500655" y="1566653"/>
                  <a:ext cx="5892645" cy="1477328"/>
                </a:xfrm>
                <a:prstGeom prst="rect">
                  <a:avLst/>
                </a:prstGeom>
                <a:noFill/>
              </p:spPr>
              <p:txBody>
                <a:bodyPr wrap="square" rtlCol="0">
                  <a:spAutoFit/>
                </a:bodyPr>
                <a:lstStyle/>
                <a:p>
                  <a:r>
                    <a:rPr lang="it-IT" dirty="0">
                      <a:solidFill>
                        <a:schemeClr val="bg1">
                          <a:lumMod val="95000"/>
                        </a:schemeClr>
                      </a:solidFill>
                    </a:rPr>
                    <a:t>Si richiede che il manipolatore si muova da una posa iniziale ad una finale in un tempo </a:t>
                  </a:r>
                  <a14:m>
                    <m:oMath xmlns:m="http://schemas.openxmlformats.org/officeDocument/2006/math">
                      <m:r>
                        <a:rPr lang="it-IT" i="1">
                          <a:solidFill>
                            <a:schemeClr val="bg1">
                              <a:lumMod val="95000"/>
                            </a:schemeClr>
                          </a:solidFill>
                          <a:latin typeface="Cambria Math" panose="02040503050406030204" pitchFamily="18" charset="0"/>
                        </a:rPr>
                        <m:t>𝑡𝑓</m:t>
                      </m:r>
                    </m:oMath>
                  </a14:m>
                  <a:r>
                    <a:rPr lang="it-IT" dirty="0">
                      <a:solidFill>
                        <a:schemeClr val="bg1">
                          <a:lumMod val="95000"/>
                        </a:schemeClr>
                      </a:solidFill>
                    </a:rPr>
                    <a:t> e che descriva lungo il percorso una certa sequenza di punti imposta.</a:t>
                  </a:r>
                </a:p>
                <a:p>
                  <a:r>
                    <a:rPr lang="it-IT" dirty="0">
                      <a:solidFill>
                        <a:schemeClr val="bg1">
                          <a:lumMod val="95000"/>
                        </a:schemeClr>
                      </a:solidFill>
                    </a:rPr>
                    <a:t>L’organo terminale del manipolatore deve seguire una traiettoria che raccordi una sequenza di N punti di cammino.</a:t>
                  </a:r>
                </a:p>
              </p:txBody>
            </p:sp>
          </mc:Choice>
          <mc:Fallback xmlns="">
            <p:sp>
              <p:nvSpPr>
                <p:cNvPr id="9" name="CasellaDiTesto 8">
                  <a:extLst>
                    <a:ext uri="{FF2B5EF4-FFF2-40B4-BE49-F238E27FC236}">
                      <a16:creationId xmlns:a16="http://schemas.microsoft.com/office/drawing/2014/main" id="{54CBA04A-A3A3-4F39-B905-92AC9125204E}"/>
                    </a:ext>
                  </a:extLst>
                </p:cNvPr>
                <p:cNvSpPr txBox="1">
                  <a:spLocks noRot="1" noChangeAspect="1" noMove="1" noResize="1" noEditPoints="1" noAdjustHandles="1" noChangeArrowheads="1" noChangeShapeType="1" noTextEdit="1"/>
                </p:cNvSpPr>
                <p:nvPr/>
              </p:nvSpPr>
              <p:spPr>
                <a:xfrm>
                  <a:off x="500655" y="1566653"/>
                  <a:ext cx="5892645" cy="1477328"/>
                </a:xfrm>
                <a:prstGeom prst="rect">
                  <a:avLst/>
                </a:prstGeom>
                <a:blipFill>
                  <a:blip r:embed="rId3"/>
                  <a:stretch>
                    <a:fillRect l="-986" t="-2273" r="-329" b="-14015"/>
                  </a:stretch>
                </a:blipFill>
              </p:spPr>
              <p:txBody>
                <a:bodyPr/>
                <a:lstStyle/>
                <a:p>
                  <a:r>
                    <a:rPr lang="it-IT">
                      <a:noFill/>
                    </a:rPr>
                    <a:t> </a:t>
                  </a:r>
                </a:p>
              </p:txBody>
            </p:sp>
          </mc:Fallback>
        </mc:AlternateContent>
      </p:grpSp>
      <p:sp>
        <p:nvSpPr>
          <p:cNvPr id="11" name="Rettangolo 10">
            <a:extLst>
              <a:ext uri="{FF2B5EF4-FFF2-40B4-BE49-F238E27FC236}">
                <a16:creationId xmlns:a16="http://schemas.microsoft.com/office/drawing/2014/main" id="{F12F652A-2E61-4C95-9467-8153BD24ECCC}"/>
              </a:ext>
            </a:extLst>
          </p:cNvPr>
          <p:cNvSpPr/>
          <p:nvPr/>
        </p:nvSpPr>
        <p:spPr>
          <a:xfrm>
            <a:off x="240114" y="3400036"/>
            <a:ext cx="2896452" cy="3309729"/>
          </a:xfrm>
          <a:prstGeom prst="rect">
            <a:avLst/>
          </a:prstGeom>
          <a:solidFill>
            <a:srgbClr val="1D1D1D">
              <a:alpha val="90000"/>
            </a:srgbClr>
          </a:solidFill>
          <a:ln w="28575">
            <a:solidFill>
              <a:srgbClr val="0079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903D2EE3-D73D-4920-9699-62EEA02A11A4}"/>
              </a:ext>
            </a:extLst>
          </p:cNvPr>
          <p:cNvSpPr txBox="1"/>
          <p:nvPr/>
        </p:nvSpPr>
        <p:spPr>
          <a:xfrm>
            <a:off x="438584" y="3509290"/>
            <a:ext cx="2499512" cy="400110"/>
          </a:xfrm>
          <a:prstGeom prst="rect">
            <a:avLst/>
          </a:prstGeom>
          <a:noFill/>
        </p:spPr>
        <p:txBody>
          <a:bodyPr wrap="square" rtlCol="0">
            <a:spAutoFit/>
          </a:bodyPr>
          <a:lstStyle/>
          <a:p>
            <a:r>
              <a:rPr lang="it-IT" sz="2000" b="1" dirty="0">
                <a:solidFill>
                  <a:srgbClr val="00797C"/>
                </a:solidFill>
              </a:rPr>
              <a:t>Sequenza di Polinomi</a:t>
            </a:r>
          </a:p>
        </p:txBody>
      </p:sp>
      <p:pic>
        <p:nvPicPr>
          <p:cNvPr id="13" name="Immagine 12">
            <a:extLst>
              <a:ext uri="{FF2B5EF4-FFF2-40B4-BE49-F238E27FC236}">
                <a16:creationId xmlns:a16="http://schemas.microsoft.com/office/drawing/2014/main" id="{F17BECE8-12C2-43E3-8436-357622586C1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40114" y="4065904"/>
            <a:ext cx="2896452" cy="1847849"/>
          </a:xfrm>
          <a:prstGeom prst="rect">
            <a:avLst/>
          </a:prstGeom>
        </p:spPr>
      </p:pic>
      <p:sp>
        <p:nvSpPr>
          <p:cNvPr id="16" name="Rettangolo 15">
            <a:extLst>
              <a:ext uri="{FF2B5EF4-FFF2-40B4-BE49-F238E27FC236}">
                <a16:creationId xmlns:a16="http://schemas.microsoft.com/office/drawing/2014/main" id="{996A05D5-1C21-4033-B099-D8F1248CD07C}"/>
              </a:ext>
            </a:extLst>
          </p:cNvPr>
          <p:cNvSpPr/>
          <p:nvPr/>
        </p:nvSpPr>
        <p:spPr>
          <a:xfrm>
            <a:off x="3383005" y="3400036"/>
            <a:ext cx="2896452" cy="3309729"/>
          </a:xfrm>
          <a:prstGeom prst="rect">
            <a:avLst/>
          </a:prstGeom>
          <a:solidFill>
            <a:srgbClr val="1D1D1D">
              <a:alpha val="90000"/>
            </a:srgbClr>
          </a:solidFill>
          <a:ln w="28575">
            <a:solidFill>
              <a:srgbClr val="0079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013DBC82-B8B6-47AD-9867-5D685F78BC9F}"/>
              </a:ext>
            </a:extLst>
          </p:cNvPr>
          <p:cNvSpPr txBox="1"/>
          <p:nvPr/>
        </p:nvSpPr>
        <p:spPr>
          <a:xfrm>
            <a:off x="3581475" y="3509290"/>
            <a:ext cx="2499512" cy="400110"/>
          </a:xfrm>
          <a:prstGeom prst="rect">
            <a:avLst/>
          </a:prstGeom>
          <a:noFill/>
        </p:spPr>
        <p:txBody>
          <a:bodyPr wrap="square" rtlCol="0">
            <a:spAutoFit/>
          </a:bodyPr>
          <a:lstStyle/>
          <a:p>
            <a:pPr algn="ctr"/>
            <a:r>
              <a:rPr lang="it-IT" sz="2000" b="1" dirty="0">
                <a:solidFill>
                  <a:srgbClr val="00797C"/>
                </a:solidFill>
              </a:rPr>
              <a:t>Spline</a:t>
            </a:r>
          </a:p>
        </p:txBody>
      </p:sp>
      <p:sp>
        <p:nvSpPr>
          <p:cNvPr id="19" name="Rettangolo 18">
            <a:extLst>
              <a:ext uri="{FF2B5EF4-FFF2-40B4-BE49-F238E27FC236}">
                <a16:creationId xmlns:a16="http://schemas.microsoft.com/office/drawing/2014/main" id="{21276AFD-4118-4937-B1B3-280BEC0032A3}"/>
              </a:ext>
            </a:extLst>
          </p:cNvPr>
          <p:cNvSpPr/>
          <p:nvPr/>
        </p:nvSpPr>
        <p:spPr>
          <a:xfrm>
            <a:off x="6525896" y="3400036"/>
            <a:ext cx="2896452" cy="3309729"/>
          </a:xfrm>
          <a:prstGeom prst="rect">
            <a:avLst/>
          </a:prstGeom>
          <a:solidFill>
            <a:srgbClr val="1D1D1D">
              <a:alpha val="90000"/>
            </a:srgbClr>
          </a:solidFill>
          <a:ln w="28575">
            <a:solidFill>
              <a:srgbClr val="0079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39919F04-E7C0-4D78-A5CA-AF5F11C750B7}"/>
              </a:ext>
            </a:extLst>
          </p:cNvPr>
          <p:cNvSpPr txBox="1"/>
          <p:nvPr/>
        </p:nvSpPr>
        <p:spPr>
          <a:xfrm>
            <a:off x="6481040" y="3418936"/>
            <a:ext cx="2986164" cy="707886"/>
          </a:xfrm>
          <a:prstGeom prst="rect">
            <a:avLst/>
          </a:prstGeom>
          <a:noFill/>
        </p:spPr>
        <p:txBody>
          <a:bodyPr wrap="square" rtlCol="0">
            <a:spAutoFit/>
          </a:bodyPr>
          <a:lstStyle/>
          <a:p>
            <a:pPr algn="ctr"/>
            <a:r>
              <a:rPr lang="it-IT" sz="2000" b="1" dirty="0">
                <a:solidFill>
                  <a:srgbClr val="00797C"/>
                </a:solidFill>
              </a:rPr>
              <a:t>Parabolico-Lineari in prossimità dei punti di via</a:t>
            </a:r>
          </a:p>
        </p:txBody>
      </p:sp>
      <p:pic>
        <p:nvPicPr>
          <p:cNvPr id="22" name="Immagine 21">
            <a:extLst>
              <a:ext uri="{FF2B5EF4-FFF2-40B4-BE49-F238E27FC236}">
                <a16:creationId xmlns:a16="http://schemas.microsoft.com/office/drawing/2014/main" id="{72936630-11F6-4D82-AAB5-4F2F98E7DA5E}"/>
              </a:ext>
            </a:extLst>
          </p:cNvPr>
          <p:cNvPicPr>
            <a:picLocks noChangeAspect="1"/>
          </p:cNvPicPr>
          <p:nvPr/>
        </p:nvPicPr>
        <p:blipFill rotWithShape="1">
          <a:blip r:embed="rId5">
            <a:clrChange>
              <a:clrFrom>
                <a:srgbClr val="FFFFFF"/>
              </a:clrFrom>
              <a:clrTo>
                <a:srgbClr val="FFFFFF">
                  <a:alpha val="0"/>
                </a:srgbClr>
              </a:clrTo>
            </a:clrChange>
          </a:blip>
          <a:srcRect t="3755"/>
          <a:stretch/>
        </p:blipFill>
        <p:spPr>
          <a:xfrm>
            <a:off x="6518678" y="4215442"/>
            <a:ext cx="2903670" cy="1976825"/>
          </a:xfrm>
          <a:prstGeom prst="rect">
            <a:avLst/>
          </a:prstGeom>
        </p:spPr>
      </p:pic>
      <p:pic>
        <p:nvPicPr>
          <p:cNvPr id="23" name="Immagine 22">
            <a:extLst>
              <a:ext uri="{FF2B5EF4-FFF2-40B4-BE49-F238E27FC236}">
                <a16:creationId xmlns:a16="http://schemas.microsoft.com/office/drawing/2014/main" id="{3FE6A7C8-6232-42B6-8704-4EA32281927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482348" y="4065904"/>
            <a:ext cx="2711418" cy="2199962"/>
          </a:xfrm>
          <a:prstGeom prst="rect">
            <a:avLst/>
          </a:prstGeom>
        </p:spPr>
      </p:pic>
    </p:spTree>
    <p:extLst>
      <p:ext uri="{BB962C8B-B14F-4D97-AF65-F5344CB8AC3E}">
        <p14:creationId xmlns:p14="http://schemas.microsoft.com/office/powerpoint/2010/main" val="20203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CB94A468-8537-4F9F-A6BB-4C8871D94611}"/>
              </a:ext>
            </a:extLst>
          </p:cNvPr>
          <p:cNvSpPr/>
          <p:nvPr/>
        </p:nvSpPr>
        <p:spPr>
          <a:xfrm>
            <a:off x="10305691" y="0"/>
            <a:ext cx="1886309" cy="6858000"/>
          </a:xfrm>
          <a:prstGeom prst="rect">
            <a:avLst/>
          </a:prstGeom>
          <a:solidFill>
            <a:srgbClr val="44AEB5"/>
          </a:solidFill>
          <a:ln>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450F102D-1BFF-418B-866C-BF21A474F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77984"/>
            <a:ext cx="900000" cy="900000"/>
          </a:xfrm>
          <a:prstGeom prst="rect">
            <a:avLst/>
          </a:prstGeom>
        </p:spPr>
      </p:pic>
      <p:sp>
        <p:nvSpPr>
          <p:cNvPr id="6" name="CasellaDiTesto 5">
            <a:extLst>
              <a:ext uri="{FF2B5EF4-FFF2-40B4-BE49-F238E27FC236}">
                <a16:creationId xmlns:a16="http://schemas.microsoft.com/office/drawing/2014/main" id="{6835F3CC-42FE-4924-84EF-8BB42E4A19A0}"/>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TRAIETTORIA IN PROSSIMITÀ DEI PUNTI DI VIA</a:t>
            </a:r>
          </a:p>
        </p:txBody>
      </p:sp>
      <p:sp>
        <p:nvSpPr>
          <p:cNvPr id="8" name="Rettangolo 7">
            <a:extLst>
              <a:ext uri="{FF2B5EF4-FFF2-40B4-BE49-F238E27FC236}">
                <a16:creationId xmlns:a16="http://schemas.microsoft.com/office/drawing/2014/main" id="{D178EF43-5CB0-42D8-8188-706E63B66925}"/>
              </a:ext>
            </a:extLst>
          </p:cNvPr>
          <p:cNvSpPr/>
          <p:nvPr/>
        </p:nvSpPr>
        <p:spPr>
          <a:xfrm>
            <a:off x="240113" y="264546"/>
            <a:ext cx="6039343" cy="2639680"/>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44AEB5"/>
              </a:solidFill>
            </a:endParaRPr>
          </a:p>
        </p:txBody>
      </p:sp>
      <p:sp>
        <p:nvSpPr>
          <p:cNvPr id="9" name="CasellaDiTesto 8">
            <a:extLst>
              <a:ext uri="{FF2B5EF4-FFF2-40B4-BE49-F238E27FC236}">
                <a16:creationId xmlns:a16="http://schemas.microsoft.com/office/drawing/2014/main" id="{2D736EA2-6CDD-4C66-82E1-CEDA3A201986}"/>
              </a:ext>
            </a:extLst>
          </p:cNvPr>
          <p:cNvSpPr txBox="1"/>
          <p:nvPr/>
        </p:nvSpPr>
        <p:spPr>
          <a:xfrm>
            <a:off x="240113" y="421050"/>
            <a:ext cx="6039343" cy="707886"/>
          </a:xfrm>
          <a:prstGeom prst="rect">
            <a:avLst/>
          </a:prstGeom>
          <a:noFill/>
        </p:spPr>
        <p:txBody>
          <a:bodyPr wrap="square" rtlCol="0">
            <a:spAutoFit/>
          </a:bodyPr>
          <a:lstStyle/>
          <a:p>
            <a:pPr algn="ctr"/>
            <a:r>
              <a:rPr lang="it-IT" sz="2000" b="1" dirty="0">
                <a:solidFill>
                  <a:srgbClr val="44AEB5"/>
                </a:solidFill>
              </a:rPr>
              <a:t>TRAIETTORIE PER UNA SEQUENZA DI PUNTI NELLO SPAZIO DEI GIUNTI</a:t>
            </a:r>
          </a:p>
        </p:txBody>
      </p:sp>
      <p:sp>
        <p:nvSpPr>
          <p:cNvPr id="10" name="CasellaDiTesto 9">
            <a:extLst>
              <a:ext uri="{FF2B5EF4-FFF2-40B4-BE49-F238E27FC236}">
                <a16:creationId xmlns:a16="http://schemas.microsoft.com/office/drawing/2014/main" id="{A97C9C4F-D591-4DC9-B916-2D06B7F1C68E}"/>
              </a:ext>
            </a:extLst>
          </p:cNvPr>
          <p:cNvSpPr txBox="1"/>
          <p:nvPr/>
        </p:nvSpPr>
        <p:spPr>
          <a:xfrm>
            <a:off x="481210" y="1389764"/>
            <a:ext cx="5568650" cy="1200329"/>
          </a:xfrm>
          <a:prstGeom prst="rect">
            <a:avLst/>
          </a:prstGeom>
          <a:noFill/>
        </p:spPr>
        <p:txBody>
          <a:bodyPr wrap="square" rtlCol="0">
            <a:spAutoFit/>
          </a:bodyPr>
          <a:lstStyle/>
          <a:p>
            <a:r>
              <a:rPr lang="it-IT" dirty="0">
                <a:solidFill>
                  <a:schemeClr val="bg1">
                    <a:lumMod val="95000"/>
                  </a:schemeClr>
                </a:solidFill>
              </a:rPr>
              <a:t>Traiettoria costituita da una sequenza di polinomi di primo e secondo grado che non interpola esattamente i punti di via, ma consente il passaggio solo in loro prossimità.</a:t>
            </a:r>
          </a:p>
        </p:txBody>
      </p:sp>
      <p:sp>
        <p:nvSpPr>
          <p:cNvPr id="11" name="Rettangolo 10">
            <a:extLst>
              <a:ext uri="{FF2B5EF4-FFF2-40B4-BE49-F238E27FC236}">
                <a16:creationId xmlns:a16="http://schemas.microsoft.com/office/drawing/2014/main" id="{9C5B7212-711D-4AF4-AD0A-D235B26F5007}"/>
              </a:ext>
            </a:extLst>
          </p:cNvPr>
          <p:cNvSpPr/>
          <p:nvPr/>
        </p:nvSpPr>
        <p:spPr>
          <a:xfrm>
            <a:off x="240113" y="3165054"/>
            <a:ext cx="4714325" cy="3271896"/>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5CA5542-1D08-42DD-8ABF-1E766D30CEFF}"/>
              </a:ext>
            </a:extLst>
          </p:cNvPr>
          <p:cNvSpPr/>
          <p:nvPr/>
        </p:nvSpPr>
        <p:spPr>
          <a:xfrm>
            <a:off x="5272902" y="3165053"/>
            <a:ext cx="4714325" cy="3271896"/>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420CB544-599D-4AD1-8B47-FEC43B68A8AB}"/>
              </a:ext>
            </a:extLst>
          </p:cNvPr>
          <p:cNvSpPr txBox="1"/>
          <p:nvPr/>
        </p:nvSpPr>
        <p:spPr>
          <a:xfrm>
            <a:off x="473057" y="3342513"/>
            <a:ext cx="4248435" cy="400110"/>
          </a:xfrm>
          <a:prstGeom prst="rect">
            <a:avLst/>
          </a:prstGeom>
          <a:noFill/>
        </p:spPr>
        <p:txBody>
          <a:bodyPr wrap="square" rtlCol="0">
            <a:spAutoFit/>
          </a:bodyPr>
          <a:lstStyle/>
          <a:p>
            <a:r>
              <a:rPr lang="it-IT" sz="2000" b="1" dirty="0">
                <a:solidFill>
                  <a:srgbClr val="44AEB5"/>
                </a:solidFill>
              </a:rPr>
              <a:t>Interpolazione Lineare dei Punti di Via</a:t>
            </a:r>
          </a:p>
        </p:txBody>
      </p:sp>
      <p:sp>
        <p:nvSpPr>
          <p:cNvPr id="14" name="CasellaDiTesto 13">
            <a:extLst>
              <a:ext uri="{FF2B5EF4-FFF2-40B4-BE49-F238E27FC236}">
                <a16:creationId xmlns:a16="http://schemas.microsoft.com/office/drawing/2014/main" id="{BE32FFDE-247E-4361-8574-A585DD396781}"/>
              </a:ext>
            </a:extLst>
          </p:cNvPr>
          <p:cNvSpPr txBox="1"/>
          <p:nvPr/>
        </p:nvSpPr>
        <p:spPr>
          <a:xfrm>
            <a:off x="5415993" y="3342513"/>
            <a:ext cx="4248435" cy="707886"/>
          </a:xfrm>
          <a:prstGeom prst="rect">
            <a:avLst/>
          </a:prstGeom>
          <a:noFill/>
        </p:spPr>
        <p:txBody>
          <a:bodyPr wrap="square" rtlCol="0">
            <a:spAutoFit/>
          </a:bodyPr>
          <a:lstStyle/>
          <a:p>
            <a:pPr algn="ctr"/>
            <a:r>
              <a:rPr lang="it-IT" sz="2000" b="1" dirty="0">
                <a:solidFill>
                  <a:srgbClr val="44AEB5"/>
                </a:solidFill>
              </a:rPr>
              <a:t>Raccordo Parabolico in prossimità dei Punti di Via</a:t>
            </a:r>
          </a:p>
        </p:txBody>
      </p:sp>
      <p:pic>
        <p:nvPicPr>
          <p:cNvPr id="3" name="Immagine 2">
            <a:extLst>
              <a:ext uri="{FF2B5EF4-FFF2-40B4-BE49-F238E27FC236}">
                <a16:creationId xmlns:a16="http://schemas.microsoft.com/office/drawing/2014/main" id="{CA7EDDFD-9B82-4439-B195-6AFCB1037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049" y="5980980"/>
            <a:ext cx="360000" cy="360000"/>
          </a:xfrm>
          <a:prstGeom prst="rect">
            <a:avLst/>
          </a:prstGeom>
        </p:spPr>
      </p:pic>
      <p:pic>
        <p:nvPicPr>
          <p:cNvPr id="15" name="Immagine 14">
            <a:extLst>
              <a:ext uri="{FF2B5EF4-FFF2-40B4-BE49-F238E27FC236}">
                <a16:creationId xmlns:a16="http://schemas.microsoft.com/office/drawing/2014/main" id="{D0B21E2C-B349-4F34-B08B-9A8B1A790B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4428" y="5980980"/>
            <a:ext cx="360000" cy="360000"/>
          </a:xfrm>
          <a:prstGeom prst="rect">
            <a:avLst/>
          </a:prstGeom>
        </p:spPr>
      </p:pic>
      <p:pic>
        <p:nvPicPr>
          <p:cNvPr id="21" name="Immagine 20">
            <a:extLst>
              <a:ext uri="{FF2B5EF4-FFF2-40B4-BE49-F238E27FC236}">
                <a16:creationId xmlns:a16="http://schemas.microsoft.com/office/drawing/2014/main" id="{410A8FC3-1D1F-44FA-854D-583873F97C0B}"/>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7250" y="3799577"/>
            <a:ext cx="3360000" cy="2520000"/>
          </a:xfrm>
          <a:prstGeom prst="rect">
            <a:avLst/>
          </a:prstGeom>
        </p:spPr>
      </p:pic>
      <p:pic>
        <p:nvPicPr>
          <p:cNvPr id="25" name="Immagine 24">
            <a:extLst>
              <a:ext uri="{FF2B5EF4-FFF2-40B4-BE49-F238E27FC236}">
                <a16:creationId xmlns:a16="http://schemas.microsoft.com/office/drawing/2014/main" id="{8AB09489-702F-4EBD-BD36-3A7F843DF313}"/>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60210" y="3850224"/>
            <a:ext cx="3360000" cy="2520000"/>
          </a:xfrm>
          <a:prstGeom prst="rect">
            <a:avLst/>
          </a:prstGeom>
        </p:spPr>
      </p:pic>
    </p:spTree>
    <p:extLst>
      <p:ext uri="{BB962C8B-B14F-4D97-AF65-F5344CB8AC3E}">
        <p14:creationId xmlns:p14="http://schemas.microsoft.com/office/powerpoint/2010/main" val="198279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85B776B-5374-4BE5-92C9-61FC6717148A}"/>
              </a:ext>
            </a:extLst>
          </p:cNvPr>
          <p:cNvSpPr/>
          <p:nvPr/>
        </p:nvSpPr>
        <p:spPr>
          <a:xfrm>
            <a:off x="10305691" y="0"/>
            <a:ext cx="1886309" cy="6858000"/>
          </a:xfrm>
          <a:prstGeom prst="rect">
            <a:avLst/>
          </a:prstGeom>
          <a:solidFill>
            <a:srgbClr val="44AEB5"/>
          </a:solidFill>
          <a:ln>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2B367F3F-2955-47A0-BF2E-8705F5673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77984"/>
            <a:ext cx="900000" cy="900000"/>
          </a:xfrm>
          <a:prstGeom prst="rect">
            <a:avLst/>
          </a:prstGeom>
        </p:spPr>
      </p:pic>
      <p:sp>
        <p:nvSpPr>
          <p:cNvPr id="6" name="CasellaDiTesto 5">
            <a:extLst>
              <a:ext uri="{FF2B5EF4-FFF2-40B4-BE49-F238E27FC236}">
                <a16:creationId xmlns:a16="http://schemas.microsoft.com/office/drawing/2014/main" id="{A1860536-4C42-44E8-9F5F-193EFC1E0624}"/>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TRAIETTORIA IN PROSSIMITÀ DEI PUNTI DI VIA</a:t>
            </a:r>
          </a:p>
        </p:txBody>
      </p:sp>
      <p:grpSp>
        <p:nvGrpSpPr>
          <p:cNvPr id="20" name="Gruppo 19">
            <a:extLst>
              <a:ext uri="{FF2B5EF4-FFF2-40B4-BE49-F238E27FC236}">
                <a16:creationId xmlns:a16="http://schemas.microsoft.com/office/drawing/2014/main" id="{A44955BA-3913-4E76-BCDF-C11ACA59C17B}"/>
              </a:ext>
            </a:extLst>
          </p:cNvPr>
          <p:cNvGrpSpPr/>
          <p:nvPr/>
        </p:nvGrpSpPr>
        <p:grpSpPr>
          <a:xfrm>
            <a:off x="228610" y="203318"/>
            <a:ext cx="4550423" cy="2568637"/>
            <a:chOff x="228610" y="203318"/>
            <a:chExt cx="4550423" cy="2568637"/>
          </a:xfrm>
        </p:grpSpPr>
        <p:sp>
          <p:nvSpPr>
            <p:cNvPr id="7" name="Rettangolo 6">
              <a:extLst>
                <a:ext uri="{FF2B5EF4-FFF2-40B4-BE49-F238E27FC236}">
                  <a16:creationId xmlns:a16="http://schemas.microsoft.com/office/drawing/2014/main" id="{414D2316-3224-4B1B-A610-0DB9930F27CD}"/>
                </a:ext>
              </a:extLst>
            </p:cNvPr>
            <p:cNvSpPr/>
            <p:nvPr/>
          </p:nvSpPr>
          <p:spPr>
            <a:xfrm>
              <a:off x="228610" y="203318"/>
              <a:ext cx="4550423" cy="2568637"/>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B577E9C9-0353-42FF-BC1B-C8ED3D5996E6}"/>
                </a:ext>
              </a:extLst>
            </p:cNvPr>
            <p:cNvSpPr txBox="1"/>
            <p:nvPr/>
          </p:nvSpPr>
          <p:spPr>
            <a:xfrm>
              <a:off x="228610" y="284281"/>
              <a:ext cx="4550422" cy="400110"/>
            </a:xfrm>
            <a:prstGeom prst="rect">
              <a:avLst/>
            </a:prstGeom>
            <a:noFill/>
          </p:spPr>
          <p:txBody>
            <a:bodyPr wrap="square" rtlCol="0">
              <a:spAutoFit/>
            </a:bodyPr>
            <a:lstStyle/>
            <a:p>
              <a:pPr algn="ctr"/>
              <a:r>
                <a:rPr lang="it-IT" sz="2000" b="1" dirty="0">
                  <a:solidFill>
                    <a:srgbClr val="44AEB5"/>
                  </a:solidFill>
                </a:rPr>
                <a:t>Dati in Ingresso</a:t>
              </a:r>
            </a:p>
          </p:txBody>
        </p:sp>
        <mc:AlternateContent xmlns:mc="http://schemas.openxmlformats.org/markup-compatibility/2006">
          <mc:Choice xmlns:a14="http://schemas.microsoft.com/office/drawing/2010/main" Requires="a14">
            <p:sp>
              <p:nvSpPr>
                <p:cNvPr id="12" name="CasellaDiTesto 11">
                  <a:extLst>
                    <a:ext uri="{FF2B5EF4-FFF2-40B4-BE49-F238E27FC236}">
                      <a16:creationId xmlns:a16="http://schemas.microsoft.com/office/drawing/2014/main" id="{96F82396-F010-47A9-94FB-20FB7E709DDE}"/>
                    </a:ext>
                  </a:extLst>
                </p:cNvPr>
                <p:cNvSpPr txBox="1"/>
                <p:nvPr/>
              </p:nvSpPr>
              <p:spPr>
                <a:xfrm>
                  <a:off x="228610" y="780122"/>
                  <a:ext cx="4550422" cy="1754326"/>
                </a:xfrm>
                <a:prstGeom prst="rect">
                  <a:avLst/>
                </a:prstGeom>
                <a:noFill/>
              </p:spPr>
              <p:txBody>
                <a:bodyPr wrap="square" rtlCol="0">
                  <a:spAutoFit/>
                </a:bodyPr>
                <a:lstStyle/>
                <a:p>
                  <a:r>
                    <a:rPr lang="it-IT" dirty="0">
                      <a:solidFill>
                        <a:schemeClr val="bg1">
                          <a:lumMod val="95000"/>
                        </a:schemeClr>
                      </a:solidFill>
                    </a:rPr>
                    <a:t>Parametri per la generazione della traiettoria:</a:t>
                  </a:r>
                </a:p>
                <a:p>
                  <a:endParaRPr lang="it-IT" dirty="0">
                    <a:solidFill>
                      <a:schemeClr val="bg1">
                        <a:lumMod val="95000"/>
                      </a:schemeClr>
                    </a:solidFill>
                  </a:endParaRPr>
                </a:p>
                <a:p>
                  <a:pPr marL="285750" indent="-285750">
                    <a:buFont typeface="Arial" panose="020B0604020202020204" pitchFamily="34" charset="0"/>
                    <a:buChar char="•"/>
                  </a:pPr>
                  <a14:m>
                    <m:oMath xmlns:m="http://schemas.openxmlformats.org/officeDocument/2006/math">
                      <m:sSub>
                        <m:sSubPr>
                          <m:ctrlPr>
                            <a:rPr lang="it-IT"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𝑞</m:t>
                          </m:r>
                        </m:e>
                        <m:sub>
                          <m:r>
                            <a:rPr lang="it-IT" b="0" i="1" smtClean="0">
                              <a:solidFill>
                                <a:schemeClr val="bg1">
                                  <a:lumMod val="95000"/>
                                </a:schemeClr>
                              </a:solidFill>
                              <a:latin typeface="Cambria Math" panose="02040503050406030204" pitchFamily="18" charset="0"/>
                            </a:rPr>
                            <m:t>𝑘</m:t>
                          </m:r>
                        </m:sub>
                      </m:sSub>
                      <m:r>
                        <a:rPr lang="it-IT" b="0" i="1" smtClean="0">
                          <a:solidFill>
                            <a:schemeClr val="bg1">
                              <a:lumMod val="95000"/>
                            </a:schemeClr>
                          </a:solidFill>
                          <a:latin typeface="Cambria Math" panose="02040503050406030204" pitchFamily="18" charset="0"/>
                        </a:rPr>
                        <m:t>=</m:t>
                      </m:r>
                    </m:oMath>
                  </a14:m>
                  <a:r>
                    <a:rPr lang="it-IT" dirty="0">
                      <a:solidFill>
                        <a:schemeClr val="bg1">
                          <a:lumMod val="95000"/>
                        </a:schemeClr>
                      </a:solidFill>
                    </a:rPr>
                    <a:t> Sequenza dei punti di via</a:t>
                  </a:r>
                </a:p>
                <a:p>
                  <a:pPr marL="285750" indent="-285750">
                    <a:buFont typeface="Arial" panose="020B0604020202020204" pitchFamily="34" charset="0"/>
                    <a:buChar char="•"/>
                  </a:pPr>
                  <a14:m>
                    <m:oMath xmlns:m="http://schemas.openxmlformats.org/officeDocument/2006/math">
                      <m:r>
                        <a:rPr lang="it-IT" i="1" smtClean="0">
                          <a:solidFill>
                            <a:schemeClr val="bg1">
                              <a:lumMod val="95000"/>
                            </a:schemeClr>
                          </a:solidFill>
                          <a:latin typeface="Cambria Math" panose="02040503050406030204" pitchFamily="18" charset="0"/>
                          <a:ea typeface="Cambria Math" panose="02040503050406030204" pitchFamily="18" charset="0"/>
                        </a:rPr>
                        <m:t>∆</m:t>
                      </m:r>
                      <m:sSub>
                        <m:sSubPr>
                          <m:ctrlPr>
                            <a:rPr lang="it-IT" i="1" smtClean="0">
                              <a:solidFill>
                                <a:schemeClr val="bg1">
                                  <a:lumMod val="95000"/>
                                </a:schemeClr>
                              </a:solidFill>
                              <a:latin typeface="Cambria Math" panose="02040503050406030204" pitchFamily="18" charset="0"/>
                              <a:ea typeface="Cambria Math" panose="02040503050406030204" pitchFamily="18" charset="0"/>
                            </a:rPr>
                          </m:ctrlPr>
                        </m:sSubPr>
                        <m:e>
                          <m:r>
                            <a:rPr lang="it-IT" b="0" i="1" smtClean="0">
                              <a:solidFill>
                                <a:schemeClr val="bg1">
                                  <a:lumMod val="95000"/>
                                </a:schemeClr>
                              </a:solidFill>
                              <a:latin typeface="Cambria Math" panose="02040503050406030204" pitchFamily="18" charset="0"/>
                              <a:ea typeface="Cambria Math" panose="02040503050406030204" pitchFamily="18" charset="0"/>
                            </a:rPr>
                            <m:t>𝑡</m:t>
                          </m:r>
                        </m:e>
                        <m:sub>
                          <m:r>
                            <a:rPr lang="it-IT" b="0" i="1" smtClean="0">
                              <a:solidFill>
                                <a:schemeClr val="bg1">
                                  <a:lumMod val="95000"/>
                                </a:schemeClr>
                              </a:solidFill>
                              <a:latin typeface="Cambria Math" panose="02040503050406030204" pitchFamily="18" charset="0"/>
                              <a:ea typeface="Cambria Math" panose="02040503050406030204" pitchFamily="18" charset="0"/>
                            </a:rPr>
                            <m:t>𝑘</m:t>
                          </m:r>
                        </m:sub>
                      </m:sSub>
                      <m:r>
                        <a:rPr lang="it-IT" b="0" i="1" smtClean="0">
                          <a:solidFill>
                            <a:schemeClr val="bg1">
                              <a:lumMod val="95000"/>
                            </a:schemeClr>
                          </a:solidFill>
                          <a:latin typeface="Cambria Math" panose="02040503050406030204" pitchFamily="18" charset="0"/>
                          <a:ea typeface="Cambria Math" panose="02040503050406030204" pitchFamily="18" charset="0"/>
                        </a:rPr>
                        <m:t>=</m:t>
                      </m:r>
                    </m:oMath>
                  </a14:m>
                  <a:r>
                    <a:rPr lang="it-IT" dirty="0">
                      <a:solidFill>
                        <a:schemeClr val="bg1">
                          <a:lumMod val="95000"/>
                        </a:schemeClr>
                      </a:solidFill>
                    </a:rPr>
                    <a:t> Intervallo di tempo che separa due punti di via consecutivi </a:t>
                  </a:r>
                  <a14:m>
                    <m:oMath xmlns:m="http://schemas.openxmlformats.org/officeDocument/2006/math">
                      <m:sSub>
                        <m:sSubPr>
                          <m:ctrlPr>
                            <a:rPr lang="it-IT"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𝑞</m:t>
                          </m:r>
                        </m:e>
                        <m:sub>
                          <m:r>
                            <a:rPr lang="it-IT" b="0" i="1" smtClean="0">
                              <a:solidFill>
                                <a:schemeClr val="bg1">
                                  <a:lumMod val="95000"/>
                                </a:schemeClr>
                              </a:solidFill>
                              <a:latin typeface="Cambria Math" panose="02040503050406030204" pitchFamily="18" charset="0"/>
                            </a:rPr>
                            <m:t>𝑘</m:t>
                          </m:r>
                        </m:sub>
                      </m:sSub>
                    </m:oMath>
                  </a14:m>
                  <a:r>
                    <a:rPr lang="it-IT" dirty="0">
                      <a:solidFill>
                        <a:schemeClr val="bg1">
                          <a:lumMod val="95000"/>
                        </a:schemeClr>
                      </a:solidFill>
                    </a:rPr>
                    <a:t> e </a:t>
                  </a:r>
                  <a14:m>
                    <m:oMath xmlns:m="http://schemas.openxmlformats.org/officeDocument/2006/math">
                      <m:sSub>
                        <m:sSubPr>
                          <m:ctrlPr>
                            <a:rPr lang="it-IT"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𝑞</m:t>
                          </m:r>
                        </m:e>
                        <m:sub>
                          <m:r>
                            <a:rPr lang="it-IT" b="0" i="1" smtClean="0">
                              <a:solidFill>
                                <a:schemeClr val="bg1">
                                  <a:lumMod val="95000"/>
                                </a:schemeClr>
                              </a:solidFill>
                              <a:latin typeface="Cambria Math" panose="02040503050406030204" pitchFamily="18" charset="0"/>
                            </a:rPr>
                            <m:t>𝑘</m:t>
                          </m:r>
                          <m:r>
                            <a:rPr lang="it-IT" b="0" i="1" smtClean="0">
                              <a:solidFill>
                                <a:schemeClr val="bg1">
                                  <a:lumMod val="95000"/>
                                </a:schemeClr>
                              </a:solidFill>
                              <a:latin typeface="Cambria Math" panose="02040503050406030204" pitchFamily="18" charset="0"/>
                            </a:rPr>
                            <m:t>+1</m:t>
                          </m:r>
                        </m:sub>
                      </m:sSub>
                    </m:oMath>
                  </a14:m>
                  <a:endParaRPr lang="it-IT" dirty="0">
                    <a:solidFill>
                      <a:schemeClr val="bg1">
                        <a:lumMod val="95000"/>
                      </a:schemeClr>
                    </a:solidFill>
                  </a:endParaRPr>
                </a:p>
                <a:p>
                  <a:pPr marL="285750" indent="-285750">
                    <a:buFont typeface="Arial" panose="020B0604020202020204" pitchFamily="34" charset="0"/>
                    <a:buChar char="•"/>
                  </a:pPr>
                  <a14:m>
                    <m:oMath xmlns:m="http://schemas.openxmlformats.org/officeDocument/2006/math">
                      <m:r>
                        <a:rPr lang="it-IT" i="1" smtClean="0">
                          <a:solidFill>
                            <a:schemeClr val="bg1">
                              <a:lumMod val="95000"/>
                            </a:schemeClr>
                          </a:solidFill>
                          <a:latin typeface="Cambria Math" panose="02040503050406030204" pitchFamily="18" charset="0"/>
                          <a:ea typeface="Cambria Math" panose="02040503050406030204" pitchFamily="18" charset="0"/>
                        </a:rPr>
                        <m:t>∆</m:t>
                      </m:r>
                      <m:sSubSup>
                        <m:sSubSupPr>
                          <m:ctrlPr>
                            <a:rPr lang="it-IT" b="0" i="1" smtClean="0">
                              <a:solidFill>
                                <a:schemeClr val="bg1">
                                  <a:lumMod val="95000"/>
                                </a:schemeClr>
                              </a:solidFill>
                              <a:latin typeface="Cambria Math" panose="02040503050406030204" pitchFamily="18" charset="0"/>
                              <a:ea typeface="Cambria Math" panose="02040503050406030204" pitchFamily="18" charset="0"/>
                            </a:rPr>
                          </m:ctrlPr>
                        </m:sSubSupPr>
                        <m:e>
                          <m:r>
                            <a:rPr lang="it-IT" b="0" i="1" smtClean="0">
                              <a:solidFill>
                                <a:schemeClr val="bg1">
                                  <a:lumMod val="95000"/>
                                </a:schemeClr>
                              </a:solidFill>
                              <a:latin typeface="Cambria Math" panose="02040503050406030204" pitchFamily="18" charset="0"/>
                              <a:ea typeface="Cambria Math" panose="02040503050406030204" pitchFamily="18" charset="0"/>
                            </a:rPr>
                            <m:t>𝑡</m:t>
                          </m:r>
                        </m:e>
                        <m:sub>
                          <m:r>
                            <a:rPr lang="it-IT" b="0" i="1" smtClean="0">
                              <a:solidFill>
                                <a:schemeClr val="bg1">
                                  <a:lumMod val="95000"/>
                                </a:schemeClr>
                              </a:solidFill>
                              <a:latin typeface="Cambria Math" panose="02040503050406030204" pitchFamily="18" charset="0"/>
                              <a:ea typeface="Cambria Math" panose="02040503050406030204" pitchFamily="18" charset="0"/>
                            </a:rPr>
                            <m:t>𝑘</m:t>
                          </m:r>
                        </m:sub>
                        <m:sup>
                          <m:r>
                            <a:rPr lang="it-IT" b="0" i="1" smtClean="0">
                              <a:solidFill>
                                <a:schemeClr val="bg1">
                                  <a:lumMod val="95000"/>
                                </a:schemeClr>
                              </a:solidFill>
                              <a:latin typeface="Cambria Math" panose="02040503050406030204" pitchFamily="18" charset="0"/>
                              <a:ea typeface="Cambria Math" panose="02040503050406030204" pitchFamily="18" charset="0"/>
                            </a:rPr>
                            <m:t>′</m:t>
                          </m:r>
                        </m:sup>
                      </m:sSubSup>
                      <m:r>
                        <a:rPr lang="it-IT" b="0" i="0" smtClean="0">
                          <a:solidFill>
                            <a:schemeClr val="bg1">
                              <a:lumMod val="95000"/>
                            </a:schemeClr>
                          </a:solidFill>
                          <a:latin typeface="Cambria Math" panose="02040503050406030204" pitchFamily="18" charset="0"/>
                          <a:ea typeface="Cambria Math" panose="02040503050406030204" pitchFamily="18" charset="0"/>
                        </a:rPr>
                        <m:t>=</m:t>
                      </m:r>
                    </m:oMath>
                  </a14:m>
                  <a:r>
                    <a:rPr lang="it-IT" dirty="0">
                      <a:solidFill>
                        <a:schemeClr val="bg1">
                          <a:lumMod val="95000"/>
                        </a:schemeClr>
                      </a:solidFill>
                    </a:rPr>
                    <a:t> Durata del raccordo parabolico</a:t>
                  </a:r>
                </a:p>
              </p:txBody>
            </p:sp>
          </mc:Choice>
          <mc:Fallback>
            <p:sp>
              <p:nvSpPr>
                <p:cNvPr id="12" name="CasellaDiTesto 11">
                  <a:extLst>
                    <a:ext uri="{FF2B5EF4-FFF2-40B4-BE49-F238E27FC236}">
                      <a16:creationId xmlns:a16="http://schemas.microsoft.com/office/drawing/2014/main" id="{96F82396-F010-47A9-94FB-20FB7E709DDE}"/>
                    </a:ext>
                  </a:extLst>
                </p:cNvPr>
                <p:cNvSpPr txBox="1">
                  <a:spLocks noRot="1" noChangeAspect="1" noMove="1" noResize="1" noEditPoints="1" noAdjustHandles="1" noChangeArrowheads="1" noChangeShapeType="1" noTextEdit="1"/>
                </p:cNvSpPr>
                <p:nvPr/>
              </p:nvSpPr>
              <p:spPr>
                <a:xfrm>
                  <a:off x="228610" y="780122"/>
                  <a:ext cx="4550422" cy="1754326"/>
                </a:xfrm>
                <a:prstGeom prst="rect">
                  <a:avLst/>
                </a:prstGeom>
                <a:blipFill>
                  <a:blip r:embed="rId3"/>
                  <a:stretch>
                    <a:fillRect l="-1206" t="-2083" b="-4514"/>
                  </a:stretch>
                </a:blipFill>
              </p:spPr>
              <p:txBody>
                <a:bodyPr/>
                <a:lstStyle/>
                <a:p>
                  <a:r>
                    <a:rPr lang="it-IT">
                      <a:noFill/>
                    </a:rPr>
                    <a:t> </a:t>
                  </a:r>
                </a:p>
              </p:txBody>
            </p:sp>
          </mc:Fallback>
        </mc:AlternateContent>
        <p:sp>
          <p:nvSpPr>
            <p:cNvPr id="17" name="CasellaDiTesto 16">
              <a:extLst>
                <a:ext uri="{FF2B5EF4-FFF2-40B4-BE49-F238E27FC236}">
                  <a16:creationId xmlns:a16="http://schemas.microsoft.com/office/drawing/2014/main" id="{616EF302-9835-48AC-BEF8-E106B848EE00}"/>
                </a:ext>
              </a:extLst>
            </p:cNvPr>
            <p:cNvSpPr txBox="1"/>
            <p:nvPr/>
          </p:nvSpPr>
          <p:spPr>
            <a:xfrm>
              <a:off x="4379403" y="222726"/>
              <a:ext cx="266420" cy="461665"/>
            </a:xfrm>
            <a:prstGeom prst="rect">
              <a:avLst/>
            </a:prstGeom>
            <a:noFill/>
          </p:spPr>
          <p:txBody>
            <a:bodyPr wrap="none" rtlCol="0">
              <a:spAutoFit/>
            </a:bodyPr>
            <a:lstStyle/>
            <a:p>
              <a:r>
                <a:rPr lang="it-IT" sz="2400" b="1" dirty="0">
                  <a:solidFill>
                    <a:srgbClr val="44AEB5"/>
                  </a:solidFill>
                </a:rPr>
                <a:t>I</a:t>
              </a:r>
            </a:p>
          </p:txBody>
        </p:sp>
      </p:grpSp>
      <p:grpSp>
        <p:nvGrpSpPr>
          <p:cNvPr id="22" name="Gruppo 21">
            <a:extLst>
              <a:ext uri="{FF2B5EF4-FFF2-40B4-BE49-F238E27FC236}">
                <a16:creationId xmlns:a16="http://schemas.microsoft.com/office/drawing/2014/main" id="{D00C373C-A20B-4D69-BACE-1B470A07ADE1}"/>
              </a:ext>
            </a:extLst>
          </p:cNvPr>
          <p:cNvGrpSpPr/>
          <p:nvPr/>
        </p:nvGrpSpPr>
        <p:grpSpPr>
          <a:xfrm>
            <a:off x="5635137" y="2363638"/>
            <a:ext cx="4559193" cy="3743383"/>
            <a:chOff x="5639523" y="2771955"/>
            <a:chExt cx="4559193" cy="3743383"/>
          </a:xfrm>
        </p:grpSpPr>
        <p:sp>
          <p:nvSpPr>
            <p:cNvPr id="13" name="Rettangolo 12">
              <a:extLst>
                <a:ext uri="{FF2B5EF4-FFF2-40B4-BE49-F238E27FC236}">
                  <a16:creationId xmlns:a16="http://schemas.microsoft.com/office/drawing/2014/main" id="{94B8FB67-CE98-4711-A597-24C1736726D2}"/>
                </a:ext>
              </a:extLst>
            </p:cNvPr>
            <p:cNvSpPr/>
            <p:nvPr/>
          </p:nvSpPr>
          <p:spPr>
            <a:xfrm>
              <a:off x="5639523" y="2771956"/>
              <a:ext cx="4550423" cy="3173432"/>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B00ECE0E-8638-4A0E-B0BB-45DFAEA8A243}"/>
                </a:ext>
              </a:extLst>
            </p:cNvPr>
            <p:cNvSpPr txBox="1"/>
            <p:nvPr/>
          </p:nvSpPr>
          <p:spPr>
            <a:xfrm>
              <a:off x="5648294" y="2856875"/>
              <a:ext cx="4550422" cy="400110"/>
            </a:xfrm>
            <a:prstGeom prst="rect">
              <a:avLst/>
            </a:prstGeom>
            <a:noFill/>
          </p:spPr>
          <p:txBody>
            <a:bodyPr wrap="square" rtlCol="0">
              <a:spAutoFit/>
            </a:bodyPr>
            <a:lstStyle/>
            <a:p>
              <a:pPr algn="ctr"/>
              <a:r>
                <a:rPr lang="it-IT" sz="2000" b="1" dirty="0">
                  <a:solidFill>
                    <a:srgbClr val="44AEB5"/>
                  </a:solidFill>
                </a:rPr>
                <a:t>Calcolo dei Parametri</a:t>
              </a:r>
            </a:p>
          </p:txBody>
        </p:sp>
        <mc:AlternateContent xmlns:mc="http://schemas.openxmlformats.org/markup-compatibility/2006">
          <mc:Choice xmlns:a14="http://schemas.microsoft.com/office/drawing/2010/main" Requires="a14">
            <p:sp>
              <p:nvSpPr>
                <p:cNvPr id="16" name="CasellaDiTesto 15">
                  <a:extLst>
                    <a:ext uri="{FF2B5EF4-FFF2-40B4-BE49-F238E27FC236}">
                      <a16:creationId xmlns:a16="http://schemas.microsoft.com/office/drawing/2014/main" id="{8B280028-E20D-4AEF-A15E-97916D6BD381}"/>
                    </a:ext>
                  </a:extLst>
                </p:cNvPr>
                <p:cNvSpPr txBox="1"/>
                <p:nvPr/>
              </p:nvSpPr>
              <p:spPr>
                <a:xfrm>
                  <a:off x="5648294" y="3341905"/>
                  <a:ext cx="4550422" cy="3173433"/>
                </a:xfrm>
                <a:prstGeom prst="rect">
                  <a:avLst/>
                </a:prstGeom>
                <a:noFill/>
              </p:spPr>
              <p:txBody>
                <a:bodyPr wrap="square" rtlCol="0">
                  <a:spAutoFit/>
                </a:bodyPr>
                <a:lstStyle/>
                <a:p>
                  <a:r>
                    <a:rPr lang="it-IT" dirty="0">
                      <a:solidFill>
                        <a:schemeClr val="bg1">
                          <a:lumMod val="95000"/>
                        </a:schemeClr>
                      </a:solidFill>
                    </a:rPr>
                    <a:t>Calcolo dei parametri necessari alla traiettoria:</a:t>
                  </a:r>
                </a:p>
                <a:p>
                  <a:endParaRPr lang="it-IT" dirty="0">
                    <a:solidFill>
                      <a:schemeClr val="bg1">
                        <a:lumMod val="95000"/>
                      </a:schemeClr>
                    </a:solidFill>
                  </a:endParaRPr>
                </a:p>
                <a:p>
                  <a:pPr marL="285750" indent="-285750">
                    <a:buFont typeface="Arial" panose="020B0604020202020204" pitchFamily="34" charset="0"/>
                    <a:buChar char="•"/>
                  </a:pPr>
                  <a:r>
                    <a:rPr lang="it-IT" dirty="0">
                      <a:solidFill>
                        <a:schemeClr val="bg1"/>
                      </a:solidFill>
                    </a:rPr>
                    <a:t>Velocità nel tratto lineare                  </a:t>
                  </a:r>
                  <a14:m>
                    <m:oMath xmlns:m="http://schemas.openxmlformats.org/officeDocument/2006/math">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f>
                        <m:fPr>
                          <m:ctrlPr>
                            <a:rPr lang="it-IT" i="1">
                              <a:solidFill>
                                <a:schemeClr val="bg1"/>
                              </a:solidFill>
                              <a:latin typeface="Cambria Math" panose="02040503050406030204" pitchFamily="18" charset="0"/>
                            </a:rPr>
                          </m:ctrlPr>
                        </m:fPr>
                        <m:num>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sub>
                          </m:sSub>
                        </m:num>
                        <m:den>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sub>
                          </m:sSub>
                        </m:den>
                      </m:f>
                    </m:oMath>
                  </a14:m>
                  <a:endParaRPr lang="it-IT" dirty="0"/>
                </a:p>
                <a:p>
                  <a:endParaRPr lang="it-IT" dirty="0"/>
                </a:p>
                <a:p>
                  <a:pPr marL="285750" indent="-285750">
                    <a:buFont typeface="Arial" panose="020B0604020202020204" pitchFamily="34" charset="0"/>
                    <a:buChar char="•"/>
                  </a:pPr>
                  <a:r>
                    <a:rPr lang="it-IT" dirty="0">
                      <a:solidFill>
                        <a:schemeClr val="bg1"/>
                      </a:solidFill>
                    </a:rPr>
                    <a:t>Accelerazione nel tratto parabolico         </a:t>
                  </a:r>
                  <a14:m>
                    <m:oMath xmlns:m="http://schemas.openxmlformats.org/officeDocument/2006/math">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f>
                        <m:fPr>
                          <m:ctrlPr>
                            <a:rPr lang="it-IT" i="1">
                              <a:solidFill>
                                <a:schemeClr val="bg1"/>
                              </a:solidFill>
                              <a:latin typeface="Cambria Math" panose="02040503050406030204" pitchFamily="18" charset="0"/>
                            </a:rPr>
                          </m:ctrlPr>
                        </m:fPr>
                        <m:num>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r>
                                <a:rPr lang="it-IT" i="1">
                                  <a:solidFill>
                                    <a:schemeClr val="bg1"/>
                                  </a:solidFill>
                                  <a:latin typeface="Cambria Math" panose="02040503050406030204" pitchFamily="18" charset="0"/>
                                </a:rPr>
                                <m:t>𝑘</m:t>
                              </m:r>
                            </m:sub>
                          </m:sSub>
                        </m:num>
                        <m:den>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den>
                      </m:f>
                    </m:oMath>
                  </a14:m>
                  <a:endParaRPr lang="it-IT" dirty="0"/>
                </a:p>
                <a:p>
                  <a:endParaRPr lang="it-IT" dirty="0"/>
                </a:p>
                <a:p>
                  <a:endParaRPr lang="it-IT" dirty="0"/>
                </a:p>
                <a:p>
                  <a:endParaRPr lang="it-IT" dirty="0">
                    <a:solidFill>
                      <a:schemeClr val="bg1">
                        <a:lumMod val="95000"/>
                      </a:schemeClr>
                    </a:solidFill>
                  </a:endParaRPr>
                </a:p>
              </p:txBody>
            </p:sp>
          </mc:Choice>
          <mc:Fallback>
            <p:sp>
              <p:nvSpPr>
                <p:cNvPr id="16" name="CasellaDiTesto 15">
                  <a:extLst>
                    <a:ext uri="{FF2B5EF4-FFF2-40B4-BE49-F238E27FC236}">
                      <a16:creationId xmlns:a16="http://schemas.microsoft.com/office/drawing/2014/main" id="{8B280028-E20D-4AEF-A15E-97916D6BD381}"/>
                    </a:ext>
                  </a:extLst>
                </p:cNvPr>
                <p:cNvSpPr txBox="1">
                  <a:spLocks noRot="1" noChangeAspect="1" noMove="1" noResize="1" noEditPoints="1" noAdjustHandles="1" noChangeArrowheads="1" noChangeShapeType="1" noTextEdit="1"/>
                </p:cNvSpPr>
                <p:nvPr/>
              </p:nvSpPr>
              <p:spPr>
                <a:xfrm>
                  <a:off x="5648294" y="3341905"/>
                  <a:ext cx="4550422" cy="3173433"/>
                </a:xfrm>
                <a:prstGeom prst="rect">
                  <a:avLst/>
                </a:prstGeom>
                <a:blipFill>
                  <a:blip r:embed="rId4"/>
                  <a:stretch>
                    <a:fillRect l="-1206" t="-960" r="-536"/>
                  </a:stretch>
                </a:blipFill>
              </p:spPr>
              <p:txBody>
                <a:bodyPr/>
                <a:lstStyle/>
                <a:p>
                  <a:r>
                    <a:rPr lang="it-IT">
                      <a:noFill/>
                    </a:rPr>
                    <a:t> </a:t>
                  </a:r>
                </a:p>
              </p:txBody>
            </p:sp>
          </mc:Fallback>
        </mc:AlternateContent>
        <p:sp>
          <p:nvSpPr>
            <p:cNvPr id="18" name="CasellaDiTesto 17">
              <a:extLst>
                <a:ext uri="{FF2B5EF4-FFF2-40B4-BE49-F238E27FC236}">
                  <a16:creationId xmlns:a16="http://schemas.microsoft.com/office/drawing/2014/main" id="{5AE43849-14F9-47FB-A32E-6AD25CDED140}"/>
                </a:ext>
              </a:extLst>
            </p:cNvPr>
            <p:cNvSpPr txBox="1"/>
            <p:nvPr/>
          </p:nvSpPr>
          <p:spPr>
            <a:xfrm>
              <a:off x="9729946" y="2771955"/>
              <a:ext cx="348172" cy="461665"/>
            </a:xfrm>
            <a:prstGeom prst="rect">
              <a:avLst/>
            </a:prstGeom>
            <a:noFill/>
          </p:spPr>
          <p:txBody>
            <a:bodyPr wrap="none" rtlCol="0">
              <a:spAutoFit/>
            </a:bodyPr>
            <a:lstStyle/>
            <a:p>
              <a:r>
                <a:rPr lang="it-IT" sz="2400" b="1" dirty="0">
                  <a:solidFill>
                    <a:srgbClr val="44AEB5"/>
                  </a:solidFill>
                </a:rPr>
                <a:t>II</a:t>
              </a:r>
            </a:p>
          </p:txBody>
        </p:sp>
      </p:grpSp>
      <p:grpSp>
        <p:nvGrpSpPr>
          <p:cNvPr id="23" name="Gruppo 22">
            <a:extLst>
              <a:ext uri="{FF2B5EF4-FFF2-40B4-BE49-F238E27FC236}">
                <a16:creationId xmlns:a16="http://schemas.microsoft.com/office/drawing/2014/main" id="{F89A655D-898E-4DBC-9D3C-A4AA645F119D}"/>
              </a:ext>
            </a:extLst>
          </p:cNvPr>
          <p:cNvGrpSpPr/>
          <p:nvPr/>
        </p:nvGrpSpPr>
        <p:grpSpPr>
          <a:xfrm>
            <a:off x="222867" y="4005082"/>
            <a:ext cx="4550423" cy="2881474"/>
            <a:chOff x="228610" y="203318"/>
            <a:chExt cx="4550423" cy="2881474"/>
          </a:xfrm>
        </p:grpSpPr>
        <p:sp>
          <p:nvSpPr>
            <p:cNvPr id="24" name="Rettangolo 23">
              <a:extLst>
                <a:ext uri="{FF2B5EF4-FFF2-40B4-BE49-F238E27FC236}">
                  <a16:creationId xmlns:a16="http://schemas.microsoft.com/office/drawing/2014/main" id="{F4D2EFC5-7EAC-4B8B-AF2A-DCAD57B13A85}"/>
                </a:ext>
              </a:extLst>
            </p:cNvPr>
            <p:cNvSpPr/>
            <p:nvPr/>
          </p:nvSpPr>
          <p:spPr>
            <a:xfrm>
              <a:off x="228610" y="203318"/>
              <a:ext cx="4550423" cy="2568637"/>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D354F120-B944-4591-80B1-7D19932EC00D}"/>
                </a:ext>
              </a:extLst>
            </p:cNvPr>
            <p:cNvSpPr txBox="1"/>
            <p:nvPr/>
          </p:nvSpPr>
          <p:spPr>
            <a:xfrm>
              <a:off x="228610" y="284281"/>
              <a:ext cx="4550422" cy="400110"/>
            </a:xfrm>
            <a:prstGeom prst="rect">
              <a:avLst/>
            </a:prstGeom>
            <a:noFill/>
          </p:spPr>
          <p:txBody>
            <a:bodyPr wrap="square" rtlCol="0">
              <a:spAutoFit/>
            </a:bodyPr>
            <a:lstStyle/>
            <a:p>
              <a:pPr algn="ctr"/>
              <a:r>
                <a:rPr lang="it-IT" sz="2000" b="1" dirty="0">
                  <a:solidFill>
                    <a:srgbClr val="44AEB5"/>
                  </a:solidFill>
                </a:rPr>
                <a:t>Traiettoria Lineare a Tratti</a:t>
              </a:r>
            </a:p>
          </p:txBody>
        </p:sp>
        <mc:AlternateContent xmlns:mc="http://schemas.openxmlformats.org/markup-compatibility/2006">
          <mc:Choice xmlns:a14="http://schemas.microsoft.com/office/drawing/2010/main" Requires="a14">
            <p:sp>
              <p:nvSpPr>
                <p:cNvPr id="26" name="CasellaDiTesto 25">
                  <a:extLst>
                    <a:ext uri="{FF2B5EF4-FFF2-40B4-BE49-F238E27FC236}">
                      <a16:creationId xmlns:a16="http://schemas.microsoft.com/office/drawing/2014/main" id="{1E667AD4-D7DE-4E7C-B068-DD8B8D257F2E}"/>
                    </a:ext>
                  </a:extLst>
                </p:cNvPr>
                <p:cNvSpPr txBox="1"/>
                <p:nvPr/>
              </p:nvSpPr>
              <p:spPr>
                <a:xfrm>
                  <a:off x="228610" y="780122"/>
                  <a:ext cx="4550422" cy="2304670"/>
                </a:xfrm>
                <a:prstGeom prst="rect">
                  <a:avLst/>
                </a:prstGeom>
                <a:noFill/>
              </p:spPr>
              <p:txBody>
                <a:bodyPr wrap="square" rtlCol="0">
                  <a:spAutoFit/>
                </a:bodyPr>
                <a:lstStyle/>
                <a:p>
                  <a:r>
                    <a:rPr lang="it-IT" dirty="0">
                      <a:solidFill>
                        <a:schemeClr val="bg1">
                          <a:lumMod val="95000"/>
                        </a:schemeClr>
                      </a:solidFill>
                    </a:rPr>
                    <a:t>Calcolo della traiettoria lineare a tratti interpolante gli N Punti di Via:</a:t>
                  </a:r>
                </a:p>
                <a:p>
                  <a:endParaRPr lang="it-IT" dirty="0">
                    <a:solidFill>
                      <a:schemeClr val="bg1">
                        <a:lumMod val="95000"/>
                      </a:schemeClr>
                    </a:solidFill>
                  </a:endParaRPr>
                </a:p>
                <a:p>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𝑞</m:t>
                            </m:r>
                          </m:e>
                          <m:sub>
                            <m:r>
                              <a:rPr lang="it-IT" b="0" i="1" smtClean="0">
                                <a:solidFill>
                                  <a:schemeClr val="bg1"/>
                                </a:solidFill>
                                <a:latin typeface="Cambria Math" panose="02040503050406030204" pitchFamily="18" charset="0"/>
                              </a:rPr>
                              <m:t>𝑙</m:t>
                            </m:r>
                          </m:sub>
                        </m:sSub>
                        <m:d>
                          <m:dPr>
                            <m:ctrlPr>
                              <a:rPr lang="it-IT" i="1">
                                <a:solidFill>
                                  <a:schemeClr val="bg1"/>
                                </a:solidFill>
                              </a:rPr>
                            </m:ctrlPr>
                          </m:dPr>
                          <m:e>
                            <m:r>
                              <a:rPr lang="it-IT" i="1">
                                <a:solidFill>
                                  <a:schemeClr val="bg1"/>
                                </a:solidFill>
                              </a:rPr>
                              <m:t>𝑡</m:t>
                            </m:r>
                          </m:e>
                        </m:d>
                        <m:r>
                          <a:rPr lang="it-IT" i="1">
                            <a:solidFill>
                              <a:schemeClr val="bg1"/>
                            </a:solidFill>
                          </a:rPr>
                          <m:t>=</m:t>
                        </m:r>
                        <m:sSub>
                          <m:sSubPr>
                            <m:ctrlPr>
                              <a:rPr lang="it-IT" i="1">
                                <a:solidFill>
                                  <a:schemeClr val="bg1"/>
                                </a:solidFill>
                              </a:rPr>
                            </m:ctrlPr>
                          </m:sSubPr>
                          <m:e>
                            <m:r>
                              <a:rPr lang="it-IT" i="1">
                                <a:solidFill>
                                  <a:schemeClr val="bg1"/>
                                </a:solidFill>
                              </a:rPr>
                              <m:t>𝑞</m:t>
                            </m:r>
                          </m:e>
                          <m:sub>
                            <m:r>
                              <a:rPr lang="it-IT" i="1">
                                <a:solidFill>
                                  <a:schemeClr val="bg1"/>
                                </a:solidFill>
                              </a:rPr>
                              <m:t>𝑘</m:t>
                            </m:r>
                          </m:sub>
                        </m:sSub>
                        <m:r>
                          <a:rPr lang="it-IT" i="1">
                            <a:solidFill>
                              <a:schemeClr val="bg1"/>
                            </a:solidFill>
                          </a:rPr>
                          <m:t>+(</m:t>
                        </m:r>
                        <m:sSub>
                          <m:sSubPr>
                            <m:ctrlPr>
                              <a:rPr lang="it-IT" i="1">
                                <a:solidFill>
                                  <a:schemeClr val="bg1"/>
                                </a:solidFill>
                              </a:rPr>
                            </m:ctrlPr>
                          </m:sSubPr>
                          <m:e>
                            <m:r>
                              <a:rPr lang="it-IT" i="1">
                                <a:solidFill>
                                  <a:schemeClr val="bg1"/>
                                </a:solidFill>
                              </a:rPr>
                              <m:t>𝑞</m:t>
                            </m:r>
                          </m:e>
                          <m:sub>
                            <m:r>
                              <a:rPr lang="it-IT" i="1">
                                <a:solidFill>
                                  <a:schemeClr val="bg1"/>
                                </a:solidFill>
                              </a:rPr>
                              <m:t>𝑘</m:t>
                            </m:r>
                            <m:r>
                              <a:rPr lang="it-IT" i="1">
                                <a:solidFill>
                                  <a:schemeClr val="bg1"/>
                                </a:solidFill>
                              </a:rPr>
                              <m:t>+1</m:t>
                            </m:r>
                          </m:sub>
                        </m:sSub>
                        <m:r>
                          <a:rPr lang="it-IT" i="1">
                            <a:solidFill>
                              <a:schemeClr val="bg1"/>
                            </a:solidFill>
                          </a:rPr>
                          <m:t>−</m:t>
                        </m:r>
                        <m:sSub>
                          <m:sSubPr>
                            <m:ctrlPr>
                              <a:rPr lang="it-IT" i="1">
                                <a:solidFill>
                                  <a:schemeClr val="bg1"/>
                                </a:solidFill>
                              </a:rPr>
                            </m:ctrlPr>
                          </m:sSubPr>
                          <m:e>
                            <m:r>
                              <a:rPr lang="it-IT" i="1">
                                <a:solidFill>
                                  <a:schemeClr val="bg1"/>
                                </a:solidFill>
                              </a:rPr>
                              <m:t>𝑞</m:t>
                            </m:r>
                          </m:e>
                          <m:sub>
                            <m:r>
                              <a:rPr lang="it-IT" i="1">
                                <a:solidFill>
                                  <a:schemeClr val="bg1"/>
                                </a:solidFill>
                              </a:rPr>
                              <m:t>𝑘</m:t>
                            </m:r>
                          </m:sub>
                        </m:sSub>
                        <m:r>
                          <a:rPr lang="it-IT" i="1">
                            <a:solidFill>
                              <a:schemeClr val="bg1"/>
                            </a:solidFill>
                          </a:rPr>
                          <m:t>)</m:t>
                        </m:r>
                        <m:f>
                          <m:fPr>
                            <m:ctrlPr>
                              <a:rPr lang="it-IT" i="1">
                                <a:solidFill>
                                  <a:schemeClr val="bg1"/>
                                </a:solidFill>
                              </a:rPr>
                            </m:ctrlPr>
                          </m:fPr>
                          <m:num>
                            <m:r>
                              <a:rPr lang="it-IT" i="1">
                                <a:solidFill>
                                  <a:schemeClr val="bg1"/>
                                </a:solidFill>
                              </a:rPr>
                              <m:t>𝑡</m:t>
                            </m:r>
                            <m:r>
                              <a:rPr lang="it-IT" i="1">
                                <a:solidFill>
                                  <a:schemeClr val="bg1"/>
                                </a:solidFill>
                              </a:rPr>
                              <m:t>−</m:t>
                            </m:r>
                            <m:sSub>
                              <m:sSubPr>
                                <m:ctrlPr>
                                  <a:rPr lang="it-IT" i="1">
                                    <a:solidFill>
                                      <a:schemeClr val="bg1"/>
                                    </a:solidFill>
                                  </a:rPr>
                                </m:ctrlPr>
                              </m:sSubPr>
                              <m:e>
                                <m:r>
                                  <a:rPr lang="it-IT" i="1">
                                    <a:solidFill>
                                      <a:schemeClr val="bg1"/>
                                    </a:solidFill>
                                  </a:rPr>
                                  <m:t>𝑡</m:t>
                                </m:r>
                              </m:e>
                              <m:sub>
                                <m:r>
                                  <a:rPr lang="it-IT" i="1">
                                    <a:solidFill>
                                      <a:schemeClr val="bg1"/>
                                    </a:solidFill>
                                  </a:rPr>
                                  <m:t>𝑘</m:t>
                                </m:r>
                              </m:sub>
                            </m:sSub>
                          </m:num>
                          <m:den>
                            <m:sSub>
                              <m:sSubPr>
                                <m:ctrlPr>
                                  <a:rPr lang="it-IT" i="1">
                                    <a:solidFill>
                                      <a:schemeClr val="bg1"/>
                                    </a:solidFill>
                                  </a:rPr>
                                </m:ctrlPr>
                              </m:sSubPr>
                              <m:e>
                                <m:r>
                                  <a:rPr lang="it-IT" i="1">
                                    <a:solidFill>
                                      <a:schemeClr val="bg1"/>
                                    </a:solidFill>
                                  </a:rPr>
                                  <m:t>𝑡</m:t>
                                </m:r>
                              </m:e>
                              <m:sub>
                                <m:r>
                                  <a:rPr lang="it-IT" i="1">
                                    <a:solidFill>
                                      <a:schemeClr val="bg1"/>
                                    </a:solidFill>
                                  </a:rPr>
                                  <m:t>𝑘</m:t>
                                </m:r>
                                <m:r>
                                  <a:rPr lang="it-IT" i="1">
                                    <a:solidFill>
                                      <a:schemeClr val="bg1"/>
                                    </a:solidFill>
                                  </a:rPr>
                                  <m:t>+1</m:t>
                                </m:r>
                              </m:sub>
                            </m:sSub>
                            <m:r>
                              <a:rPr lang="it-IT" i="1">
                                <a:solidFill>
                                  <a:schemeClr val="bg1"/>
                                </a:solidFill>
                              </a:rPr>
                              <m:t>−</m:t>
                            </m:r>
                            <m:sSub>
                              <m:sSubPr>
                                <m:ctrlPr>
                                  <a:rPr lang="it-IT" i="1">
                                    <a:solidFill>
                                      <a:schemeClr val="bg1"/>
                                    </a:solidFill>
                                  </a:rPr>
                                </m:ctrlPr>
                              </m:sSubPr>
                              <m:e>
                                <m:r>
                                  <a:rPr lang="it-IT" i="1">
                                    <a:solidFill>
                                      <a:schemeClr val="bg1"/>
                                    </a:solidFill>
                                  </a:rPr>
                                  <m:t>𝑡</m:t>
                                </m:r>
                              </m:e>
                              <m:sub>
                                <m:r>
                                  <a:rPr lang="it-IT" i="1">
                                    <a:solidFill>
                                      <a:schemeClr val="bg1"/>
                                    </a:solidFill>
                                  </a:rPr>
                                  <m:t>𝑘</m:t>
                                </m:r>
                              </m:sub>
                            </m:sSub>
                          </m:den>
                        </m:f>
                      </m:oMath>
                    </m:oMathPara>
                  </a14:m>
                  <a:endParaRPr lang="it-IT" dirty="0">
                    <a:solidFill>
                      <a:schemeClr val="bg1"/>
                    </a:solidFill>
                  </a:endParaRPr>
                </a:p>
                <a:p>
                  <a:endParaRPr lang="it-IT" dirty="0">
                    <a:solidFill>
                      <a:schemeClr val="bg1"/>
                    </a:solidFill>
                  </a:endParaRPr>
                </a:p>
                <a:p>
                  <a:r>
                    <a:rPr lang="it-IT" dirty="0">
                      <a:solidFill>
                        <a:schemeClr val="bg1">
                          <a:lumMod val="95000"/>
                        </a:schemeClr>
                      </a:solidFill>
                    </a:rPr>
                    <a:t>Con </a:t>
                  </a:r>
                  <a14:m>
                    <m:oMath xmlns:m="http://schemas.openxmlformats.org/officeDocument/2006/math">
                      <m:r>
                        <a:rPr lang="it-IT" b="0" i="1" smtClean="0">
                          <a:solidFill>
                            <a:schemeClr val="bg1">
                              <a:lumMod val="95000"/>
                            </a:schemeClr>
                          </a:solidFill>
                          <a:latin typeface="Cambria Math" panose="02040503050406030204" pitchFamily="18" charset="0"/>
                        </a:rPr>
                        <m:t>𝑘</m:t>
                      </m:r>
                      <m:r>
                        <a:rPr lang="it-IT" b="0" i="1" smtClean="0">
                          <a:solidFill>
                            <a:schemeClr val="bg1">
                              <a:lumMod val="95000"/>
                            </a:schemeClr>
                          </a:solidFill>
                          <a:latin typeface="Cambria Math" panose="02040503050406030204" pitchFamily="18" charset="0"/>
                        </a:rPr>
                        <m:t>=1,…, </m:t>
                      </m:r>
                      <m:r>
                        <a:rPr lang="it-IT" b="0" i="1" smtClean="0">
                          <a:solidFill>
                            <a:schemeClr val="bg1">
                              <a:lumMod val="95000"/>
                            </a:schemeClr>
                          </a:solidFill>
                          <a:latin typeface="Cambria Math" panose="02040503050406030204" pitchFamily="18" charset="0"/>
                        </a:rPr>
                        <m:t>𝑁</m:t>
                      </m:r>
                    </m:oMath>
                  </a14:m>
                  <a:br>
                    <a:rPr lang="it-IT" dirty="0">
                      <a:solidFill>
                        <a:schemeClr val="bg1">
                          <a:lumMod val="95000"/>
                        </a:schemeClr>
                      </a:solidFill>
                    </a:rPr>
                  </a:br>
                  <a:endParaRPr lang="it-IT" dirty="0">
                    <a:solidFill>
                      <a:schemeClr val="bg1">
                        <a:lumMod val="95000"/>
                      </a:schemeClr>
                    </a:solidFill>
                  </a:endParaRPr>
                </a:p>
              </p:txBody>
            </p:sp>
          </mc:Choice>
          <mc:Fallback>
            <p:sp>
              <p:nvSpPr>
                <p:cNvPr id="26" name="CasellaDiTesto 25">
                  <a:extLst>
                    <a:ext uri="{FF2B5EF4-FFF2-40B4-BE49-F238E27FC236}">
                      <a16:creationId xmlns:a16="http://schemas.microsoft.com/office/drawing/2014/main" id="{1E667AD4-D7DE-4E7C-B068-DD8B8D257F2E}"/>
                    </a:ext>
                  </a:extLst>
                </p:cNvPr>
                <p:cNvSpPr txBox="1">
                  <a:spLocks noRot="1" noChangeAspect="1" noMove="1" noResize="1" noEditPoints="1" noAdjustHandles="1" noChangeArrowheads="1" noChangeShapeType="1" noTextEdit="1"/>
                </p:cNvSpPr>
                <p:nvPr/>
              </p:nvSpPr>
              <p:spPr>
                <a:xfrm>
                  <a:off x="228610" y="780122"/>
                  <a:ext cx="4550422" cy="2304670"/>
                </a:xfrm>
                <a:prstGeom prst="rect">
                  <a:avLst/>
                </a:prstGeom>
                <a:blipFill>
                  <a:blip r:embed="rId5"/>
                  <a:stretch>
                    <a:fillRect l="-1206" t="-1587"/>
                  </a:stretch>
                </a:blipFill>
              </p:spPr>
              <p:txBody>
                <a:bodyPr/>
                <a:lstStyle/>
                <a:p>
                  <a:r>
                    <a:rPr lang="it-IT">
                      <a:noFill/>
                    </a:rPr>
                    <a:t> </a:t>
                  </a:r>
                </a:p>
              </p:txBody>
            </p:sp>
          </mc:Fallback>
        </mc:AlternateContent>
        <p:sp>
          <p:nvSpPr>
            <p:cNvPr id="27" name="CasellaDiTesto 26">
              <a:extLst>
                <a:ext uri="{FF2B5EF4-FFF2-40B4-BE49-F238E27FC236}">
                  <a16:creationId xmlns:a16="http://schemas.microsoft.com/office/drawing/2014/main" id="{46916BB5-995F-4812-9D40-06D5E5D40C8D}"/>
                </a:ext>
              </a:extLst>
            </p:cNvPr>
            <p:cNvSpPr txBox="1"/>
            <p:nvPr/>
          </p:nvSpPr>
          <p:spPr>
            <a:xfrm>
              <a:off x="4303393" y="222726"/>
              <a:ext cx="429926" cy="461665"/>
            </a:xfrm>
            <a:prstGeom prst="rect">
              <a:avLst/>
            </a:prstGeom>
            <a:noFill/>
          </p:spPr>
          <p:txBody>
            <a:bodyPr wrap="none" rtlCol="0">
              <a:spAutoFit/>
            </a:bodyPr>
            <a:lstStyle/>
            <a:p>
              <a:r>
                <a:rPr lang="it-IT" sz="2400" b="1" dirty="0">
                  <a:solidFill>
                    <a:srgbClr val="44AEB5"/>
                  </a:solidFill>
                </a:rPr>
                <a:t>III</a:t>
              </a:r>
            </a:p>
          </p:txBody>
        </p:sp>
      </p:grpSp>
      <p:cxnSp>
        <p:nvCxnSpPr>
          <p:cNvPr id="47" name="Connettore curvo 46">
            <a:extLst>
              <a:ext uri="{FF2B5EF4-FFF2-40B4-BE49-F238E27FC236}">
                <a16:creationId xmlns:a16="http://schemas.microsoft.com/office/drawing/2014/main" id="{146D49C6-1D35-4BE7-A405-B036292DCE15}"/>
              </a:ext>
            </a:extLst>
          </p:cNvPr>
          <p:cNvCxnSpPr>
            <a:cxnSpLocks/>
            <a:stCxn id="12" idx="3"/>
            <a:endCxn id="13" idx="0"/>
          </p:cNvCxnSpPr>
          <p:nvPr/>
        </p:nvCxnSpPr>
        <p:spPr>
          <a:xfrm>
            <a:off x="4779032" y="1657285"/>
            <a:ext cx="3131317" cy="706354"/>
          </a:xfrm>
          <a:prstGeom prst="curvedConnector2">
            <a:avLst/>
          </a:prstGeom>
          <a:ln w="76200">
            <a:solidFill>
              <a:srgbClr val="44AEB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Connettore curvo 55">
            <a:extLst>
              <a:ext uri="{FF2B5EF4-FFF2-40B4-BE49-F238E27FC236}">
                <a16:creationId xmlns:a16="http://schemas.microsoft.com/office/drawing/2014/main" id="{CF41AECA-F656-4578-AEDD-DC4DBD0BB508}"/>
              </a:ext>
            </a:extLst>
          </p:cNvPr>
          <p:cNvCxnSpPr>
            <a:endCxn id="24" idx="0"/>
          </p:cNvCxnSpPr>
          <p:nvPr/>
        </p:nvCxnSpPr>
        <p:spPr>
          <a:xfrm rot="10800000" flipV="1">
            <a:off x="2498079" y="3429000"/>
            <a:ext cx="3137058" cy="576082"/>
          </a:xfrm>
          <a:prstGeom prst="curvedConnector2">
            <a:avLst/>
          </a:prstGeom>
          <a:ln w="76200">
            <a:solidFill>
              <a:srgbClr val="44AEB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Arco 62">
            <a:extLst>
              <a:ext uri="{FF2B5EF4-FFF2-40B4-BE49-F238E27FC236}">
                <a16:creationId xmlns:a16="http://schemas.microsoft.com/office/drawing/2014/main" id="{ABED3DCA-ADC9-414F-B9AD-220BABCA2C5A}"/>
              </a:ext>
            </a:extLst>
          </p:cNvPr>
          <p:cNvSpPr/>
          <p:nvPr/>
        </p:nvSpPr>
        <p:spPr>
          <a:xfrm>
            <a:off x="2409727" y="5643504"/>
            <a:ext cx="4727123" cy="2459022"/>
          </a:xfrm>
          <a:prstGeom prst="arc">
            <a:avLst>
              <a:gd name="adj1" fmla="val 16200000"/>
              <a:gd name="adj2" fmla="val 21545176"/>
            </a:avLst>
          </a:prstGeom>
          <a:ln w="76200">
            <a:solidFill>
              <a:srgbClr val="44AEB5"/>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53471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57AB0A41-2DBD-47A7-B563-6CF2165EE45E}"/>
              </a:ext>
            </a:extLst>
          </p:cNvPr>
          <p:cNvSpPr/>
          <p:nvPr/>
        </p:nvSpPr>
        <p:spPr>
          <a:xfrm>
            <a:off x="10305691" y="0"/>
            <a:ext cx="1886309" cy="6858000"/>
          </a:xfrm>
          <a:prstGeom prst="rect">
            <a:avLst/>
          </a:prstGeom>
          <a:solidFill>
            <a:srgbClr val="44AEB5"/>
          </a:solidFill>
          <a:ln>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FDC50E54-21CB-4FAB-BEC9-6F4D34399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77984"/>
            <a:ext cx="900000" cy="900000"/>
          </a:xfrm>
          <a:prstGeom prst="rect">
            <a:avLst/>
          </a:prstGeom>
        </p:spPr>
      </p:pic>
      <p:sp>
        <p:nvSpPr>
          <p:cNvPr id="6" name="CasellaDiTesto 5">
            <a:extLst>
              <a:ext uri="{FF2B5EF4-FFF2-40B4-BE49-F238E27FC236}">
                <a16:creationId xmlns:a16="http://schemas.microsoft.com/office/drawing/2014/main" id="{A08108F9-753C-4B8B-BDE2-C853055CB6E0}"/>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TRAIETTORIA IN PROSSIMITÀ DEI PUNTI DI VIA</a:t>
            </a:r>
          </a:p>
        </p:txBody>
      </p:sp>
      <p:grpSp>
        <p:nvGrpSpPr>
          <p:cNvPr id="22" name="Gruppo 21">
            <a:extLst>
              <a:ext uri="{FF2B5EF4-FFF2-40B4-BE49-F238E27FC236}">
                <a16:creationId xmlns:a16="http://schemas.microsoft.com/office/drawing/2014/main" id="{8C1803F0-055E-474F-A3B2-4FE307DF16B9}"/>
              </a:ext>
            </a:extLst>
          </p:cNvPr>
          <p:cNvGrpSpPr/>
          <p:nvPr/>
        </p:nvGrpSpPr>
        <p:grpSpPr>
          <a:xfrm>
            <a:off x="5262113" y="488293"/>
            <a:ext cx="4888302" cy="4146967"/>
            <a:chOff x="5262113" y="488293"/>
            <a:chExt cx="4888302" cy="4146967"/>
          </a:xfrm>
        </p:grpSpPr>
        <p:sp>
          <p:nvSpPr>
            <p:cNvPr id="8" name="Rettangolo 7">
              <a:extLst>
                <a:ext uri="{FF2B5EF4-FFF2-40B4-BE49-F238E27FC236}">
                  <a16:creationId xmlns:a16="http://schemas.microsoft.com/office/drawing/2014/main" id="{609BC65B-FE79-4BAF-8161-74161CEBD4C9}"/>
                </a:ext>
              </a:extLst>
            </p:cNvPr>
            <p:cNvSpPr/>
            <p:nvPr/>
          </p:nvSpPr>
          <p:spPr>
            <a:xfrm>
              <a:off x="5262113" y="488293"/>
              <a:ext cx="4888302" cy="4146967"/>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34B9A0A6-C821-4909-8B6A-A1EBB2BCF38A}"/>
                </a:ext>
              </a:extLst>
            </p:cNvPr>
            <p:cNvSpPr txBox="1"/>
            <p:nvPr/>
          </p:nvSpPr>
          <p:spPr>
            <a:xfrm>
              <a:off x="5262113" y="597615"/>
              <a:ext cx="4888301" cy="540257"/>
            </a:xfrm>
            <a:prstGeom prst="rect">
              <a:avLst/>
            </a:prstGeom>
            <a:noFill/>
          </p:spPr>
          <p:txBody>
            <a:bodyPr wrap="square" rtlCol="0">
              <a:spAutoFit/>
            </a:bodyPr>
            <a:lstStyle/>
            <a:p>
              <a:pPr algn="ctr"/>
              <a:r>
                <a:rPr lang="it-IT" sz="2000" b="1" dirty="0">
                  <a:solidFill>
                    <a:srgbClr val="44AEB5"/>
                  </a:solidFill>
                </a:rPr>
                <a:t>Estrazione dei Punti di Raccordo</a:t>
              </a:r>
            </a:p>
          </p:txBody>
        </p:sp>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8FBBE88C-66E0-444A-A4C5-A043492FA9A8}"/>
                    </a:ext>
                  </a:extLst>
                </p:cNvPr>
                <p:cNvSpPr txBox="1"/>
                <p:nvPr/>
              </p:nvSpPr>
              <p:spPr>
                <a:xfrm>
                  <a:off x="5262113" y="1267135"/>
                  <a:ext cx="4888301" cy="3245889"/>
                </a:xfrm>
                <a:prstGeom prst="rect">
                  <a:avLst/>
                </a:prstGeom>
                <a:noFill/>
              </p:spPr>
              <p:txBody>
                <a:bodyPr wrap="square" rtlCol="0">
                  <a:spAutoFit/>
                </a:bodyPr>
                <a:lstStyle/>
                <a:p>
                  <a:r>
                    <a:rPr lang="it-IT" dirty="0">
                      <a:solidFill>
                        <a:schemeClr val="bg1">
                          <a:lumMod val="95000"/>
                        </a:schemeClr>
                      </a:solidFill>
                    </a:rPr>
                    <a:t>Estrazione dalla traiettoria lineare a tratti dei punti di partenza (A) e di arrivo (B) di ciascun raccordo in prossimità dei punti di via.</a:t>
                  </a:r>
                </a:p>
                <a:p>
                  <a14:m>
                    <m:oMath xmlns:m="http://schemas.openxmlformats.org/officeDocument/2006/math">
                      <m:d>
                        <m:dPr>
                          <m:begChr m:val="{"/>
                          <m:endChr m:val=""/>
                          <m:ctrlPr>
                            <a:rPr lang="it-IT" i="1" smtClean="0">
                              <a:solidFill>
                                <a:schemeClr val="bg1"/>
                              </a:solidFill>
                            </a:rPr>
                          </m:ctrlPr>
                        </m:dPr>
                        <m:e>
                          <m:eqArr>
                            <m:eqArrPr>
                              <m:ctrlPr>
                                <a:rPr lang="it-IT" i="1">
                                  <a:solidFill>
                                    <a:schemeClr val="bg1"/>
                                  </a:solidFill>
                                </a:rPr>
                              </m:ctrlPr>
                            </m:eqArrPr>
                            <m:e>
                              <m:sSubSup>
                                <m:sSubSupPr>
                                  <m:ctrlPr>
                                    <a:rPr lang="it-IT" i="1">
                                      <a:solidFill>
                                        <a:schemeClr val="bg1"/>
                                      </a:solidFill>
                                    </a:rPr>
                                  </m:ctrlPr>
                                </m:sSubSupPr>
                                <m:e>
                                  <m:r>
                                    <a:rPr lang="it-IT" i="1">
                                      <a:solidFill>
                                        <a:schemeClr val="bg1"/>
                                      </a:solidFill>
                                    </a:rPr>
                                    <m:t>𝑡</m:t>
                                  </m:r>
                                </m:e>
                                <m:sub>
                                  <m:r>
                                    <a:rPr lang="it-IT" i="1">
                                      <a:solidFill>
                                        <a:schemeClr val="bg1"/>
                                      </a:solidFill>
                                    </a:rPr>
                                    <m:t>𝑘</m:t>
                                  </m:r>
                                </m:sub>
                                <m:sup>
                                  <m:r>
                                    <a:rPr lang="it-IT" i="1">
                                      <a:solidFill>
                                        <a:schemeClr val="bg1"/>
                                      </a:solidFill>
                                    </a:rPr>
                                    <m:t>𝐴</m:t>
                                  </m:r>
                                </m:sup>
                              </m:sSubSup>
                              <m:r>
                                <a:rPr lang="it-IT" i="1">
                                  <a:solidFill>
                                    <a:schemeClr val="bg1"/>
                                  </a:solidFill>
                                </a:rPr>
                                <m:t>= </m:t>
                              </m:r>
                              <m:sSub>
                                <m:sSubPr>
                                  <m:ctrlPr>
                                    <a:rPr lang="it-IT" i="1">
                                      <a:solidFill>
                                        <a:schemeClr val="bg1"/>
                                      </a:solidFill>
                                    </a:rPr>
                                  </m:ctrlPr>
                                </m:sSubPr>
                                <m:e>
                                  <m:r>
                                    <a:rPr lang="it-IT" i="1">
                                      <a:solidFill>
                                        <a:schemeClr val="bg1"/>
                                      </a:solidFill>
                                    </a:rPr>
                                    <m:t>𝑡</m:t>
                                  </m:r>
                                </m:e>
                                <m:sub>
                                  <m:r>
                                    <a:rPr lang="it-IT" i="1">
                                      <a:solidFill>
                                        <a:schemeClr val="bg1"/>
                                      </a:solidFill>
                                    </a:rPr>
                                    <m:t>𝑘</m:t>
                                  </m:r>
                                </m:sub>
                              </m:sSub>
                              <m:r>
                                <a:rPr lang="it-IT" i="1">
                                  <a:solidFill>
                                    <a:schemeClr val="bg1"/>
                                  </a:solidFill>
                                </a:rPr>
                                <m:t>−</m:t>
                              </m:r>
                              <m:f>
                                <m:fPr>
                                  <m:ctrlPr>
                                    <a:rPr lang="it-IT" i="1">
                                      <a:solidFill>
                                        <a:schemeClr val="bg1"/>
                                      </a:solidFill>
                                    </a:rPr>
                                  </m:ctrlPr>
                                </m:fPr>
                                <m:num>
                                  <m:r>
                                    <a:rPr lang="it-IT" i="1">
                                      <a:solidFill>
                                        <a:schemeClr val="bg1"/>
                                      </a:solidFill>
                                    </a:rPr>
                                    <m:t>∆</m:t>
                                  </m:r>
                                  <m:sSub>
                                    <m:sSubPr>
                                      <m:ctrlPr>
                                        <a:rPr lang="it-IT" i="1">
                                          <a:solidFill>
                                            <a:schemeClr val="bg1"/>
                                          </a:solidFill>
                                        </a:rPr>
                                      </m:ctrlPr>
                                    </m:sSubPr>
                                    <m:e>
                                      <m:r>
                                        <a:rPr lang="it-IT" i="1">
                                          <a:solidFill>
                                            <a:schemeClr val="bg1"/>
                                          </a:solidFill>
                                        </a:rPr>
                                        <m:t>𝑡</m:t>
                                      </m:r>
                                    </m:e>
                                    <m:sub>
                                      <m:r>
                                        <a:rPr lang="it-IT" i="1">
                                          <a:solidFill>
                                            <a:schemeClr val="bg1"/>
                                          </a:solidFill>
                                        </a:rPr>
                                        <m:t>𝑘</m:t>
                                      </m:r>
                                    </m:sub>
                                  </m:sSub>
                                  <m:r>
                                    <a:rPr lang="it-IT" i="1">
                                      <a:solidFill>
                                        <a:schemeClr val="bg1"/>
                                      </a:solidFill>
                                    </a:rPr>
                                    <m:t>′</m:t>
                                  </m:r>
                                </m:num>
                                <m:den>
                                  <m:r>
                                    <a:rPr lang="it-IT" i="1">
                                      <a:solidFill>
                                        <a:schemeClr val="bg1"/>
                                      </a:solidFill>
                                    </a:rPr>
                                    <m:t>2</m:t>
                                  </m:r>
                                </m:den>
                              </m:f>
                            </m:e>
                            <m:e>
                              <m:sSubSup>
                                <m:sSubSupPr>
                                  <m:ctrlPr>
                                    <a:rPr lang="it-IT" i="1">
                                      <a:solidFill>
                                        <a:schemeClr val="bg1"/>
                                      </a:solidFill>
                                    </a:rPr>
                                  </m:ctrlPr>
                                </m:sSubSupPr>
                                <m:e>
                                  <m:r>
                                    <a:rPr lang="it-IT" i="1">
                                      <a:solidFill>
                                        <a:schemeClr val="bg1"/>
                                      </a:solidFill>
                                    </a:rPr>
                                    <m:t>𝑞</m:t>
                                  </m:r>
                                </m:e>
                                <m:sub>
                                  <m:r>
                                    <a:rPr lang="it-IT" i="1">
                                      <a:solidFill>
                                        <a:schemeClr val="bg1"/>
                                      </a:solidFill>
                                    </a:rPr>
                                    <m:t>𝑘</m:t>
                                  </m:r>
                                </m:sub>
                                <m:sup>
                                  <m:r>
                                    <a:rPr lang="it-IT" i="1">
                                      <a:solidFill>
                                        <a:schemeClr val="bg1"/>
                                      </a:solidFill>
                                    </a:rPr>
                                    <m:t>𝐴</m:t>
                                  </m:r>
                                </m:sup>
                              </m:sSubSup>
                              <m:r>
                                <a:rPr lang="it-IT" i="1">
                                  <a:solidFill>
                                    <a:schemeClr val="bg1"/>
                                  </a:solidFill>
                                </a:rPr>
                                <m:t>=</m:t>
                              </m:r>
                              <m:r>
                                <a:rPr lang="it-IT" i="1">
                                  <a:solidFill>
                                    <a:schemeClr val="bg1"/>
                                  </a:solidFill>
                                </a:rPr>
                                <m:t>𝑞</m:t>
                              </m:r>
                              <m:r>
                                <a:rPr lang="it-IT" i="1">
                                  <a:solidFill>
                                    <a:schemeClr val="bg1"/>
                                  </a:solidFill>
                                </a:rPr>
                                <m:t>(</m:t>
                              </m:r>
                              <m:sSubSup>
                                <m:sSubSupPr>
                                  <m:ctrlPr>
                                    <a:rPr lang="it-IT" i="1">
                                      <a:solidFill>
                                        <a:schemeClr val="bg1"/>
                                      </a:solidFill>
                                    </a:rPr>
                                  </m:ctrlPr>
                                </m:sSubSupPr>
                                <m:e>
                                  <m:r>
                                    <a:rPr lang="it-IT" i="1">
                                      <a:solidFill>
                                        <a:schemeClr val="bg1"/>
                                      </a:solidFill>
                                    </a:rPr>
                                    <m:t>𝑡</m:t>
                                  </m:r>
                                </m:e>
                                <m:sub>
                                  <m:r>
                                    <a:rPr lang="it-IT" i="1">
                                      <a:solidFill>
                                        <a:schemeClr val="bg1"/>
                                      </a:solidFill>
                                    </a:rPr>
                                    <m:t>𝐴</m:t>
                                  </m:r>
                                </m:sub>
                                <m:sup>
                                  <m:r>
                                    <a:rPr lang="it-IT" i="1">
                                      <a:solidFill>
                                        <a:schemeClr val="bg1"/>
                                      </a:solidFill>
                                    </a:rPr>
                                    <m:t>𝑘</m:t>
                                  </m:r>
                                </m:sup>
                              </m:sSubSup>
                              <m:r>
                                <a:rPr lang="it-IT" i="1">
                                  <a:solidFill>
                                    <a:schemeClr val="bg1"/>
                                  </a:solidFill>
                                </a:rPr>
                                <m:t>)</m:t>
                              </m:r>
                            </m:e>
                          </m:eqArr>
                        </m:e>
                      </m:d>
                    </m:oMath>
                  </a14:m>
                  <a:r>
                    <a:rPr lang="it-IT" dirty="0">
                      <a:solidFill>
                        <a:schemeClr val="bg1"/>
                      </a:solidFill>
                    </a:rPr>
                    <a:t>	Partenza del k-esimo raccordo</a:t>
                  </a:r>
                </a:p>
                <a:p>
                  <a:endParaRPr lang="it-IT" dirty="0">
                    <a:solidFill>
                      <a:schemeClr val="bg1"/>
                    </a:solidFill>
                  </a:endParaRPr>
                </a:p>
                <a:p>
                  <a14:m>
                    <m:oMath xmlns:m="http://schemas.openxmlformats.org/officeDocument/2006/math">
                      <m:d>
                        <m:dPr>
                          <m:begChr m:val="{"/>
                          <m:endChr m:val=""/>
                          <m:ctrlPr>
                            <a:rPr lang="it-IT" i="1">
                              <a:solidFill>
                                <a:schemeClr val="bg1"/>
                              </a:solidFill>
                            </a:rPr>
                          </m:ctrlPr>
                        </m:dPr>
                        <m:e>
                          <m:eqArr>
                            <m:eqArrPr>
                              <m:ctrlPr>
                                <a:rPr lang="it-IT" i="1">
                                  <a:solidFill>
                                    <a:schemeClr val="bg1"/>
                                  </a:solidFill>
                                </a:rPr>
                              </m:ctrlPr>
                            </m:eqArrPr>
                            <m:e>
                              <m:sSubSup>
                                <m:sSubSupPr>
                                  <m:ctrlPr>
                                    <a:rPr lang="it-IT" i="1">
                                      <a:solidFill>
                                        <a:schemeClr val="bg1"/>
                                      </a:solidFill>
                                    </a:rPr>
                                  </m:ctrlPr>
                                </m:sSubSupPr>
                                <m:e>
                                  <m:r>
                                    <a:rPr lang="it-IT" i="1">
                                      <a:solidFill>
                                        <a:schemeClr val="bg1"/>
                                      </a:solidFill>
                                    </a:rPr>
                                    <m:t>𝑡</m:t>
                                  </m:r>
                                </m:e>
                                <m:sub>
                                  <m:r>
                                    <a:rPr lang="it-IT" i="1">
                                      <a:solidFill>
                                        <a:schemeClr val="bg1"/>
                                      </a:solidFill>
                                    </a:rPr>
                                    <m:t>𝑘</m:t>
                                  </m:r>
                                </m:sub>
                                <m:sup>
                                  <m:r>
                                    <a:rPr lang="it-IT" i="1">
                                      <a:solidFill>
                                        <a:schemeClr val="bg1"/>
                                      </a:solidFill>
                                    </a:rPr>
                                    <m:t>𝐵</m:t>
                                  </m:r>
                                </m:sup>
                              </m:sSubSup>
                              <m:r>
                                <a:rPr lang="it-IT" i="1">
                                  <a:solidFill>
                                    <a:schemeClr val="bg1"/>
                                  </a:solidFill>
                                </a:rPr>
                                <m:t>= </m:t>
                              </m:r>
                              <m:sSub>
                                <m:sSubPr>
                                  <m:ctrlPr>
                                    <a:rPr lang="it-IT" i="1">
                                      <a:solidFill>
                                        <a:schemeClr val="bg1"/>
                                      </a:solidFill>
                                    </a:rPr>
                                  </m:ctrlPr>
                                </m:sSubPr>
                                <m:e>
                                  <m:r>
                                    <a:rPr lang="it-IT" i="1">
                                      <a:solidFill>
                                        <a:schemeClr val="bg1"/>
                                      </a:solidFill>
                                    </a:rPr>
                                    <m:t>𝑡</m:t>
                                  </m:r>
                                </m:e>
                                <m:sub>
                                  <m:r>
                                    <a:rPr lang="it-IT" i="1">
                                      <a:solidFill>
                                        <a:schemeClr val="bg1"/>
                                      </a:solidFill>
                                    </a:rPr>
                                    <m:t>𝑘</m:t>
                                  </m:r>
                                </m:sub>
                              </m:sSub>
                              <m:r>
                                <a:rPr lang="it-IT" i="1">
                                  <a:solidFill>
                                    <a:schemeClr val="bg1"/>
                                  </a:solidFill>
                                </a:rPr>
                                <m:t>+</m:t>
                              </m:r>
                              <m:f>
                                <m:fPr>
                                  <m:ctrlPr>
                                    <a:rPr lang="it-IT" i="1">
                                      <a:solidFill>
                                        <a:schemeClr val="bg1"/>
                                      </a:solidFill>
                                    </a:rPr>
                                  </m:ctrlPr>
                                </m:fPr>
                                <m:num>
                                  <m:r>
                                    <a:rPr lang="it-IT" i="1">
                                      <a:solidFill>
                                        <a:schemeClr val="bg1"/>
                                      </a:solidFill>
                                    </a:rPr>
                                    <m:t>∆</m:t>
                                  </m:r>
                                  <m:sSub>
                                    <m:sSubPr>
                                      <m:ctrlPr>
                                        <a:rPr lang="it-IT" i="1">
                                          <a:solidFill>
                                            <a:schemeClr val="bg1"/>
                                          </a:solidFill>
                                        </a:rPr>
                                      </m:ctrlPr>
                                    </m:sSubPr>
                                    <m:e>
                                      <m:r>
                                        <a:rPr lang="it-IT" i="1">
                                          <a:solidFill>
                                            <a:schemeClr val="bg1"/>
                                          </a:solidFill>
                                        </a:rPr>
                                        <m:t>𝑡</m:t>
                                      </m:r>
                                    </m:e>
                                    <m:sub>
                                      <m:r>
                                        <a:rPr lang="it-IT" i="1">
                                          <a:solidFill>
                                            <a:schemeClr val="bg1"/>
                                          </a:solidFill>
                                        </a:rPr>
                                        <m:t>𝑘</m:t>
                                      </m:r>
                                    </m:sub>
                                  </m:sSub>
                                  <m:r>
                                    <a:rPr lang="it-IT" i="1">
                                      <a:solidFill>
                                        <a:schemeClr val="bg1"/>
                                      </a:solidFill>
                                    </a:rPr>
                                    <m:t>′</m:t>
                                  </m:r>
                                </m:num>
                                <m:den>
                                  <m:r>
                                    <a:rPr lang="it-IT" i="1">
                                      <a:solidFill>
                                        <a:schemeClr val="bg1"/>
                                      </a:solidFill>
                                    </a:rPr>
                                    <m:t>2</m:t>
                                  </m:r>
                                </m:den>
                              </m:f>
                            </m:e>
                            <m:e>
                              <m:sSubSup>
                                <m:sSubSupPr>
                                  <m:ctrlPr>
                                    <a:rPr lang="it-IT" i="1">
                                      <a:solidFill>
                                        <a:schemeClr val="bg1"/>
                                      </a:solidFill>
                                    </a:rPr>
                                  </m:ctrlPr>
                                </m:sSubSupPr>
                                <m:e>
                                  <m:r>
                                    <a:rPr lang="it-IT" i="1">
                                      <a:solidFill>
                                        <a:schemeClr val="bg1"/>
                                      </a:solidFill>
                                    </a:rPr>
                                    <m:t>𝑞</m:t>
                                  </m:r>
                                </m:e>
                                <m:sub>
                                  <m:r>
                                    <a:rPr lang="it-IT" i="1">
                                      <a:solidFill>
                                        <a:schemeClr val="bg1"/>
                                      </a:solidFill>
                                    </a:rPr>
                                    <m:t>𝑘</m:t>
                                  </m:r>
                                </m:sub>
                                <m:sup>
                                  <m:r>
                                    <a:rPr lang="it-IT" i="1">
                                      <a:solidFill>
                                        <a:schemeClr val="bg1"/>
                                      </a:solidFill>
                                    </a:rPr>
                                    <m:t>𝐵</m:t>
                                  </m:r>
                                </m:sup>
                              </m:sSubSup>
                              <m:r>
                                <a:rPr lang="it-IT" i="1">
                                  <a:solidFill>
                                    <a:schemeClr val="bg1"/>
                                  </a:solidFill>
                                </a:rPr>
                                <m:t>=</m:t>
                              </m:r>
                              <m:r>
                                <a:rPr lang="it-IT" i="1">
                                  <a:solidFill>
                                    <a:schemeClr val="bg1"/>
                                  </a:solidFill>
                                </a:rPr>
                                <m:t>𝑞</m:t>
                              </m:r>
                              <m:d>
                                <m:dPr>
                                  <m:ctrlPr>
                                    <a:rPr lang="it-IT" i="1">
                                      <a:solidFill>
                                        <a:schemeClr val="bg1"/>
                                      </a:solidFill>
                                    </a:rPr>
                                  </m:ctrlPr>
                                </m:dPr>
                                <m:e>
                                  <m:sSubSup>
                                    <m:sSubSupPr>
                                      <m:ctrlPr>
                                        <a:rPr lang="it-IT" i="1">
                                          <a:solidFill>
                                            <a:schemeClr val="bg1"/>
                                          </a:solidFill>
                                        </a:rPr>
                                      </m:ctrlPr>
                                    </m:sSubSupPr>
                                    <m:e>
                                      <m:r>
                                        <a:rPr lang="it-IT" i="1">
                                          <a:solidFill>
                                            <a:schemeClr val="bg1"/>
                                          </a:solidFill>
                                        </a:rPr>
                                        <m:t>𝑡</m:t>
                                      </m:r>
                                    </m:e>
                                    <m:sub>
                                      <m:r>
                                        <a:rPr lang="it-IT" i="1">
                                          <a:solidFill>
                                            <a:schemeClr val="bg1"/>
                                          </a:solidFill>
                                        </a:rPr>
                                        <m:t>𝐵</m:t>
                                      </m:r>
                                    </m:sub>
                                    <m:sup>
                                      <m:r>
                                        <a:rPr lang="it-IT" i="1">
                                          <a:solidFill>
                                            <a:schemeClr val="bg1"/>
                                          </a:solidFill>
                                        </a:rPr>
                                        <m:t>𝑘</m:t>
                                      </m:r>
                                    </m:sup>
                                  </m:sSubSup>
                                </m:e>
                              </m:d>
                            </m:e>
                          </m:eqArr>
                        </m:e>
                      </m:d>
                    </m:oMath>
                  </a14:m>
                  <a:r>
                    <a:rPr lang="it-IT" dirty="0"/>
                    <a:t> 	</a:t>
                  </a:r>
                  <a:r>
                    <a:rPr lang="it-IT" dirty="0">
                      <a:solidFill>
                        <a:schemeClr val="bg1"/>
                      </a:solidFill>
                    </a:rPr>
                    <a:t>Arrivo del k-esimo raccordo</a:t>
                  </a:r>
                </a:p>
                <a:p>
                  <a:endParaRPr lang="it-IT" dirty="0">
                    <a:solidFill>
                      <a:schemeClr val="bg1">
                        <a:lumMod val="95000"/>
                      </a:schemeClr>
                    </a:solidFill>
                  </a:endParaRPr>
                </a:p>
              </p:txBody>
            </p:sp>
          </mc:Choice>
          <mc:Fallback>
            <p:sp>
              <p:nvSpPr>
                <p:cNvPr id="10" name="CasellaDiTesto 9">
                  <a:extLst>
                    <a:ext uri="{FF2B5EF4-FFF2-40B4-BE49-F238E27FC236}">
                      <a16:creationId xmlns:a16="http://schemas.microsoft.com/office/drawing/2014/main" id="{8FBBE88C-66E0-444A-A4C5-A043492FA9A8}"/>
                    </a:ext>
                  </a:extLst>
                </p:cNvPr>
                <p:cNvSpPr txBox="1">
                  <a:spLocks noRot="1" noChangeAspect="1" noMove="1" noResize="1" noEditPoints="1" noAdjustHandles="1" noChangeArrowheads="1" noChangeShapeType="1" noTextEdit="1"/>
                </p:cNvSpPr>
                <p:nvPr/>
              </p:nvSpPr>
              <p:spPr>
                <a:xfrm>
                  <a:off x="5262113" y="1267135"/>
                  <a:ext cx="4888301" cy="3245889"/>
                </a:xfrm>
                <a:prstGeom prst="rect">
                  <a:avLst/>
                </a:prstGeom>
                <a:blipFill>
                  <a:blip r:embed="rId3"/>
                  <a:stretch>
                    <a:fillRect l="-998" t="-1128" r="-1870"/>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BE934E59-F086-498F-9BCF-9282D231CBD1}"/>
                </a:ext>
              </a:extLst>
            </p:cNvPr>
            <p:cNvSpPr txBox="1"/>
            <p:nvPr/>
          </p:nvSpPr>
          <p:spPr>
            <a:xfrm>
              <a:off x="9667901" y="514499"/>
              <a:ext cx="482513" cy="623373"/>
            </a:xfrm>
            <a:prstGeom prst="rect">
              <a:avLst/>
            </a:prstGeom>
            <a:noFill/>
          </p:spPr>
          <p:txBody>
            <a:bodyPr wrap="none" rtlCol="0">
              <a:spAutoFit/>
            </a:bodyPr>
            <a:lstStyle/>
            <a:p>
              <a:r>
                <a:rPr lang="it-IT" sz="2400" b="1" dirty="0">
                  <a:solidFill>
                    <a:srgbClr val="44AEB5"/>
                  </a:solidFill>
                </a:rPr>
                <a:t>IV</a:t>
              </a:r>
            </a:p>
          </p:txBody>
        </p:sp>
      </p:grpSp>
      <p:cxnSp>
        <p:nvCxnSpPr>
          <p:cNvPr id="13" name="Connettore curvo 12">
            <a:extLst>
              <a:ext uri="{FF2B5EF4-FFF2-40B4-BE49-F238E27FC236}">
                <a16:creationId xmlns:a16="http://schemas.microsoft.com/office/drawing/2014/main" id="{9798CE49-F696-4714-BFE0-5951A866ABCF}"/>
              </a:ext>
            </a:extLst>
          </p:cNvPr>
          <p:cNvCxnSpPr>
            <a:cxnSpLocks/>
            <a:endCxn id="8" idx="0"/>
          </p:cNvCxnSpPr>
          <p:nvPr/>
        </p:nvCxnSpPr>
        <p:spPr>
          <a:xfrm>
            <a:off x="6837872" y="0"/>
            <a:ext cx="868392" cy="488293"/>
          </a:xfrm>
          <a:prstGeom prst="curvedConnector2">
            <a:avLst/>
          </a:prstGeom>
          <a:ln w="76200">
            <a:solidFill>
              <a:srgbClr val="44AEB5"/>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1" name="Gruppo 20">
            <a:extLst>
              <a:ext uri="{FF2B5EF4-FFF2-40B4-BE49-F238E27FC236}">
                <a16:creationId xmlns:a16="http://schemas.microsoft.com/office/drawing/2014/main" id="{2EE875D8-D32B-4C94-9F27-9EA2133E1584}"/>
              </a:ext>
            </a:extLst>
          </p:cNvPr>
          <p:cNvGrpSpPr/>
          <p:nvPr/>
        </p:nvGrpSpPr>
        <p:grpSpPr>
          <a:xfrm>
            <a:off x="345343" y="3138935"/>
            <a:ext cx="4525706" cy="3122135"/>
            <a:chOff x="345343" y="3138935"/>
            <a:chExt cx="4525706" cy="3122135"/>
          </a:xfrm>
        </p:grpSpPr>
        <p:pic>
          <p:nvPicPr>
            <p:cNvPr id="16" name="Immagine 15">
              <a:extLst>
                <a:ext uri="{FF2B5EF4-FFF2-40B4-BE49-F238E27FC236}">
                  <a16:creationId xmlns:a16="http://schemas.microsoft.com/office/drawing/2014/main" id="{18B29249-90ED-49B6-9215-4A1CE76ACE3A}"/>
                </a:ext>
              </a:extLst>
            </p:cNvPr>
            <p:cNvPicPr>
              <a:picLocks noChangeAspect="1"/>
            </p:cNvPicPr>
            <p:nvPr/>
          </p:nvPicPr>
          <p:blipFill>
            <a:blip r:embed="rId4"/>
            <a:stretch>
              <a:fillRect/>
            </a:stretch>
          </p:blipFill>
          <p:spPr>
            <a:xfrm>
              <a:off x="345343" y="3138935"/>
              <a:ext cx="4525706" cy="3122135"/>
            </a:xfrm>
            <a:prstGeom prst="rect">
              <a:avLst/>
            </a:prstGeom>
            <a:ln w="28575">
              <a:solidFill>
                <a:srgbClr val="44AEB5"/>
              </a:solidFill>
            </a:ln>
          </p:spPr>
        </p:pic>
        <p:sp>
          <p:nvSpPr>
            <p:cNvPr id="17" name="Ovale 16">
              <a:extLst>
                <a:ext uri="{FF2B5EF4-FFF2-40B4-BE49-F238E27FC236}">
                  <a16:creationId xmlns:a16="http://schemas.microsoft.com/office/drawing/2014/main" id="{CC2931C5-82D8-4A4B-B4E1-1AF31D38248D}"/>
                </a:ext>
              </a:extLst>
            </p:cNvPr>
            <p:cNvSpPr/>
            <p:nvPr/>
          </p:nvSpPr>
          <p:spPr>
            <a:xfrm>
              <a:off x="1610265" y="4334745"/>
              <a:ext cx="172528" cy="178279"/>
            </a:xfrm>
            <a:prstGeom prst="ellipse">
              <a:avLst/>
            </a:prstGeom>
            <a:no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70640159-AE46-4459-BEAB-484DA482DB39}"/>
                </a:ext>
              </a:extLst>
            </p:cNvPr>
            <p:cNvSpPr/>
            <p:nvPr/>
          </p:nvSpPr>
          <p:spPr>
            <a:xfrm>
              <a:off x="1909315" y="4199598"/>
              <a:ext cx="172528" cy="178279"/>
            </a:xfrm>
            <a:prstGeom prst="ellipse">
              <a:avLst/>
            </a:prstGeom>
            <a:no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F843B238-ABF0-41A4-9257-68F79A38547B}"/>
                </a:ext>
              </a:extLst>
            </p:cNvPr>
            <p:cNvSpPr txBox="1"/>
            <p:nvPr/>
          </p:nvSpPr>
          <p:spPr>
            <a:xfrm>
              <a:off x="1388146" y="4104071"/>
              <a:ext cx="317716" cy="369332"/>
            </a:xfrm>
            <a:prstGeom prst="rect">
              <a:avLst/>
            </a:prstGeom>
            <a:noFill/>
          </p:spPr>
          <p:txBody>
            <a:bodyPr wrap="none" rtlCol="0">
              <a:spAutoFit/>
            </a:bodyPr>
            <a:lstStyle/>
            <a:p>
              <a:r>
                <a:rPr lang="it-IT" dirty="0">
                  <a:solidFill>
                    <a:srgbClr val="44AEB5"/>
                  </a:solidFill>
                </a:rPr>
                <a:t>A</a:t>
              </a:r>
            </a:p>
          </p:txBody>
        </p:sp>
        <p:sp>
          <p:nvSpPr>
            <p:cNvPr id="20" name="CasellaDiTesto 19">
              <a:extLst>
                <a:ext uri="{FF2B5EF4-FFF2-40B4-BE49-F238E27FC236}">
                  <a16:creationId xmlns:a16="http://schemas.microsoft.com/office/drawing/2014/main" id="{F05DF13A-726C-42C3-A4BA-84300362402A}"/>
                </a:ext>
              </a:extLst>
            </p:cNvPr>
            <p:cNvSpPr txBox="1"/>
            <p:nvPr/>
          </p:nvSpPr>
          <p:spPr>
            <a:xfrm>
              <a:off x="2004631" y="3965413"/>
              <a:ext cx="309700" cy="369332"/>
            </a:xfrm>
            <a:prstGeom prst="rect">
              <a:avLst/>
            </a:prstGeom>
            <a:noFill/>
          </p:spPr>
          <p:txBody>
            <a:bodyPr wrap="none" rtlCol="0">
              <a:spAutoFit/>
            </a:bodyPr>
            <a:lstStyle/>
            <a:p>
              <a:r>
                <a:rPr lang="it-IT" dirty="0">
                  <a:solidFill>
                    <a:srgbClr val="44AEB5"/>
                  </a:solidFill>
                </a:rPr>
                <a:t>B</a:t>
              </a:r>
            </a:p>
          </p:txBody>
        </p:sp>
      </p:grpSp>
      <p:cxnSp>
        <p:nvCxnSpPr>
          <p:cNvPr id="24" name="Connettore curvo 23">
            <a:extLst>
              <a:ext uri="{FF2B5EF4-FFF2-40B4-BE49-F238E27FC236}">
                <a16:creationId xmlns:a16="http://schemas.microsoft.com/office/drawing/2014/main" id="{A320079D-4635-4151-B98B-80232F962028}"/>
              </a:ext>
            </a:extLst>
          </p:cNvPr>
          <p:cNvCxnSpPr>
            <a:endCxn id="16" idx="0"/>
          </p:cNvCxnSpPr>
          <p:nvPr/>
        </p:nvCxnSpPr>
        <p:spPr>
          <a:xfrm rot="10800000" flipV="1">
            <a:off x="2608197" y="1765539"/>
            <a:ext cx="2653917" cy="1373395"/>
          </a:xfrm>
          <a:prstGeom prst="curvedConnector2">
            <a:avLst/>
          </a:prstGeom>
          <a:ln w="76200">
            <a:solidFill>
              <a:srgbClr val="44AEB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Arco 24">
            <a:extLst>
              <a:ext uri="{FF2B5EF4-FFF2-40B4-BE49-F238E27FC236}">
                <a16:creationId xmlns:a16="http://schemas.microsoft.com/office/drawing/2014/main" id="{1B1DC048-B172-4D4C-A285-C487C349195D}"/>
              </a:ext>
            </a:extLst>
          </p:cNvPr>
          <p:cNvSpPr/>
          <p:nvPr/>
        </p:nvSpPr>
        <p:spPr>
          <a:xfrm>
            <a:off x="2507487" y="5628489"/>
            <a:ext cx="4727123" cy="2459022"/>
          </a:xfrm>
          <a:prstGeom prst="arc">
            <a:avLst>
              <a:gd name="adj1" fmla="val 16200000"/>
              <a:gd name="adj2" fmla="val 11610"/>
            </a:avLst>
          </a:prstGeom>
          <a:ln w="76200">
            <a:solidFill>
              <a:srgbClr val="44AEB5"/>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332885135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901</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17</vt:i4>
      </vt:variant>
    </vt:vector>
  </HeadingPairs>
  <TitlesOfParts>
    <vt:vector size="23" baseType="lpstr">
      <vt:lpstr>Arial</vt:lpstr>
      <vt:lpstr>Arial Black</vt:lpstr>
      <vt:lpstr>Calibri</vt:lpstr>
      <vt:lpstr>Calibri Light</vt:lpstr>
      <vt:lpstr>Cambria Math</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Brandi</dc:creator>
  <cp:lastModifiedBy>Antonio Brandi</cp:lastModifiedBy>
  <cp:revision>58</cp:revision>
  <dcterms:created xsi:type="dcterms:W3CDTF">2019-04-18T06:49:26Z</dcterms:created>
  <dcterms:modified xsi:type="dcterms:W3CDTF">2019-04-18T16:29:28Z</dcterms:modified>
</cp:coreProperties>
</file>