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73" r:id="rId6"/>
    <p:sldId id="262" r:id="rId7"/>
    <p:sldId id="275" r:id="rId8"/>
    <p:sldId id="276" r:id="rId9"/>
    <p:sldId id="277" r:id="rId10"/>
    <p:sldId id="261" r:id="rId11"/>
    <p:sldId id="263" r:id="rId12"/>
    <p:sldId id="264" r:id="rId13"/>
    <p:sldId id="274" r:id="rId14"/>
    <p:sldId id="265" r:id="rId15"/>
    <p:sldId id="260" r:id="rId16"/>
    <p:sldId id="267" r:id="rId17"/>
    <p:sldId id="269" r:id="rId18"/>
    <p:sldId id="268" r:id="rId19"/>
    <p:sldId id="271" r:id="rId20"/>
    <p:sldId id="270" r:id="rId21"/>
    <p:sldId id="272"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8/31/2020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925907"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333771" y="6272783"/>
            <a:ext cx="640080" cy="365125"/>
          </a:xfrm>
        </p:spPr>
        <p:txBody>
          <a:bodyPr/>
          <a:lstStyle/>
          <a:p>
            <a:fld id="{4FAB73BC-B049-4115-A692-8D63A059BFB8}" type="slidenum">
              <a:rPr lang="en-US" smtClean="0"/>
              <a:pPr/>
              <a:t>‹Nº›</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8/31/2020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8/31/2020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ncern_(computer_science)" TargetMode="External"/><Relationship Id="rId2" Type="http://schemas.openxmlformats.org/officeDocument/2006/relationships/hyperlink" Target="https://en.wikipedia.org/wiki/Gang_of_Four_(software)" TargetMode="External"/><Relationship Id="rId1" Type="http://schemas.openxmlformats.org/officeDocument/2006/relationships/slideLayout" Target="../slideLayouts/slideLayout2.xml"/><Relationship Id="rId6" Type="http://schemas.openxmlformats.org/officeDocument/2006/relationships/hyperlink" Target="https://en.wikipedia.org/wiki/Subtype" TargetMode="External"/><Relationship Id="rId5" Type="http://schemas.openxmlformats.org/officeDocument/2006/relationships/hyperlink" Target="https://en.wikipedia.org/wiki/Subclass_(computer_science)" TargetMode="External"/><Relationship Id="rId4" Type="http://schemas.openxmlformats.org/officeDocument/2006/relationships/hyperlink" Target="https://en.wikipedia.org/wiki/Method_(computer_scienc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esign_Patterns" TargetMode="External"/><Relationship Id="rId2" Type="http://schemas.openxmlformats.org/officeDocument/2006/relationships/hyperlink" Target="https://en.wikipedia.org/wiki/Java_(programming_language)"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factory-method-design-pattern" TargetMode="External"/><Relationship Id="rId2" Type="http://schemas.openxmlformats.org/officeDocument/2006/relationships/hyperlink" Target="https://www.dofactory.com/net/factory-method-design-pattern" TargetMode="Externa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hyperlink" Target="https://en.wikipedia.org/wiki/Design_Patterns" TargetMode="External"/><Relationship Id="rId1" Type="http://schemas.openxmlformats.org/officeDocument/2006/relationships/slideLayout" Target="../slideLayouts/slideLayout2.xml"/><Relationship Id="rId4" Type="http://schemas.openxmlformats.org/officeDocument/2006/relationships/hyperlink" Target="https://www.youtube.com/watch?v=KS5_FVxmTX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Factory method</a:t>
            </a:r>
            <a:endParaRPr lang="es-ES" dirty="0"/>
          </a:p>
        </p:txBody>
      </p:sp>
      <p:sp>
        <p:nvSpPr>
          <p:cNvPr id="3" name="Subtítulo 2"/>
          <p:cNvSpPr>
            <a:spLocks noGrp="1"/>
          </p:cNvSpPr>
          <p:nvPr>
            <p:ph type="subTitle" idx="1"/>
          </p:nvPr>
        </p:nvSpPr>
        <p:spPr/>
        <p:txBody>
          <a:bodyPr>
            <a:normAutofit fontScale="92500" lnSpcReduction="20000"/>
          </a:bodyPr>
          <a:lstStyle/>
          <a:p>
            <a:r>
              <a:rPr lang="es-ES" dirty="0" smtClean="0"/>
              <a:t>Ing. En Sistemas de Información </a:t>
            </a:r>
          </a:p>
          <a:p>
            <a:r>
              <a:rPr lang="es-ES" dirty="0" smtClean="0"/>
              <a:t>Diseño de Sistemas</a:t>
            </a:r>
          </a:p>
          <a:p>
            <a:r>
              <a:rPr lang="es-ES" dirty="0" err="1" smtClean="0"/>
              <a:t>Antonela</a:t>
            </a:r>
            <a:r>
              <a:rPr lang="es-ES" dirty="0" smtClean="0"/>
              <a:t> </a:t>
            </a:r>
            <a:r>
              <a:rPr lang="es-ES" dirty="0" err="1" smtClean="0"/>
              <a:t>Calloni</a:t>
            </a:r>
            <a:endParaRPr lang="es-ES" dirty="0"/>
          </a:p>
        </p:txBody>
      </p:sp>
    </p:spTree>
    <p:extLst>
      <p:ext uri="{BB962C8B-B14F-4D97-AF65-F5344CB8AC3E}">
        <p14:creationId xmlns:p14="http://schemas.microsoft.com/office/powerpoint/2010/main" val="838747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69847" y="4572"/>
            <a:ext cx="10058400" cy="1609344"/>
          </a:xfrm>
        </p:spPr>
        <p:txBody>
          <a:bodyPr/>
          <a:lstStyle/>
          <a:p>
            <a:r>
              <a:rPr lang="es-ES" dirty="0" smtClean="0"/>
              <a:t>Ventajas</a:t>
            </a:r>
            <a:endParaRPr lang="es-ES" dirty="0"/>
          </a:p>
        </p:txBody>
      </p:sp>
      <p:sp>
        <p:nvSpPr>
          <p:cNvPr id="6" name="Marcador de texto 5"/>
          <p:cNvSpPr>
            <a:spLocks noGrp="1"/>
          </p:cNvSpPr>
          <p:nvPr>
            <p:ph type="body" idx="1"/>
          </p:nvPr>
        </p:nvSpPr>
        <p:spPr>
          <a:xfrm>
            <a:off x="959683" y="1648315"/>
            <a:ext cx="4870148" cy="1119487"/>
          </a:xfrm>
        </p:spPr>
        <p:txBody>
          <a:bodyPr>
            <a:normAutofit fontScale="55000" lnSpcReduction="20000"/>
          </a:bodyPr>
          <a:lstStyle/>
          <a:p>
            <a:r>
              <a:rPr lang="es-ES" sz="3300" dirty="0" smtClean="0"/>
              <a:t>Permite la construcción de clases con un componente de un tipo que no ha sido predeterminado, sino que solo se define en una "interfaz", o que se define como un tipo dinámico.</a:t>
            </a:r>
          </a:p>
          <a:p>
            <a:endParaRPr lang="es-ES" dirty="0"/>
          </a:p>
        </p:txBody>
      </p:sp>
      <p:sp>
        <p:nvSpPr>
          <p:cNvPr id="7" name="Marcador de contenido 6"/>
          <p:cNvSpPr>
            <a:spLocks noGrp="1"/>
          </p:cNvSpPr>
          <p:nvPr>
            <p:ph sz="half" idx="2"/>
          </p:nvPr>
        </p:nvSpPr>
        <p:spPr>
          <a:xfrm>
            <a:off x="1069847" y="2767802"/>
            <a:ext cx="4754880" cy="3291840"/>
          </a:xfrm>
        </p:spPr>
        <p:txBody>
          <a:bodyPr>
            <a:normAutofit lnSpcReduction="10000"/>
          </a:bodyPr>
          <a:lstStyle/>
          <a:p>
            <a:r>
              <a:rPr lang="es-ES" dirty="0" smtClean="0"/>
              <a:t>Así</a:t>
            </a:r>
            <a:r>
              <a:rPr lang="es-ES" dirty="0"/>
              <a:t>, por ejemplo, una clase </a:t>
            </a:r>
            <a:r>
              <a:rPr lang="es-ES" dirty="0" err="1" smtClean="0"/>
              <a:t>Vehicle</a:t>
            </a:r>
            <a:r>
              <a:rPr lang="es-ES" dirty="0" smtClean="0"/>
              <a:t> que </a:t>
            </a:r>
            <a:r>
              <a:rPr lang="es-ES" dirty="0"/>
              <a:t>tiene un miembro </a:t>
            </a:r>
            <a:r>
              <a:rPr lang="es-ES" dirty="0" smtClean="0"/>
              <a:t>Motor de </a:t>
            </a:r>
            <a:r>
              <a:rPr lang="es-ES" dirty="0"/>
              <a:t>interfaz </a:t>
            </a:r>
            <a:r>
              <a:rPr lang="es-ES" dirty="0" err="1"/>
              <a:t>IMotor</a:t>
            </a:r>
            <a:r>
              <a:rPr lang="es-ES" dirty="0"/>
              <a:t>, pero no un tipo concreto de </a:t>
            </a:r>
            <a:r>
              <a:rPr lang="es-ES" dirty="0" smtClean="0"/>
              <a:t>Motor definido </a:t>
            </a:r>
            <a:r>
              <a:rPr lang="es-ES" dirty="0"/>
              <a:t>de antemano, puede construirse diciéndole al </a:t>
            </a:r>
            <a:r>
              <a:rPr lang="es-ES" dirty="0" smtClean="0"/>
              <a:t>constructor </a:t>
            </a:r>
            <a:r>
              <a:rPr lang="es-ES" dirty="0" err="1" smtClean="0"/>
              <a:t>Vehicle</a:t>
            </a:r>
            <a:r>
              <a:rPr lang="es-ES" dirty="0" smtClean="0"/>
              <a:t> que </a:t>
            </a:r>
            <a:r>
              <a:rPr lang="es-ES" dirty="0"/>
              <a:t>use una </a:t>
            </a:r>
            <a:r>
              <a:rPr lang="es-ES" dirty="0" err="1" smtClean="0"/>
              <a:t>ElectricMotor</a:t>
            </a:r>
            <a:r>
              <a:rPr lang="es-ES" dirty="0" smtClean="0"/>
              <a:t> o </a:t>
            </a:r>
            <a:r>
              <a:rPr lang="es-ES" dirty="0"/>
              <a:t>una </a:t>
            </a:r>
            <a:r>
              <a:rPr lang="es-ES" dirty="0" err="1"/>
              <a:t>GasolineMotor</a:t>
            </a:r>
            <a:r>
              <a:rPr lang="es-ES" dirty="0"/>
              <a:t>. El </a:t>
            </a:r>
            <a:r>
              <a:rPr lang="es-ES" dirty="0" smtClean="0"/>
              <a:t>código </a:t>
            </a:r>
            <a:r>
              <a:rPr lang="es-ES" dirty="0" err="1" smtClean="0"/>
              <a:t>Vehicle</a:t>
            </a:r>
            <a:r>
              <a:rPr lang="es-ES" dirty="0" smtClean="0"/>
              <a:t> </a:t>
            </a:r>
            <a:r>
              <a:rPr lang="es-ES" dirty="0"/>
              <a:t>del constructor luego llama a un método de fábrica Motor, para crear el deseado </a:t>
            </a:r>
            <a:r>
              <a:rPr lang="es-ES" dirty="0" smtClean="0"/>
              <a:t>Motor que </a:t>
            </a:r>
            <a:r>
              <a:rPr lang="es-ES" dirty="0"/>
              <a:t>cumpla con la </a:t>
            </a:r>
            <a:r>
              <a:rPr lang="es-ES" dirty="0" smtClean="0"/>
              <a:t>interfaz </a:t>
            </a:r>
            <a:r>
              <a:rPr lang="es-ES" dirty="0" err="1" smtClean="0"/>
              <a:t>IMotor</a:t>
            </a:r>
            <a:r>
              <a:rPr lang="es-ES" dirty="0" smtClean="0"/>
              <a:t>.</a:t>
            </a:r>
            <a:endParaRPr lang="es-ES" dirty="0"/>
          </a:p>
        </p:txBody>
      </p:sp>
      <p:sp>
        <p:nvSpPr>
          <p:cNvPr id="8" name="Marcador de texto 7"/>
          <p:cNvSpPr>
            <a:spLocks noGrp="1"/>
          </p:cNvSpPr>
          <p:nvPr>
            <p:ph type="body" sz="quarter" idx="3"/>
          </p:nvPr>
        </p:nvSpPr>
        <p:spPr>
          <a:xfrm>
            <a:off x="6635273" y="1463693"/>
            <a:ext cx="5008087" cy="1009541"/>
          </a:xfrm>
        </p:spPr>
        <p:txBody>
          <a:bodyPr>
            <a:noAutofit/>
          </a:bodyPr>
          <a:lstStyle/>
          <a:p>
            <a:r>
              <a:rPr lang="es-ES" sz="1800" dirty="0" smtClean="0"/>
              <a:t>Permite la construcción de subclases a un padre cuyo tipo de componente no ha sido predeterminado, pero solo definido en una interfaz, o que está definido como un tipo dinámico.</a:t>
            </a:r>
            <a:endParaRPr lang="es-ES" sz="1800" dirty="0"/>
          </a:p>
        </p:txBody>
      </p:sp>
      <p:sp>
        <p:nvSpPr>
          <p:cNvPr id="9" name="Marcador de contenido 8"/>
          <p:cNvSpPr>
            <a:spLocks noGrp="1"/>
          </p:cNvSpPr>
          <p:nvPr>
            <p:ph sz="quarter" idx="4"/>
          </p:nvPr>
        </p:nvSpPr>
        <p:spPr/>
        <p:txBody>
          <a:bodyPr/>
          <a:lstStyle/>
          <a:p>
            <a:r>
              <a:rPr lang="es-ES" dirty="0"/>
              <a:t>Por ejemplo, una clase </a:t>
            </a:r>
            <a:r>
              <a:rPr lang="es-ES" dirty="0" err="1" smtClean="0"/>
              <a:t>Vehicle</a:t>
            </a:r>
            <a:r>
              <a:rPr lang="es-ES" dirty="0" smtClean="0"/>
              <a:t> con </a:t>
            </a:r>
            <a:r>
              <a:rPr lang="es-ES" dirty="0"/>
              <a:t>un miembro </a:t>
            </a:r>
            <a:r>
              <a:rPr lang="es-ES" dirty="0" smtClean="0"/>
              <a:t>Motor definido </a:t>
            </a:r>
            <a:r>
              <a:rPr lang="es-ES" dirty="0"/>
              <a:t>con un tipo dinámico, puede tener subclases de tipo </a:t>
            </a:r>
            <a:r>
              <a:rPr lang="es-ES" dirty="0" err="1" smtClean="0"/>
              <a:t>ElectricPlane</a:t>
            </a:r>
            <a:r>
              <a:rPr lang="es-ES" dirty="0" smtClean="0"/>
              <a:t> y </a:t>
            </a:r>
            <a:r>
              <a:rPr lang="es-ES" dirty="0" err="1"/>
              <a:t>OldCarcada</a:t>
            </a:r>
            <a:r>
              <a:rPr lang="es-ES" dirty="0"/>
              <a:t> una construida con un tipo diferente de Motor. Esto se puede lograr construyendo las subclases con un método de fábrica de vehículos, mientras se suministra el tipo de motor. En casos como este, el constructor puede estar oculto.</a:t>
            </a:r>
          </a:p>
        </p:txBody>
      </p:sp>
      <p:grpSp>
        <p:nvGrpSpPr>
          <p:cNvPr id="12" name="Group 7"/>
          <p:cNvGrpSpPr/>
          <p:nvPr/>
        </p:nvGrpSpPr>
        <p:grpSpPr>
          <a:xfrm>
            <a:off x="286643" y="1648315"/>
            <a:ext cx="673040" cy="636136"/>
            <a:chOff x="9685338" y="4460675"/>
            <a:chExt cx="1080904" cy="1080902"/>
          </a:xfrm>
        </p:grpSpPr>
        <p:sp>
          <p:nvSpPr>
            <p:cNvPr id="13"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sp>
        <p:sp>
          <p:nvSpPr>
            <p:cNvPr id="14"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grpSp>
        <p:nvGrpSpPr>
          <p:cNvPr id="18" name="Group 7"/>
          <p:cNvGrpSpPr/>
          <p:nvPr/>
        </p:nvGrpSpPr>
        <p:grpSpPr>
          <a:xfrm>
            <a:off x="5897135" y="1653347"/>
            <a:ext cx="673040" cy="636136"/>
            <a:chOff x="9685338" y="4460675"/>
            <a:chExt cx="1080904" cy="1080902"/>
          </a:xfrm>
        </p:grpSpPr>
        <p:sp>
          <p:nvSpPr>
            <p:cNvPr id="19"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sp>
        <p:sp>
          <p:nvSpPr>
            <p:cNvPr id="2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1" name="Marcador de texto 5"/>
          <p:cNvSpPr txBox="1">
            <a:spLocks/>
          </p:cNvSpPr>
          <p:nvPr/>
        </p:nvSpPr>
        <p:spPr>
          <a:xfrm>
            <a:off x="478915" y="1680121"/>
            <a:ext cx="330050" cy="5725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r>
              <a:rPr lang="es-ES" dirty="0" smtClean="0">
                <a:solidFill>
                  <a:schemeClr val="bg1"/>
                </a:solidFill>
              </a:rPr>
              <a:t>1</a:t>
            </a:r>
            <a:endParaRPr lang="es-ES" dirty="0">
              <a:solidFill>
                <a:schemeClr val="bg1"/>
              </a:solidFill>
            </a:endParaRPr>
          </a:p>
        </p:txBody>
      </p:sp>
      <p:sp>
        <p:nvSpPr>
          <p:cNvPr id="22" name="Marcador de texto 5"/>
          <p:cNvSpPr txBox="1">
            <a:spLocks/>
          </p:cNvSpPr>
          <p:nvPr/>
        </p:nvSpPr>
        <p:spPr>
          <a:xfrm>
            <a:off x="6096841" y="1680121"/>
            <a:ext cx="330050" cy="5725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r>
              <a:rPr lang="es-ES" dirty="0">
                <a:solidFill>
                  <a:schemeClr val="bg1"/>
                </a:solidFill>
              </a:rPr>
              <a:t>2</a:t>
            </a:r>
            <a:endParaRPr lang="es-ES" dirty="0">
              <a:solidFill>
                <a:schemeClr val="bg1"/>
              </a:solidFill>
            </a:endParaRPr>
          </a:p>
        </p:txBody>
      </p:sp>
    </p:spTree>
    <p:extLst>
      <p:ext uri="{BB962C8B-B14F-4D97-AF65-F5344CB8AC3E}">
        <p14:creationId xmlns:p14="http://schemas.microsoft.com/office/powerpoint/2010/main" val="2189215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69847" y="4572"/>
            <a:ext cx="10058400" cy="1609344"/>
          </a:xfrm>
        </p:spPr>
        <p:txBody>
          <a:bodyPr/>
          <a:lstStyle/>
          <a:p>
            <a:r>
              <a:rPr lang="es-ES" dirty="0" smtClean="0"/>
              <a:t>Ventajas</a:t>
            </a:r>
            <a:endParaRPr lang="es-ES" dirty="0"/>
          </a:p>
        </p:txBody>
      </p:sp>
      <p:sp>
        <p:nvSpPr>
          <p:cNvPr id="6" name="Marcador de texto 5"/>
          <p:cNvSpPr>
            <a:spLocks noGrp="1"/>
          </p:cNvSpPr>
          <p:nvPr>
            <p:ph type="body" idx="1"/>
          </p:nvPr>
        </p:nvSpPr>
        <p:spPr>
          <a:xfrm>
            <a:off x="933933" y="1507888"/>
            <a:ext cx="5139364" cy="1119487"/>
          </a:xfrm>
        </p:spPr>
        <p:txBody>
          <a:bodyPr>
            <a:normAutofit/>
          </a:bodyPr>
          <a:lstStyle/>
          <a:p>
            <a:r>
              <a:rPr lang="es-ES" sz="1800" dirty="0"/>
              <a:t>Permite un código más legible en los casos en que existen varios constructores, cada uno por un motivo diferente.</a:t>
            </a:r>
            <a:endParaRPr lang="es-ES" dirty="0"/>
          </a:p>
        </p:txBody>
      </p:sp>
      <p:sp>
        <p:nvSpPr>
          <p:cNvPr id="7" name="Marcador de contenido 6"/>
          <p:cNvSpPr>
            <a:spLocks noGrp="1"/>
          </p:cNvSpPr>
          <p:nvPr>
            <p:ph sz="half" idx="2"/>
          </p:nvPr>
        </p:nvSpPr>
        <p:spPr>
          <a:xfrm>
            <a:off x="1069847" y="2767802"/>
            <a:ext cx="4754880" cy="3291840"/>
          </a:xfrm>
        </p:spPr>
        <p:txBody>
          <a:bodyPr>
            <a:normAutofit/>
          </a:bodyPr>
          <a:lstStyle/>
          <a:p>
            <a:r>
              <a:rPr lang="es-ES" dirty="0"/>
              <a:t>Por ejemplo, si hay dos constructores </a:t>
            </a:r>
            <a:r>
              <a:rPr lang="es-ES" dirty="0" err="1" smtClean="0"/>
              <a:t>Vehicle</a:t>
            </a:r>
            <a:r>
              <a:rPr lang="es-ES" dirty="0" smtClean="0"/>
              <a:t> (</a:t>
            </a:r>
            <a:r>
              <a:rPr lang="es-ES" dirty="0" err="1"/>
              <a:t>make:string</a:t>
            </a:r>
            <a:r>
              <a:rPr lang="es-ES" dirty="0"/>
              <a:t>, </a:t>
            </a:r>
            <a:r>
              <a:rPr lang="es-ES" dirty="0" err="1"/>
              <a:t>motor:number</a:t>
            </a:r>
            <a:r>
              <a:rPr lang="es-ES" dirty="0" smtClean="0"/>
              <a:t>) y </a:t>
            </a:r>
            <a:r>
              <a:rPr lang="es-ES" dirty="0" err="1" smtClean="0"/>
              <a:t>Vehicle</a:t>
            </a:r>
            <a:r>
              <a:rPr lang="es-ES" dirty="0" smtClean="0"/>
              <a:t> (</a:t>
            </a:r>
            <a:r>
              <a:rPr lang="es-ES" dirty="0" err="1"/>
              <a:t>make:string</a:t>
            </a:r>
            <a:r>
              <a:rPr lang="es-ES" dirty="0"/>
              <a:t>, </a:t>
            </a:r>
            <a:r>
              <a:rPr lang="es-ES" dirty="0" err="1"/>
              <a:t>owner:string</a:t>
            </a:r>
            <a:r>
              <a:rPr lang="es-ES" dirty="0"/>
              <a:t>, </a:t>
            </a:r>
            <a:r>
              <a:rPr lang="es-ES" dirty="0" err="1"/>
              <a:t>license:number</a:t>
            </a:r>
            <a:r>
              <a:rPr lang="es-ES" dirty="0"/>
              <a:t>, </a:t>
            </a:r>
            <a:r>
              <a:rPr lang="es-ES" dirty="0" err="1"/>
              <a:t>purchased:date</a:t>
            </a:r>
            <a:r>
              <a:rPr lang="es-ES" dirty="0" smtClean="0"/>
              <a:t>) una </a:t>
            </a:r>
            <a:r>
              <a:rPr lang="es-ES" dirty="0"/>
              <a:t>construcción más legible de las clases sería usar </a:t>
            </a:r>
            <a:r>
              <a:rPr lang="es-ES" dirty="0" err="1"/>
              <a:t>Vehicle.CreateOwnership</a:t>
            </a:r>
            <a:r>
              <a:rPr lang="es-ES" dirty="0"/>
              <a:t>(</a:t>
            </a:r>
            <a:r>
              <a:rPr lang="es-ES" dirty="0" err="1"/>
              <a:t>make:string</a:t>
            </a:r>
            <a:r>
              <a:rPr lang="es-ES" dirty="0"/>
              <a:t>, </a:t>
            </a:r>
            <a:r>
              <a:rPr lang="es-ES" dirty="0" err="1"/>
              <a:t>owner:string</a:t>
            </a:r>
            <a:r>
              <a:rPr lang="es-ES" dirty="0"/>
              <a:t>, </a:t>
            </a:r>
            <a:r>
              <a:rPr lang="es-ES" dirty="0" err="1"/>
              <a:t>license:number</a:t>
            </a:r>
            <a:r>
              <a:rPr lang="es-ES" dirty="0"/>
              <a:t>, </a:t>
            </a:r>
            <a:r>
              <a:rPr lang="es-ES" dirty="0" err="1"/>
              <a:t>purchased</a:t>
            </a:r>
            <a:r>
              <a:rPr lang="es-ES" dirty="0"/>
              <a:t>: </a:t>
            </a:r>
            <a:r>
              <a:rPr lang="es-ES" dirty="0" smtClean="0"/>
              <a:t>date) vs </a:t>
            </a:r>
            <a:r>
              <a:rPr lang="es-ES" dirty="0" err="1" smtClean="0"/>
              <a:t>Vehicle.Create</a:t>
            </a:r>
            <a:r>
              <a:rPr lang="es-ES" dirty="0" smtClean="0"/>
              <a:t>(</a:t>
            </a:r>
            <a:r>
              <a:rPr lang="es-ES" dirty="0" err="1" smtClean="0"/>
              <a:t>make:string</a:t>
            </a:r>
            <a:r>
              <a:rPr lang="es-ES" dirty="0"/>
              <a:t>, </a:t>
            </a:r>
            <a:r>
              <a:rPr lang="es-ES" dirty="0" err="1"/>
              <a:t>motor:number</a:t>
            </a:r>
            <a:r>
              <a:rPr lang="es-ES" dirty="0"/>
              <a:t>)</a:t>
            </a:r>
          </a:p>
        </p:txBody>
      </p:sp>
      <p:sp>
        <p:nvSpPr>
          <p:cNvPr id="8" name="Marcador de texto 7"/>
          <p:cNvSpPr>
            <a:spLocks noGrp="1"/>
          </p:cNvSpPr>
          <p:nvPr>
            <p:ph type="body" sz="quarter" idx="3"/>
          </p:nvPr>
        </p:nvSpPr>
        <p:spPr>
          <a:xfrm>
            <a:off x="6637479" y="1463693"/>
            <a:ext cx="5371447" cy="1207879"/>
          </a:xfrm>
        </p:spPr>
        <p:txBody>
          <a:bodyPr>
            <a:normAutofit/>
          </a:bodyPr>
          <a:lstStyle/>
          <a:p>
            <a:r>
              <a:rPr lang="es-ES" sz="1800" dirty="0"/>
              <a:t>Permite a una clase diferir la instanciación a subclases y evitar la instanciación directa de un objeto del tipo de clase principal.</a:t>
            </a:r>
            <a:endParaRPr lang="es-ES" sz="1800" dirty="0"/>
          </a:p>
        </p:txBody>
      </p:sp>
      <p:sp>
        <p:nvSpPr>
          <p:cNvPr id="9" name="Marcador de contenido 8"/>
          <p:cNvSpPr>
            <a:spLocks noGrp="1"/>
          </p:cNvSpPr>
          <p:nvPr>
            <p:ph sz="quarter" idx="4"/>
          </p:nvPr>
        </p:nvSpPr>
        <p:spPr/>
        <p:txBody>
          <a:bodyPr/>
          <a:lstStyle/>
          <a:p>
            <a:r>
              <a:rPr lang="es-ES" dirty="0"/>
              <a:t>Por ejemplo, se puede evitar que se cree una instancia de un vehículo directamente ya que no tiene constructor, y solo se pueden crear subclases como </a:t>
            </a:r>
            <a:r>
              <a:rPr lang="es-ES" dirty="0" err="1"/>
              <a:t>ElectricPlane</a:t>
            </a:r>
            <a:r>
              <a:rPr lang="es-ES" dirty="0"/>
              <a:t> </a:t>
            </a:r>
            <a:r>
              <a:rPr lang="es-ES" dirty="0" smtClean="0"/>
              <a:t>u </a:t>
            </a:r>
            <a:r>
              <a:rPr lang="es-ES" dirty="0" err="1"/>
              <a:t>OldCar</a:t>
            </a:r>
            <a:r>
              <a:rPr lang="es-ES" dirty="0"/>
              <a:t> llamando al método de fábrica </a:t>
            </a:r>
            <a:r>
              <a:rPr lang="es-ES" dirty="0" err="1"/>
              <a:t>Vehicle</a:t>
            </a:r>
            <a:r>
              <a:rPr lang="es-ES" dirty="0"/>
              <a:t> (estático) en el constructor o inicializador de subclase.</a:t>
            </a:r>
            <a:endParaRPr lang="es-ES" dirty="0"/>
          </a:p>
        </p:txBody>
      </p:sp>
      <p:grpSp>
        <p:nvGrpSpPr>
          <p:cNvPr id="12" name="Group 7"/>
          <p:cNvGrpSpPr/>
          <p:nvPr/>
        </p:nvGrpSpPr>
        <p:grpSpPr>
          <a:xfrm>
            <a:off x="286643" y="1648315"/>
            <a:ext cx="673040" cy="636136"/>
            <a:chOff x="9685338" y="4460675"/>
            <a:chExt cx="1080904" cy="1080902"/>
          </a:xfrm>
        </p:grpSpPr>
        <p:sp>
          <p:nvSpPr>
            <p:cNvPr id="13"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sp>
        <p:sp>
          <p:nvSpPr>
            <p:cNvPr id="14"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grpSp>
        <p:nvGrpSpPr>
          <p:cNvPr id="18" name="Group 7"/>
          <p:cNvGrpSpPr/>
          <p:nvPr/>
        </p:nvGrpSpPr>
        <p:grpSpPr>
          <a:xfrm>
            <a:off x="5897135" y="1653347"/>
            <a:ext cx="673040" cy="636136"/>
            <a:chOff x="9685338" y="4460675"/>
            <a:chExt cx="1080904" cy="1080902"/>
          </a:xfrm>
        </p:grpSpPr>
        <p:sp>
          <p:nvSpPr>
            <p:cNvPr id="19"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sp>
        <p:sp>
          <p:nvSpPr>
            <p:cNvPr id="2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1" name="Marcador de texto 5"/>
          <p:cNvSpPr txBox="1">
            <a:spLocks/>
          </p:cNvSpPr>
          <p:nvPr/>
        </p:nvSpPr>
        <p:spPr>
          <a:xfrm>
            <a:off x="478915" y="1680121"/>
            <a:ext cx="330050" cy="5725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r>
              <a:rPr lang="es-ES" dirty="0">
                <a:solidFill>
                  <a:schemeClr val="bg1"/>
                </a:solidFill>
              </a:rPr>
              <a:t>3</a:t>
            </a:r>
            <a:endParaRPr lang="es-ES" dirty="0">
              <a:solidFill>
                <a:schemeClr val="bg1"/>
              </a:solidFill>
            </a:endParaRPr>
          </a:p>
        </p:txBody>
      </p:sp>
      <p:sp>
        <p:nvSpPr>
          <p:cNvPr id="22" name="Marcador de texto 5"/>
          <p:cNvSpPr txBox="1">
            <a:spLocks/>
          </p:cNvSpPr>
          <p:nvPr/>
        </p:nvSpPr>
        <p:spPr>
          <a:xfrm>
            <a:off x="6096841" y="1680121"/>
            <a:ext cx="330050" cy="5725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r>
              <a:rPr lang="es-ES" dirty="0" smtClean="0">
                <a:solidFill>
                  <a:schemeClr val="bg1"/>
                </a:solidFill>
              </a:rPr>
              <a:t>4</a:t>
            </a:r>
            <a:endParaRPr lang="es-ES" dirty="0">
              <a:solidFill>
                <a:schemeClr val="bg1"/>
              </a:solidFill>
            </a:endParaRPr>
          </a:p>
        </p:txBody>
      </p:sp>
    </p:spTree>
    <p:extLst>
      <p:ext uri="{BB962C8B-B14F-4D97-AF65-F5344CB8AC3E}">
        <p14:creationId xmlns:p14="http://schemas.microsoft.com/office/powerpoint/2010/main" val="1530494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a:xfrm>
            <a:off x="1069848" y="2121408"/>
            <a:ext cx="10058400" cy="3425952"/>
          </a:xfrm>
        </p:spPr>
        <p:txBody>
          <a:bodyPr/>
          <a:lstStyle/>
          <a:p>
            <a:r>
              <a:rPr lang="es-ES" dirty="0"/>
              <a:t>Crear un objeto directamente dentro de la clase que requiere o usa el objeto es inflexible porque compromete la clase a un objeto en particular y hace que sea imposible cambiar la instanciación independientemente de la clase. Un cambio en el </a:t>
            </a:r>
            <a:r>
              <a:rPr lang="es-ES" dirty="0" err="1"/>
              <a:t>instanciador</a:t>
            </a:r>
            <a:r>
              <a:rPr lang="es-ES" dirty="0"/>
              <a:t> requeriría un cambio en el código de clase que preferiríamos no tocar. Esto se conoce como </a:t>
            </a:r>
            <a:r>
              <a:rPr lang="es-ES" i="1" u="sng" dirty="0" smtClean="0"/>
              <a:t>acoplamiento de código</a:t>
            </a:r>
            <a:r>
              <a:rPr lang="es-ES" dirty="0"/>
              <a:t> y el patrón del método de fábrica ayuda a</a:t>
            </a:r>
            <a:r>
              <a:rPr lang="es-ES" b="1" dirty="0"/>
              <a:t> </a:t>
            </a:r>
            <a:r>
              <a:rPr lang="es-ES" b="1" i="1" u="sng" dirty="0"/>
              <a:t>desacoplar</a:t>
            </a:r>
            <a:r>
              <a:rPr lang="es-ES" dirty="0"/>
              <a:t> el código.</a:t>
            </a:r>
          </a:p>
          <a:p>
            <a:r>
              <a:rPr lang="es-ES" dirty="0"/>
              <a:t>El patrón de diseño del método de fábrica se usa definiendo primero una operación separada, un </a:t>
            </a:r>
            <a:r>
              <a:rPr lang="es-ES" i="1" dirty="0"/>
              <a:t>método de fábrica</a:t>
            </a:r>
            <a:r>
              <a:rPr lang="es-ES" dirty="0"/>
              <a:t> , para crear un objeto, y luego usando este </a:t>
            </a:r>
            <a:r>
              <a:rPr lang="es-ES" i="1" dirty="0"/>
              <a:t>método de fábrica</a:t>
            </a:r>
            <a:r>
              <a:rPr lang="es-ES" dirty="0"/>
              <a:t> llamándolo para crear el objeto. Esto permite escribir subclases que deciden cómo se crea un objeto padre y qué tipo de objetos contiene el padre</a:t>
            </a:r>
            <a:r>
              <a:rPr lang="es-ES" dirty="0" smtClean="0"/>
              <a:t>.</a:t>
            </a:r>
            <a:endParaRPr lang="es-ES" dirty="0"/>
          </a:p>
        </p:txBody>
      </p:sp>
    </p:spTree>
    <p:extLst>
      <p:ext uri="{BB962C8B-B14F-4D97-AF65-F5344CB8AC3E}">
        <p14:creationId xmlns:p14="http://schemas.microsoft.com/office/powerpoint/2010/main" val="2060962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a:t>
            </a:r>
            <a:endParaRPr lang="es-ES" dirty="0"/>
          </a:p>
        </p:txBody>
      </p:sp>
      <p:sp>
        <p:nvSpPr>
          <p:cNvPr id="4" name="Marcador de contenido 3"/>
          <p:cNvSpPr>
            <a:spLocks noGrp="1"/>
          </p:cNvSpPr>
          <p:nvPr>
            <p:ph sz="half" idx="2"/>
          </p:nvPr>
        </p:nvSpPr>
        <p:spPr>
          <a:xfrm>
            <a:off x="913093" y="2093976"/>
            <a:ext cx="9946495" cy="4002024"/>
          </a:xfrm>
        </p:spPr>
        <p:txBody>
          <a:bodyPr>
            <a:normAutofit/>
          </a:bodyPr>
          <a:lstStyle/>
          <a:p>
            <a:pPr marL="457200" lvl="0" indent="-457200">
              <a:buFont typeface="+mj-lt"/>
              <a:buAutoNum type="arabicPeriod"/>
            </a:pPr>
            <a:r>
              <a:rPr lang="es-AR" dirty="0"/>
              <a:t>Aumenta la complejidad de la aplicación, añadiendo nuevos niveles de </a:t>
            </a:r>
            <a:r>
              <a:rPr lang="es-AR" dirty="0" err="1"/>
              <a:t>indirección</a:t>
            </a:r>
            <a:r>
              <a:rPr lang="es-AR" dirty="0"/>
              <a:t>. No obstante, al tratarse de un patrón conocido es fácil abstraerse </a:t>
            </a:r>
            <a:r>
              <a:rPr lang="es-AR" dirty="0" smtClean="0"/>
              <a:t>de</a:t>
            </a:r>
            <a:r>
              <a:rPr lang="es-AR" dirty="0"/>
              <a:t> esta </a:t>
            </a:r>
            <a:r>
              <a:rPr lang="es-AR" dirty="0" smtClean="0"/>
              <a:t>complejidad.</a:t>
            </a:r>
            <a:endParaRPr lang="es-AR" dirty="0"/>
          </a:p>
          <a:p>
            <a:pPr marL="457200" lvl="0" indent="-457200">
              <a:buFont typeface="+mj-lt"/>
              <a:buAutoNum type="arabicPeriod"/>
            </a:pPr>
            <a:r>
              <a:rPr lang="es-AR" dirty="0"/>
              <a:t>No se puede utilizar cuando el cliente no tiene claro qué tipo concreto de objeto de la familia necesita.</a:t>
            </a:r>
          </a:p>
          <a:p>
            <a:pPr marL="457200" lvl="0" indent="-457200">
              <a:buFont typeface="+mj-lt"/>
              <a:buAutoNum type="arabicPeriod"/>
            </a:pPr>
            <a:r>
              <a:rPr lang="es-AR" dirty="0"/>
              <a:t>Al delegar funciones puede ser más complejo encontrar en primera instancia la mecánica de funcionamiento de la aplicación.</a:t>
            </a:r>
          </a:p>
          <a:p>
            <a:pPr marL="457200" lvl="0" indent="-457200">
              <a:buFont typeface="+mj-lt"/>
              <a:buAutoNum type="arabicPeriod"/>
            </a:pPr>
            <a:r>
              <a:rPr lang="es-AR" dirty="0" smtClean="0"/>
              <a:t>Su uso </a:t>
            </a:r>
            <a:r>
              <a:rPr lang="es-AR" dirty="0"/>
              <a:t>no es adecuado en todos los casos: es necesaria una </a:t>
            </a:r>
            <a:r>
              <a:rPr lang="es-AR" b="1" dirty="0"/>
              <a:t>familia de objetos </a:t>
            </a:r>
            <a:r>
              <a:rPr lang="es-AR" dirty="0"/>
              <a:t>sobre la que operar. Si no existe este polimorfismo no se tiene por qué caer en la tentación de hacer factorías de objetos para al futuro. </a:t>
            </a:r>
            <a:r>
              <a:rPr lang="es-AR" b="1" dirty="0"/>
              <a:t>Hay que analizar bien el problema al que nos enfrentamos para ver si encaja.</a:t>
            </a:r>
          </a:p>
          <a:p>
            <a:endParaRPr lang="es-ES" dirty="0"/>
          </a:p>
        </p:txBody>
      </p:sp>
    </p:spTree>
    <p:extLst>
      <p:ext uri="{BB962C8B-B14F-4D97-AF65-F5344CB8AC3E}">
        <p14:creationId xmlns:p14="http://schemas.microsoft.com/office/powerpoint/2010/main" val="232918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definición</a:t>
            </a:r>
            <a:endParaRPr lang="es-ES" dirty="0"/>
          </a:p>
        </p:txBody>
      </p:sp>
      <p:sp>
        <p:nvSpPr>
          <p:cNvPr id="3" name="Marcador de contenido 2"/>
          <p:cNvSpPr>
            <a:spLocks noGrp="1"/>
          </p:cNvSpPr>
          <p:nvPr>
            <p:ph idx="1"/>
          </p:nvPr>
        </p:nvSpPr>
        <p:spPr>
          <a:xfrm>
            <a:off x="1069848" y="1860151"/>
            <a:ext cx="10058400" cy="4050792"/>
          </a:xfrm>
        </p:spPr>
        <p:txBody>
          <a:bodyPr>
            <a:normAutofit fontScale="92500"/>
          </a:bodyPr>
          <a:lstStyle/>
          <a:p>
            <a:r>
              <a:rPr lang="es-ES" dirty="0"/>
              <a:t>"Defina una interfaz para crear un objeto, pero deje que las subclases decidan qué clase instanciar. El método Factory permite que una clase difiera la instanciación que usa a las subclases". ( </a:t>
            </a:r>
            <a:r>
              <a:rPr lang="es-ES" dirty="0">
                <a:hlinkClick r:id="rId2" tooltip="Banda de cuatro (software)"/>
              </a:rPr>
              <a:t>Banda de cuatro</a:t>
            </a:r>
            <a:r>
              <a:rPr lang="es-ES" dirty="0"/>
              <a:t> )</a:t>
            </a:r>
          </a:p>
          <a:p>
            <a:r>
              <a:rPr lang="es-ES" dirty="0"/>
              <a:t>La creación de un objeto a menudo requiere procesos complejos que no son apropiados para incluir dentro de un objeto de composición. La creación del objeto puede dar lugar a una duplicación significativa del código, puede requerir información no accesible para el objeto que lo compone, puede no proporcionar un nivel suficiente de abstracción o puede no ser parte de las </a:t>
            </a:r>
            <a:r>
              <a:rPr lang="es-ES" dirty="0">
                <a:hlinkClick r:id="rId3" tooltip="Preocupación (informática)"/>
              </a:rPr>
              <a:t>preocupaciones</a:t>
            </a:r>
            <a:r>
              <a:rPr lang="es-ES" dirty="0"/>
              <a:t> del objeto que lo compone . El patrón de diseño del </a:t>
            </a:r>
            <a:r>
              <a:rPr lang="es-ES" b="1" dirty="0"/>
              <a:t>método de fábrica </a:t>
            </a:r>
            <a:r>
              <a:rPr lang="es-ES" dirty="0"/>
              <a:t>maneja estos problemas mediante la definición de un </a:t>
            </a:r>
            <a:r>
              <a:rPr lang="es-ES" dirty="0">
                <a:hlinkClick r:id="rId4" tooltip="Método (informática)"/>
              </a:rPr>
              <a:t>método</a:t>
            </a:r>
            <a:r>
              <a:rPr lang="es-ES" dirty="0"/>
              <a:t> separado para crear los objetos, cuyas </a:t>
            </a:r>
            <a:r>
              <a:rPr lang="es-ES" dirty="0">
                <a:hlinkClick r:id="rId5" tooltip="Subclase (informática)"/>
              </a:rPr>
              <a:t>subclases</a:t>
            </a:r>
            <a:r>
              <a:rPr lang="es-ES" dirty="0"/>
              <a:t> pueden luego anular para especificar el </a:t>
            </a:r>
            <a:r>
              <a:rPr lang="es-ES" dirty="0">
                <a:hlinkClick r:id="rId6" tooltip="Subtipo"/>
              </a:rPr>
              <a:t>tipo derivado</a:t>
            </a:r>
            <a:r>
              <a:rPr lang="es-ES" dirty="0"/>
              <a:t> de producto que se creará.</a:t>
            </a:r>
          </a:p>
          <a:p>
            <a:r>
              <a:rPr lang="es-ES" dirty="0"/>
              <a:t>El patrón del método de fábrica se basa en la herencia, ya que la creación de objetos se delega a subclases que implementan el método de fábrica para crear objetos.</a:t>
            </a:r>
          </a:p>
          <a:p>
            <a:endParaRPr lang="es-ES" dirty="0"/>
          </a:p>
        </p:txBody>
      </p:sp>
    </p:spTree>
    <p:extLst>
      <p:ext uri="{BB962C8B-B14F-4D97-AF65-F5344CB8AC3E}">
        <p14:creationId xmlns:p14="http://schemas.microsoft.com/office/powerpoint/2010/main" val="2774636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549640" y="194072"/>
            <a:ext cx="3200400" cy="1737360"/>
          </a:xfrm>
        </p:spPr>
        <p:txBody>
          <a:bodyPr/>
          <a:lstStyle/>
          <a:p>
            <a:r>
              <a:rPr lang="es-ES" sz="5400" b="0" dirty="0"/>
              <a:t>Estructura</a:t>
            </a:r>
            <a:r>
              <a:rPr lang="es-ES" b="0" dirty="0"/>
              <a:t/>
            </a:r>
            <a:br>
              <a:rPr lang="es-ES" b="0" dirty="0"/>
            </a:br>
            <a:endParaRPr lang="es-ES" dirty="0"/>
          </a:p>
        </p:txBody>
      </p:sp>
      <p:pic>
        <p:nvPicPr>
          <p:cNvPr id="10" name="Marcador de posición de imagen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714" r="20939"/>
          <a:stretch/>
        </p:blipFill>
        <p:spPr>
          <a:xfrm>
            <a:off x="371295" y="1062752"/>
            <a:ext cx="7498100" cy="4859076"/>
          </a:xfrm>
        </p:spPr>
      </p:pic>
      <p:sp>
        <p:nvSpPr>
          <p:cNvPr id="7" name="Marcador de texto 6"/>
          <p:cNvSpPr>
            <a:spLocks noGrp="1"/>
          </p:cNvSpPr>
          <p:nvPr>
            <p:ph type="body" sz="half" idx="2"/>
          </p:nvPr>
        </p:nvSpPr>
        <p:spPr>
          <a:xfrm>
            <a:off x="8549640" y="1654782"/>
            <a:ext cx="3485606" cy="3291840"/>
          </a:xfrm>
        </p:spPr>
        <p:txBody>
          <a:bodyPr>
            <a:noAutofit/>
          </a:bodyPr>
          <a:lstStyle/>
          <a:p>
            <a:r>
              <a:rPr lang="es-ES" sz="1600" dirty="0"/>
              <a:t>En el diagrama de clases de UML anterior , la </a:t>
            </a:r>
            <a:r>
              <a:rPr lang="es-ES" sz="1600" dirty="0" err="1" smtClean="0"/>
              <a:t>Creator</a:t>
            </a:r>
            <a:r>
              <a:rPr lang="es-ES" sz="1600" dirty="0" smtClean="0"/>
              <a:t> clase </a:t>
            </a:r>
            <a:r>
              <a:rPr lang="es-ES" sz="1600" dirty="0"/>
              <a:t>que requiere un </a:t>
            </a:r>
            <a:r>
              <a:rPr lang="es-ES" sz="1600" dirty="0" err="1" smtClean="0"/>
              <a:t>Product</a:t>
            </a:r>
            <a:r>
              <a:rPr lang="es-ES" sz="1600" dirty="0" smtClean="0"/>
              <a:t> objeto </a:t>
            </a:r>
            <a:r>
              <a:rPr lang="es-ES" sz="1600" dirty="0"/>
              <a:t>no crea una instancia de la Product1clase directamente. En cambio, se </a:t>
            </a:r>
            <a:r>
              <a:rPr lang="es-ES" sz="1600" dirty="0" err="1" smtClean="0"/>
              <a:t>Creator</a:t>
            </a:r>
            <a:r>
              <a:rPr lang="es-ES" sz="1600" dirty="0" smtClean="0"/>
              <a:t> refiere </a:t>
            </a:r>
            <a:r>
              <a:rPr lang="es-ES" sz="1600" dirty="0"/>
              <a:t>a un objeto </a:t>
            </a:r>
            <a:r>
              <a:rPr lang="es-ES" sz="1600" dirty="0" smtClean="0"/>
              <a:t>separado </a:t>
            </a:r>
            <a:r>
              <a:rPr lang="es-ES" sz="1600" dirty="0" err="1" smtClean="0"/>
              <a:t>factoryMethod</a:t>
            </a:r>
            <a:r>
              <a:rPr lang="es-ES" sz="1600" dirty="0" smtClean="0"/>
              <a:t>() para </a:t>
            </a:r>
            <a:r>
              <a:rPr lang="es-ES" sz="1600" dirty="0"/>
              <a:t>crear un producto, lo que hace que sea </a:t>
            </a:r>
            <a:r>
              <a:rPr lang="es-ES" sz="1600" dirty="0" err="1" smtClean="0"/>
              <a:t>Creator</a:t>
            </a:r>
            <a:r>
              <a:rPr lang="es-ES" sz="1600" dirty="0" smtClean="0"/>
              <a:t> independiente </a:t>
            </a:r>
            <a:r>
              <a:rPr lang="es-ES" sz="1600" dirty="0"/>
              <a:t>de qué clase concreta se instancia. Las subclases de </a:t>
            </a:r>
            <a:r>
              <a:rPr lang="es-ES" sz="1600" dirty="0" err="1" smtClean="0"/>
              <a:t>Creator</a:t>
            </a:r>
            <a:r>
              <a:rPr lang="es-ES" sz="1600" dirty="0" smtClean="0"/>
              <a:t> pueden </a:t>
            </a:r>
            <a:r>
              <a:rPr lang="es-ES" sz="1600" dirty="0"/>
              <a:t>redefinir qué clase instanciar. En este ejemplo, la Creator1subclase implementa el resumen </a:t>
            </a:r>
            <a:r>
              <a:rPr lang="es-ES" sz="1600" dirty="0" err="1"/>
              <a:t>factoryMethod</a:t>
            </a:r>
            <a:r>
              <a:rPr lang="es-ES" sz="1600" dirty="0" smtClean="0"/>
              <a:t>()</a:t>
            </a:r>
            <a:r>
              <a:rPr lang="es-ES" sz="1600" dirty="0"/>
              <a:t> </a:t>
            </a:r>
            <a:r>
              <a:rPr lang="es-ES" sz="1600" dirty="0" smtClean="0"/>
              <a:t>creando </a:t>
            </a:r>
            <a:r>
              <a:rPr lang="es-ES" sz="1600" dirty="0"/>
              <a:t>una instancia de la Product1clase.</a:t>
            </a:r>
          </a:p>
        </p:txBody>
      </p:sp>
    </p:spTree>
    <p:extLst>
      <p:ext uri="{BB962C8B-B14F-4D97-AF65-F5344CB8AC3E}">
        <p14:creationId xmlns:p14="http://schemas.microsoft.com/office/powerpoint/2010/main" val="390298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s-ES" dirty="0"/>
          </a:p>
        </p:txBody>
      </p:sp>
      <p:sp>
        <p:nvSpPr>
          <p:cNvPr id="3" name="Marcador de contenido 2"/>
          <p:cNvSpPr>
            <a:spLocks noGrp="1"/>
          </p:cNvSpPr>
          <p:nvPr>
            <p:ph sz="half" idx="1"/>
          </p:nvPr>
        </p:nvSpPr>
        <p:spPr>
          <a:xfrm>
            <a:off x="1069847" y="2194560"/>
            <a:ext cx="9284643" cy="3977640"/>
          </a:xfrm>
        </p:spPr>
        <p:txBody>
          <a:bodyPr>
            <a:normAutofit/>
          </a:bodyPr>
          <a:lstStyle/>
          <a:p>
            <a:r>
              <a:rPr lang="es-ES" sz="2400" dirty="0"/>
              <a:t>Un juego de laberinto se puede jugar en dos modos, uno con habitaciones regulares que solo están conectadas con habitaciones adyacentes y otro con salas mágicas que permiten que los jugadores sean transportados al azar</a:t>
            </a:r>
            <a:r>
              <a:rPr lang="es-ES" sz="2400" dirty="0" smtClean="0"/>
              <a:t>.</a:t>
            </a:r>
            <a:endParaRPr lang="es-ES" sz="2400" dirty="0"/>
          </a:p>
        </p:txBody>
      </p:sp>
    </p:spTree>
    <p:extLst>
      <p:ext uri="{BB962C8B-B14F-4D97-AF65-F5344CB8AC3E}">
        <p14:creationId xmlns:p14="http://schemas.microsoft.com/office/powerpoint/2010/main" val="4074901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549640" y="115695"/>
            <a:ext cx="3200400" cy="1737360"/>
          </a:xfrm>
        </p:spPr>
        <p:txBody>
          <a:bodyPr>
            <a:normAutofit/>
          </a:bodyPr>
          <a:lstStyle/>
          <a:p>
            <a:r>
              <a:rPr lang="es-ES" sz="4400" b="0" dirty="0" smtClean="0"/>
              <a:t>Ejemplo- Estructura</a:t>
            </a:r>
            <a:r>
              <a:rPr lang="es-ES" b="0" dirty="0"/>
              <a:t/>
            </a:r>
            <a:br>
              <a:rPr lang="es-ES" b="0" dirty="0"/>
            </a:br>
            <a:endParaRPr lang="es-ES" dirty="0"/>
          </a:p>
        </p:txBody>
      </p:sp>
      <p:sp>
        <p:nvSpPr>
          <p:cNvPr id="7" name="Marcador de texto 6"/>
          <p:cNvSpPr>
            <a:spLocks noGrp="1"/>
          </p:cNvSpPr>
          <p:nvPr>
            <p:ph type="body" sz="half" idx="2"/>
          </p:nvPr>
        </p:nvSpPr>
        <p:spPr>
          <a:xfrm>
            <a:off x="8549640" y="1349982"/>
            <a:ext cx="3537857" cy="3291840"/>
          </a:xfrm>
        </p:spPr>
        <p:txBody>
          <a:bodyPr>
            <a:noAutofit/>
          </a:bodyPr>
          <a:lstStyle/>
          <a:p>
            <a:r>
              <a:rPr lang="es-ES" dirty="0" err="1"/>
              <a:t>Room</a:t>
            </a:r>
            <a:r>
              <a:rPr lang="es-ES" dirty="0"/>
              <a:t> es la clase base de un producto final (</a:t>
            </a:r>
            <a:r>
              <a:rPr lang="es-ES" dirty="0" err="1"/>
              <a:t>MagicRoom</a:t>
            </a:r>
            <a:r>
              <a:rPr lang="es-ES" dirty="0"/>
              <a:t> o </a:t>
            </a:r>
            <a:r>
              <a:rPr lang="es-ES" dirty="0" err="1"/>
              <a:t>OrdinaryRoom</a:t>
            </a:r>
            <a:r>
              <a:rPr lang="es-ES" dirty="0"/>
              <a:t>). </a:t>
            </a:r>
          </a:p>
          <a:p>
            <a:r>
              <a:rPr lang="es-ES" dirty="0" err="1"/>
              <a:t>MazeGame</a:t>
            </a:r>
            <a:r>
              <a:rPr lang="es-ES" dirty="0"/>
              <a:t> declara el </a:t>
            </a:r>
            <a:r>
              <a:rPr lang="es-ES" b="1" dirty="0"/>
              <a:t>método de fábrica </a:t>
            </a:r>
            <a:r>
              <a:rPr lang="es-ES" dirty="0"/>
              <a:t>abstracto para producir tal producto base. </a:t>
            </a:r>
          </a:p>
          <a:p>
            <a:r>
              <a:rPr lang="es-ES" dirty="0" err="1"/>
              <a:t>MagicRoom</a:t>
            </a:r>
            <a:r>
              <a:rPr lang="es-ES" dirty="0"/>
              <a:t> y </a:t>
            </a:r>
            <a:r>
              <a:rPr lang="es-ES" dirty="0" err="1"/>
              <a:t>OrdinaryRoom</a:t>
            </a:r>
            <a:r>
              <a:rPr lang="es-ES" dirty="0"/>
              <a:t> son subclases del producto base que implementan el producto final</a:t>
            </a:r>
            <a:r>
              <a:rPr lang="es-ES" dirty="0" smtClean="0"/>
              <a:t>. </a:t>
            </a:r>
            <a:r>
              <a:rPr lang="es-ES" dirty="0"/>
              <a:t/>
            </a:r>
            <a:br>
              <a:rPr lang="es-ES" dirty="0"/>
            </a:br>
            <a:r>
              <a:rPr lang="es-ES" dirty="0" err="1"/>
              <a:t>MagicMazeGame</a:t>
            </a:r>
            <a:r>
              <a:rPr lang="es-ES" dirty="0"/>
              <a:t> y </a:t>
            </a:r>
            <a:r>
              <a:rPr lang="es-ES" dirty="0" err="1"/>
              <a:t>OrdinaryMazeGame</a:t>
            </a:r>
            <a:r>
              <a:rPr lang="es-ES" dirty="0"/>
              <a:t> son subclases de </a:t>
            </a:r>
            <a:r>
              <a:rPr lang="es-ES" dirty="0" err="1"/>
              <a:t>MazeGame</a:t>
            </a:r>
            <a:r>
              <a:rPr lang="es-ES" dirty="0"/>
              <a:t> que implementan el método de fábrica para producir los productos finales. </a:t>
            </a:r>
          </a:p>
          <a:p>
            <a:r>
              <a:rPr lang="es-ES" dirty="0"/>
              <a:t>Por lo tanto, los </a:t>
            </a:r>
            <a:r>
              <a:rPr lang="es-ES" b="1" dirty="0"/>
              <a:t>métodos de fábrica </a:t>
            </a:r>
            <a:r>
              <a:rPr lang="es-ES" dirty="0"/>
              <a:t>desacoplan a los llamadores </a:t>
            </a:r>
            <a:r>
              <a:rPr lang="es-ES" dirty="0" smtClean="0"/>
              <a:t>(</a:t>
            </a:r>
            <a:r>
              <a:rPr lang="es-ES" dirty="0" err="1" smtClean="0"/>
              <a:t>MazeGame</a:t>
            </a:r>
            <a:r>
              <a:rPr lang="es-ES" dirty="0"/>
              <a:t>) de la implementación de las clases concretas. </a:t>
            </a:r>
          </a:p>
          <a:p>
            <a:r>
              <a:rPr lang="es-ES" dirty="0"/>
              <a:t>Esto hace que el </a:t>
            </a:r>
            <a:r>
              <a:rPr lang="es-ES" dirty="0"/>
              <a:t>o</a:t>
            </a:r>
            <a:r>
              <a:rPr lang="es-ES" dirty="0" smtClean="0"/>
              <a:t>perador "new"  </a:t>
            </a:r>
            <a:r>
              <a:rPr lang="es-ES" dirty="0"/>
              <a:t>sea redundante, permite la adherencia al principio </a:t>
            </a:r>
            <a:r>
              <a:rPr lang="es-ES" dirty="0" smtClean="0"/>
              <a:t>Abierto/cerrado </a:t>
            </a:r>
            <a:r>
              <a:rPr lang="es-ES" dirty="0"/>
              <a:t>y hace que el producto final sea más flexible en caso de cambio.</a:t>
            </a:r>
          </a:p>
          <a:p>
            <a:endParaRPr lang="es-ES" dirty="0"/>
          </a:p>
        </p:txBody>
      </p:sp>
      <p:pic>
        <p:nvPicPr>
          <p:cNvPr id="4" name="Marcador de posición de imagen 3"/>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856" t="-28032" r="-5931" b="-33974"/>
          <a:stretch/>
        </p:blipFill>
        <p:spPr>
          <a:xfrm>
            <a:off x="0" y="0"/>
            <a:ext cx="8303740" cy="6844937"/>
          </a:xfrm>
        </p:spPr>
      </p:pic>
      <p:sp>
        <p:nvSpPr>
          <p:cNvPr id="6" name="Rectángulo 5"/>
          <p:cNvSpPr/>
          <p:nvPr/>
        </p:nvSpPr>
        <p:spPr>
          <a:xfrm>
            <a:off x="5651863" y="5259977"/>
            <a:ext cx="2220686" cy="156754"/>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03359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69848" y="165464"/>
            <a:ext cx="10058400" cy="1156498"/>
          </a:xfrm>
        </p:spPr>
        <p:txBody>
          <a:bodyPr/>
          <a:lstStyle/>
          <a:p>
            <a:r>
              <a:rPr lang="es-ES" dirty="0" smtClean="0"/>
              <a:t>Ejemplo – implementación </a:t>
            </a:r>
            <a:r>
              <a:rPr lang="es-ES" dirty="0" err="1" smtClean="0"/>
              <a:t>c#</a:t>
            </a:r>
            <a:endParaRPr lang="es-ES" dirty="0"/>
          </a:p>
        </p:txBody>
      </p:sp>
      <p:sp>
        <p:nvSpPr>
          <p:cNvPr id="9" name="Marcador de contenido 2"/>
          <p:cNvSpPr>
            <a:spLocks noGrp="1"/>
          </p:cNvSpPr>
          <p:nvPr>
            <p:ph sz="half" idx="1"/>
          </p:nvPr>
        </p:nvSpPr>
        <p:spPr>
          <a:xfrm>
            <a:off x="-1959" y="1197540"/>
            <a:ext cx="12202014" cy="2490651"/>
          </a:xfrm>
        </p:spPr>
        <p:txBody>
          <a:bodyPr>
            <a:normAutofit/>
          </a:bodyPr>
          <a:lstStyle/>
          <a:p>
            <a:r>
              <a:rPr lang="es-ES" sz="1600" dirty="0"/>
              <a:t>En el </a:t>
            </a:r>
            <a:r>
              <a:rPr lang="es-ES" sz="1600" dirty="0" smtClean="0"/>
              <a:t>código siguiente,  se puede </a:t>
            </a:r>
            <a:r>
              <a:rPr lang="es-ES" sz="1600" dirty="0"/>
              <a:t>ver la creación de una interfaz llamada </a:t>
            </a:r>
            <a:r>
              <a:rPr lang="es-ES" sz="1600" dirty="0" err="1" smtClean="0"/>
              <a:t>Iperson</a:t>
            </a:r>
            <a:r>
              <a:rPr lang="es-ES" sz="1600" dirty="0" smtClean="0"/>
              <a:t> y </a:t>
            </a:r>
            <a:r>
              <a:rPr lang="es-ES" sz="1600" dirty="0"/>
              <a:t>dos implementaciones llamadas </a:t>
            </a:r>
            <a:r>
              <a:rPr lang="es-ES" sz="1600" dirty="0" err="1" smtClean="0"/>
              <a:t>Villager</a:t>
            </a:r>
            <a:r>
              <a:rPr lang="es-ES" sz="1600" dirty="0" smtClean="0"/>
              <a:t> y </a:t>
            </a:r>
            <a:r>
              <a:rPr lang="es-ES" sz="1600" dirty="0" err="1"/>
              <a:t>CityPerson</a:t>
            </a:r>
            <a:r>
              <a:rPr lang="es-ES" sz="1600" dirty="0"/>
              <a:t>. Según el tipo pasado al </a:t>
            </a:r>
            <a:r>
              <a:rPr lang="es-ES" sz="1600" dirty="0" smtClean="0"/>
              <a:t>objeto Factory, </a:t>
            </a:r>
            <a:r>
              <a:rPr lang="es-ES" sz="1600" dirty="0"/>
              <a:t>devolvemos el objeto concreto original como interfaz </a:t>
            </a:r>
            <a:r>
              <a:rPr lang="es-ES" sz="1600" dirty="0" err="1" smtClean="0"/>
              <a:t>IPerson</a:t>
            </a:r>
            <a:r>
              <a:rPr lang="es-ES" sz="1600" dirty="0" smtClean="0"/>
              <a:t>. Un </a:t>
            </a:r>
            <a:r>
              <a:rPr lang="es-ES" sz="1600" dirty="0"/>
              <a:t>método de fábrica es solo una adición a la </a:t>
            </a:r>
            <a:r>
              <a:rPr lang="es-ES" sz="1600" dirty="0" smtClean="0"/>
              <a:t>clase Factory. </a:t>
            </a:r>
            <a:r>
              <a:rPr lang="es-ES" sz="1600" dirty="0"/>
              <a:t>Crea el objeto de la clase a través de interfaces pero, por otro lado, también permite que la subclase decida qué clase se instancia.</a:t>
            </a:r>
          </a:p>
        </p:txBody>
      </p:sp>
      <p:pic>
        <p:nvPicPr>
          <p:cNvPr id="13" name="Imagen 12"/>
          <p:cNvPicPr>
            <a:picLocks noChangeAspect="1"/>
          </p:cNvPicPr>
          <p:nvPr/>
        </p:nvPicPr>
        <p:blipFill>
          <a:blip r:embed="rId2"/>
          <a:stretch>
            <a:fillRect/>
          </a:stretch>
        </p:blipFill>
        <p:spPr>
          <a:xfrm>
            <a:off x="1003054" y="2257140"/>
            <a:ext cx="4243660" cy="4350701"/>
          </a:xfrm>
          <a:prstGeom prst="rect">
            <a:avLst/>
          </a:prstGeom>
        </p:spPr>
      </p:pic>
      <p:pic>
        <p:nvPicPr>
          <p:cNvPr id="14" name="Imagen 13"/>
          <p:cNvPicPr>
            <a:picLocks noChangeAspect="1"/>
          </p:cNvPicPr>
          <p:nvPr/>
        </p:nvPicPr>
        <p:blipFill>
          <a:blip r:embed="rId3"/>
          <a:stretch>
            <a:fillRect/>
          </a:stretch>
        </p:blipFill>
        <p:spPr>
          <a:xfrm>
            <a:off x="6251727" y="2257140"/>
            <a:ext cx="4694620" cy="4305223"/>
          </a:xfrm>
          <a:prstGeom prst="rect">
            <a:avLst/>
          </a:prstGeom>
        </p:spPr>
      </p:pic>
      <p:pic>
        <p:nvPicPr>
          <p:cNvPr id="15" name="Imagen 14"/>
          <p:cNvPicPr>
            <a:picLocks noChangeAspect="1"/>
          </p:cNvPicPr>
          <p:nvPr/>
        </p:nvPicPr>
        <p:blipFill>
          <a:blip r:embed="rId4"/>
          <a:stretch>
            <a:fillRect/>
          </a:stretch>
        </p:blipFill>
        <p:spPr>
          <a:xfrm>
            <a:off x="1003055" y="2241261"/>
            <a:ext cx="2689222" cy="258099"/>
          </a:xfrm>
          <a:prstGeom prst="rect">
            <a:avLst/>
          </a:prstGeom>
        </p:spPr>
      </p:pic>
      <p:pic>
        <p:nvPicPr>
          <p:cNvPr id="16" name="Imagen 15"/>
          <p:cNvPicPr>
            <a:picLocks noChangeAspect="1"/>
          </p:cNvPicPr>
          <p:nvPr/>
        </p:nvPicPr>
        <p:blipFill>
          <a:blip r:embed="rId5"/>
          <a:stretch>
            <a:fillRect/>
          </a:stretch>
        </p:blipFill>
        <p:spPr>
          <a:xfrm>
            <a:off x="3377409" y="2294698"/>
            <a:ext cx="1389549" cy="240588"/>
          </a:xfrm>
          <a:prstGeom prst="rect">
            <a:avLst/>
          </a:prstGeom>
        </p:spPr>
      </p:pic>
      <p:pic>
        <p:nvPicPr>
          <p:cNvPr id="17" name="Imagen 16"/>
          <p:cNvPicPr>
            <a:picLocks noChangeAspect="1"/>
          </p:cNvPicPr>
          <p:nvPr/>
        </p:nvPicPr>
        <p:blipFill>
          <a:blip r:embed="rId6"/>
          <a:stretch>
            <a:fillRect/>
          </a:stretch>
        </p:blipFill>
        <p:spPr>
          <a:xfrm>
            <a:off x="6251727" y="3306868"/>
            <a:ext cx="4622945" cy="566210"/>
          </a:xfrm>
          <a:prstGeom prst="rect">
            <a:avLst/>
          </a:prstGeom>
        </p:spPr>
      </p:pic>
    </p:spTree>
    <p:extLst>
      <p:ext uri="{BB962C8B-B14F-4D97-AF65-F5344CB8AC3E}">
        <p14:creationId xmlns:p14="http://schemas.microsoft.com/office/powerpoint/2010/main" val="3145358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69848" y="165464"/>
            <a:ext cx="10058400" cy="1156498"/>
          </a:xfrm>
        </p:spPr>
        <p:txBody>
          <a:bodyPr/>
          <a:lstStyle/>
          <a:p>
            <a:r>
              <a:rPr lang="es-ES" dirty="0" smtClean="0"/>
              <a:t>Ejemplo – implementación </a:t>
            </a:r>
            <a:r>
              <a:rPr lang="es-ES" dirty="0" err="1" smtClean="0"/>
              <a:t>c#</a:t>
            </a:r>
            <a:endParaRPr lang="es-ES" dirty="0"/>
          </a:p>
        </p:txBody>
      </p:sp>
      <p:sp>
        <p:nvSpPr>
          <p:cNvPr id="9" name="Marcador de contenido 2"/>
          <p:cNvSpPr>
            <a:spLocks noGrp="1"/>
          </p:cNvSpPr>
          <p:nvPr>
            <p:ph sz="half" idx="1"/>
          </p:nvPr>
        </p:nvSpPr>
        <p:spPr>
          <a:xfrm>
            <a:off x="-1959" y="1197540"/>
            <a:ext cx="12202014" cy="2490651"/>
          </a:xfrm>
        </p:spPr>
        <p:txBody>
          <a:bodyPr>
            <a:normAutofit/>
          </a:bodyPr>
          <a:lstStyle/>
          <a:p>
            <a:r>
              <a:rPr lang="es-ES" sz="1600" dirty="0"/>
              <a:t>Puede ver que </a:t>
            </a:r>
            <a:r>
              <a:rPr lang="es-ES" sz="1600" dirty="0" smtClean="0"/>
              <a:t>se ha </a:t>
            </a:r>
            <a:r>
              <a:rPr lang="es-ES" sz="1600" dirty="0"/>
              <a:t>usado </a:t>
            </a:r>
            <a:r>
              <a:rPr lang="es-ES" sz="1600" dirty="0" err="1" smtClean="0"/>
              <a:t>MakeProduct</a:t>
            </a:r>
            <a:r>
              <a:rPr lang="es-ES" sz="1600" dirty="0" smtClean="0"/>
              <a:t> en </a:t>
            </a:r>
            <a:r>
              <a:rPr lang="es-ES" sz="1600" dirty="0" err="1"/>
              <a:t>concreteFactory</a:t>
            </a:r>
            <a:r>
              <a:rPr lang="es-ES" sz="1600" dirty="0"/>
              <a:t>. Como resultado, puede llamar fácilmente </a:t>
            </a:r>
            <a:r>
              <a:rPr lang="es-ES" sz="1600" dirty="0" err="1"/>
              <a:t>MakeProduct</a:t>
            </a:r>
            <a:r>
              <a:rPr lang="es-ES" sz="1600" dirty="0"/>
              <a:t>()desde él para obtener el </a:t>
            </a:r>
            <a:r>
              <a:rPr lang="es-ES" sz="1600" dirty="0" err="1"/>
              <a:t>IProduct</a:t>
            </a:r>
            <a:r>
              <a:rPr lang="es-ES" sz="1600" dirty="0"/>
              <a:t>. También puede escribir su lógica personalizada después de obtener el objeto en el Método de fábrica concreto. El </a:t>
            </a:r>
            <a:r>
              <a:rPr lang="es-ES" sz="1600" dirty="0" err="1"/>
              <a:t>GetObject</a:t>
            </a:r>
            <a:r>
              <a:rPr lang="es-ES" sz="1600" dirty="0"/>
              <a:t> se hace abstracto en la interfaz de Factory.</a:t>
            </a:r>
          </a:p>
        </p:txBody>
      </p:sp>
      <p:pic>
        <p:nvPicPr>
          <p:cNvPr id="6" name="Imagen 5"/>
          <p:cNvPicPr>
            <a:picLocks noChangeAspect="1"/>
          </p:cNvPicPr>
          <p:nvPr/>
        </p:nvPicPr>
        <p:blipFill>
          <a:blip r:embed="rId2"/>
          <a:stretch>
            <a:fillRect/>
          </a:stretch>
        </p:blipFill>
        <p:spPr>
          <a:xfrm>
            <a:off x="599259" y="2162224"/>
            <a:ext cx="3964032" cy="4478742"/>
          </a:xfrm>
          <a:prstGeom prst="rect">
            <a:avLst/>
          </a:prstGeom>
        </p:spPr>
      </p:pic>
      <p:pic>
        <p:nvPicPr>
          <p:cNvPr id="7" name="Imagen 6"/>
          <p:cNvPicPr>
            <a:picLocks noChangeAspect="1"/>
          </p:cNvPicPr>
          <p:nvPr/>
        </p:nvPicPr>
        <p:blipFill>
          <a:blip r:embed="rId3"/>
          <a:stretch>
            <a:fillRect/>
          </a:stretch>
        </p:blipFill>
        <p:spPr>
          <a:xfrm>
            <a:off x="4746172" y="2354038"/>
            <a:ext cx="6731726" cy="4150923"/>
          </a:xfrm>
          <a:prstGeom prst="rect">
            <a:avLst/>
          </a:prstGeom>
        </p:spPr>
      </p:pic>
      <p:pic>
        <p:nvPicPr>
          <p:cNvPr id="8" name="Imagen 7"/>
          <p:cNvPicPr>
            <a:picLocks noChangeAspect="1"/>
          </p:cNvPicPr>
          <p:nvPr/>
        </p:nvPicPr>
        <p:blipFill>
          <a:blip r:embed="rId4"/>
          <a:stretch>
            <a:fillRect/>
          </a:stretch>
        </p:blipFill>
        <p:spPr>
          <a:xfrm>
            <a:off x="4746172" y="2400247"/>
            <a:ext cx="6731726" cy="209659"/>
          </a:xfrm>
          <a:prstGeom prst="rect">
            <a:avLst/>
          </a:prstGeom>
        </p:spPr>
      </p:pic>
      <p:pic>
        <p:nvPicPr>
          <p:cNvPr id="10" name="Imagen 9"/>
          <p:cNvPicPr>
            <a:picLocks noChangeAspect="1"/>
          </p:cNvPicPr>
          <p:nvPr/>
        </p:nvPicPr>
        <p:blipFill>
          <a:blip r:embed="rId5"/>
          <a:stretch>
            <a:fillRect/>
          </a:stretch>
        </p:blipFill>
        <p:spPr>
          <a:xfrm>
            <a:off x="5356098" y="5482150"/>
            <a:ext cx="3935948" cy="251384"/>
          </a:xfrm>
          <a:prstGeom prst="rect">
            <a:avLst/>
          </a:prstGeom>
        </p:spPr>
      </p:pic>
    </p:spTree>
    <p:extLst>
      <p:ext uri="{BB962C8B-B14F-4D97-AF65-F5344CB8AC3E}">
        <p14:creationId xmlns:p14="http://schemas.microsoft.com/office/powerpoint/2010/main" val="1769988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Factory method/</a:t>
            </a:r>
            <a:br>
              <a:rPr lang="es-ES" dirty="0" smtClean="0"/>
            </a:br>
            <a:r>
              <a:rPr lang="es-ES" dirty="0" smtClean="0"/>
              <a:t>método de fábrica?</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228" y="3831773"/>
            <a:ext cx="2238102" cy="2238102"/>
          </a:xfrm>
          <a:prstGeom prst="rect">
            <a:avLst/>
          </a:prstGeom>
        </p:spPr>
      </p:pic>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8849213" y="4578965"/>
            <a:ext cx="2279035" cy="2279035"/>
          </a:xfrm>
          <a:prstGeom prst="rect">
            <a:avLst/>
          </a:prstGeom>
          <a:noFill/>
        </p:spPr>
      </p:pic>
      <p:sp>
        <p:nvSpPr>
          <p:cNvPr id="3" name="Marcador de contenido 2"/>
          <p:cNvSpPr>
            <a:spLocks noGrp="1"/>
          </p:cNvSpPr>
          <p:nvPr>
            <p:ph idx="1"/>
          </p:nvPr>
        </p:nvSpPr>
        <p:spPr>
          <a:xfrm>
            <a:off x="956636" y="2179973"/>
            <a:ext cx="10058400" cy="4050792"/>
          </a:xfrm>
        </p:spPr>
        <p:txBody>
          <a:bodyPr>
            <a:normAutofit/>
          </a:bodyPr>
          <a:lstStyle/>
          <a:p>
            <a:r>
              <a:rPr lang="es-AR" dirty="0"/>
              <a:t>Es uno de los </a:t>
            </a:r>
            <a:r>
              <a:rPr lang="es-AR" b="1" dirty="0" smtClean="0"/>
              <a:t>PATRONES DE DISEÑO</a:t>
            </a:r>
            <a:r>
              <a:rPr lang="es-AR" dirty="0" smtClean="0"/>
              <a:t> </a:t>
            </a:r>
            <a:r>
              <a:rPr lang="es-AR" dirty="0"/>
              <a:t>más utilizados en lenguajes de programación modernos como Java y C</a:t>
            </a:r>
            <a:r>
              <a:rPr lang="es-AR" dirty="0" smtClean="0"/>
              <a:t>#.</a:t>
            </a:r>
          </a:p>
          <a:p>
            <a:r>
              <a:rPr lang="es-ES" dirty="0" smtClean="0"/>
              <a:t>Consiste en </a:t>
            </a:r>
            <a:r>
              <a:rPr lang="es-ES" dirty="0"/>
              <a:t>utilizar una clase constructora abstracta </a:t>
            </a:r>
            <a:r>
              <a:rPr lang="es-ES" dirty="0" smtClean="0"/>
              <a:t>(</a:t>
            </a:r>
            <a:r>
              <a:rPr lang="es-ES" dirty="0"/>
              <a:t>al estilo </a:t>
            </a:r>
            <a:r>
              <a:rPr lang="es-ES" dirty="0" smtClean="0"/>
              <a:t>del patrón </a:t>
            </a:r>
            <a:r>
              <a:rPr lang="es-ES" i="1" u="sng" dirty="0" err="1"/>
              <a:t>Abstract</a:t>
            </a:r>
            <a:r>
              <a:rPr lang="es-ES" i="1" u="sng" dirty="0"/>
              <a:t> Factory</a:t>
            </a:r>
            <a:r>
              <a:rPr lang="es-ES" dirty="0" smtClean="0"/>
              <a:t>), con </a:t>
            </a:r>
            <a:r>
              <a:rPr lang="es-ES" dirty="0"/>
              <a:t>unos cuantos métodos definidos y </a:t>
            </a:r>
            <a:r>
              <a:rPr lang="es-ES" dirty="0" smtClean="0"/>
              <a:t>otro/s abstracto/s: </a:t>
            </a:r>
            <a:r>
              <a:rPr lang="es-ES" dirty="0"/>
              <a:t>el dedicado a la construcción de objetos de un subtipo de un tipo determinado. </a:t>
            </a:r>
            <a:endParaRPr lang="es-ES" dirty="0" smtClean="0"/>
          </a:p>
          <a:p>
            <a:r>
              <a:rPr lang="es-AR" dirty="0" smtClean="0"/>
              <a:t>Podemos </a:t>
            </a:r>
            <a:r>
              <a:rPr lang="es-AR" dirty="0"/>
              <a:t>utilizar este patrón cuando definamos una clase a partir de la que se crearán objetos pero sin saber de qué tipo son, siendo otras subclases las encargadas de decidirlo.(</a:t>
            </a:r>
            <a:r>
              <a:rPr lang="es-AR" dirty="0" err="1"/>
              <a:t>Gang</a:t>
            </a:r>
            <a:r>
              <a:rPr lang="es-AR" dirty="0"/>
              <a:t> Of </a:t>
            </a:r>
            <a:r>
              <a:rPr lang="es-AR" dirty="0" err="1"/>
              <a:t>Four</a:t>
            </a:r>
            <a:r>
              <a:rPr lang="es-AR" dirty="0"/>
              <a:t>)</a:t>
            </a:r>
          </a:p>
          <a:p>
            <a:endParaRPr lang="es-ES" dirty="0"/>
          </a:p>
        </p:txBody>
      </p:sp>
    </p:spTree>
    <p:extLst>
      <p:ext uri="{BB962C8B-B14F-4D97-AF65-F5344CB8AC3E}">
        <p14:creationId xmlns:p14="http://schemas.microsoft.com/office/powerpoint/2010/main" val="3314441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69848" y="165464"/>
            <a:ext cx="10058400" cy="1156498"/>
          </a:xfrm>
        </p:spPr>
        <p:txBody>
          <a:bodyPr/>
          <a:lstStyle/>
          <a:p>
            <a:r>
              <a:rPr lang="es-ES" dirty="0" smtClean="0"/>
              <a:t>Ejemplo – implementación java</a:t>
            </a:r>
            <a:endParaRPr lang="es-ES" dirty="0"/>
          </a:p>
        </p:txBody>
      </p:sp>
      <p:sp>
        <p:nvSpPr>
          <p:cNvPr id="9" name="Marcador de contenido 2"/>
          <p:cNvSpPr>
            <a:spLocks noGrp="1"/>
          </p:cNvSpPr>
          <p:nvPr>
            <p:ph sz="half" idx="1"/>
          </p:nvPr>
        </p:nvSpPr>
        <p:spPr>
          <a:xfrm>
            <a:off x="-1959" y="1197540"/>
            <a:ext cx="12202014" cy="2490651"/>
          </a:xfrm>
        </p:spPr>
        <p:txBody>
          <a:bodyPr>
            <a:normAutofit/>
          </a:bodyPr>
          <a:lstStyle/>
          <a:p>
            <a:r>
              <a:rPr lang="es-ES" sz="1600" dirty="0"/>
              <a:t>Este ejemplo de </a:t>
            </a:r>
            <a:r>
              <a:rPr lang="es-ES" sz="1600" dirty="0">
                <a:hlinkClick r:id="rId2" tooltip="Java (lenguaje de programación)"/>
              </a:rPr>
              <a:t>Java</a:t>
            </a:r>
            <a:r>
              <a:rPr lang="es-ES" sz="1600" dirty="0"/>
              <a:t> es similar al del libro </a:t>
            </a:r>
            <a:r>
              <a:rPr lang="es-ES" sz="1600" i="1" dirty="0" err="1">
                <a:hlinkClick r:id="rId3" tooltip="Patrones de diseño"/>
              </a:rPr>
              <a:t>Design</a:t>
            </a:r>
            <a:r>
              <a:rPr lang="es-ES" sz="1600" i="1" dirty="0">
                <a:hlinkClick r:id="rId3" tooltip="Patrones de diseño"/>
              </a:rPr>
              <a:t> </a:t>
            </a:r>
            <a:r>
              <a:rPr lang="es-ES" sz="1600" i="1" dirty="0" err="1">
                <a:hlinkClick r:id="rId3" tooltip="Patrones de diseño"/>
              </a:rPr>
              <a:t>Patterns</a:t>
            </a:r>
            <a:r>
              <a:rPr lang="es-ES" sz="1600" i="1" dirty="0"/>
              <a:t> .</a:t>
            </a:r>
            <a:endParaRPr lang="es-ES" sz="1600" dirty="0"/>
          </a:p>
          <a:p>
            <a:r>
              <a:rPr lang="es-ES" sz="1600" dirty="0" err="1"/>
              <a:t>MazeGame</a:t>
            </a:r>
            <a:r>
              <a:rPr lang="es-ES" sz="1600" dirty="0"/>
              <a:t> usa </a:t>
            </a:r>
            <a:r>
              <a:rPr lang="es-ES" sz="1600" dirty="0" err="1"/>
              <a:t>Rooms</a:t>
            </a:r>
            <a:r>
              <a:rPr lang="es-ES" sz="1600" dirty="0"/>
              <a:t> pero asigna la responsabilidad de crear </a:t>
            </a:r>
            <a:r>
              <a:rPr lang="es-ES" sz="1600" dirty="0" err="1"/>
              <a:t>Rooms</a:t>
            </a:r>
            <a:r>
              <a:rPr lang="es-ES" sz="1600" dirty="0"/>
              <a:t> a sus subclases que crean las clases concretas. El modo de juego normal podría usar este método de plantilla:</a:t>
            </a:r>
          </a:p>
          <a:p>
            <a:endParaRPr lang="es-ES" sz="1600" dirty="0"/>
          </a:p>
        </p:txBody>
      </p:sp>
      <p:pic>
        <p:nvPicPr>
          <p:cNvPr id="4" name="Imagen 3"/>
          <p:cNvPicPr>
            <a:picLocks noChangeAspect="1"/>
          </p:cNvPicPr>
          <p:nvPr/>
        </p:nvPicPr>
        <p:blipFill>
          <a:blip r:embed="rId4"/>
          <a:stretch>
            <a:fillRect/>
          </a:stretch>
        </p:blipFill>
        <p:spPr>
          <a:xfrm>
            <a:off x="2856412" y="2163127"/>
            <a:ext cx="5704113" cy="4592547"/>
          </a:xfrm>
          <a:prstGeom prst="rect">
            <a:avLst/>
          </a:prstGeom>
        </p:spPr>
      </p:pic>
    </p:spTree>
    <p:extLst>
      <p:ext uri="{BB962C8B-B14F-4D97-AF65-F5344CB8AC3E}">
        <p14:creationId xmlns:p14="http://schemas.microsoft.com/office/powerpoint/2010/main" val="422410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69848" y="165464"/>
            <a:ext cx="10058400" cy="1156498"/>
          </a:xfrm>
        </p:spPr>
        <p:txBody>
          <a:bodyPr/>
          <a:lstStyle/>
          <a:p>
            <a:r>
              <a:rPr lang="es-ES" dirty="0" smtClean="0"/>
              <a:t>Ejemplo – implementación java</a:t>
            </a:r>
            <a:endParaRPr lang="es-ES" dirty="0"/>
          </a:p>
        </p:txBody>
      </p:sp>
      <p:sp>
        <p:nvSpPr>
          <p:cNvPr id="9" name="Marcador de contenido 2"/>
          <p:cNvSpPr>
            <a:spLocks noGrp="1"/>
          </p:cNvSpPr>
          <p:nvPr>
            <p:ph sz="half" idx="1"/>
          </p:nvPr>
        </p:nvSpPr>
        <p:spPr>
          <a:xfrm>
            <a:off x="-1959" y="1197540"/>
            <a:ext cx="12202014" cy="2490651"/>
          </a:xfrm>
        </p:spPr>
        <p:txBody>
          <a:bodyPr>
            <a:normAutofit/>
          </a:bodyPr>
          <a:lstStyle/>
          <a:p>
            <a:r>
              <a:rPr lang="es-ES" sz="1600" dirty="0"/>
              <a:t>En el fragmento de código anterior, </a:t>
            </a:r>
            <a:r>
              <a:rPr lang="es-ES" sz="1600" dirty="0" smtClean="0"/>
              <a:t>el constructor </a:t>
            </a:r>
            <a:r>
              <a:rPr lang="es-ES" sz="1600" dirty="0" err="1" smtClean="0"/>
              <a:t>MazeGame</a:t>
            </a:r>
            <a:r>
              <a:rPr lang="es-ES" sz="1600" dirty="0" smtClean="0"/>
              <a:t> </a:t>
            </a:r>
            <a:r>
              <a:rPr lang="es-ES" sz="1600" dirty="0"/>
              <a:t>es un método de plantilla que crea una lógica común. Se refiere al </a:t>
            </a:r>
            <a:r>
              <a:rPr lang="es-ES" sz="1600" b="1" dirty="0"/>
              <a:t>método de fábrica</a:t>
            </a:r>
            <a:r>
              <a:rPr lang="es-ES" sz="1600" dirty="0"/>
              <a:t> </a:t>
            </a:r>
            <a:r>
              <a:rPr lang="es-ES" sz="1600" dirty="0" err="1" smtClean="0"/>
              <a:t>makeRoom</a:t>
            </a:r>
            <a:r>
              <a:rPr lang="es-ES" sz="1600" dirty="0" smtClean="0"/>
              <a:t> que </a:t>
            </a:r>
            <a:r>
              <a:rPr lang="es-ES" sz="1600" dirty="0"/>
              <a:t>encapsula la creación de habitaciones de modo que se puedan utilizar otras habitaciones en una subclase. Para implementar el otro modo de juego que tiene salas mágicas, basta con anular el </a:t>
            </a:r>
            <a:r>
              <a:rPr lang="es-ES" sz="1600" dirty="0" smtClean="0"/>
              <a:t>método </a:t>
            </a:r>
            <a:r>
              <a:rPr lang="es-ES" sz="1600" dirty="0" err="1" smtClean="0"/>
              <a:t>makeRoom</a:t>
            </a:r>
            <a:r>
              <a:rPr lang="es-ES" sz="1600" dirty="0" smtClean="0"/>
              <a:t>:</a:t>
            </a:r>
            <a:endParaRPr lang="es-ES" sz="1600" dirty="0"/>
          </a:p>
        </p:txBody>
      </p:sp>
      <p:pic>
        <p:nvPicPr>
          <p:cNvPr id="6" name="Imagen 5"/>
          <p:cNvPicPr>
            <a:picLocks noChangeAspect="1"/>
          </p:cNvPicPr>
          <p:nvPr/>
        </p:nvPicPr>
        <p:blipFill>
          <a:blip r:embed="rId2"/>
          <a:stretch>
            <a:fillRect/>
          </a:stretch>
        </p:blipFill>
        <p:spPr>
          <a:xfrm>
            <a:off x="2769325" y="2354038"/>
            <a:ext cx="6000205" cy="3877973"/>
          </a:xfrm>
          <a:prstGeom prst="rect">
            <a:avLst/>
          </a:prstGeom>
        </p:spPr>
      </p:pic>
    </p:spTree>
    <p:extLst>
      <p:ext uri="{BB962C8B-B14F-4D97-AF65-F5344CB8AC3E}">
        <p14:creationId xmlns:p14="http://schemas.microsoft.com/office/powerpoint/2010/main" val="783439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p:cNvSpPr>
            <a:spLocks noGrp="1"/>
          </p:cNvSpPr>
          <p:nvPr>
            <p:ph type="title"/>
          </p:nvPr>
        </p:nvSpPr>
        <p:spPr>
          <a:xfrm>
            <a:off x="539931" y="118872"/>
            <a:ext cx="12192000" cy="1609344"/>
          </a:xfrm>
        </p:spPr>
        <p:txBody>
          <a:bodyPr>
            <a:normAutofit/>
          </a:bodyPr>
          <a:lstStyle/>
          <a:p>
            <a:r>
              <a:rPr lang="es-ES" sz="4800" dirty="0" smtClean="0"/>
              <a:t>Links para encontrar estructuras de código:</a:t>
            </a:r>
            <a:endParaRPr lang="es-ES" sz="4800" dirty="0"/>
          </a:p>
        </p:txBody>
      </p:sp>
      <p:sp>
        <p:nvSpPr>
          <p:cNvPr id="17" name="Marcador de contenido 16"/>
          <p:cNvSpPr>
            <a:spLocks noGrp="1"/>
          </p:cNvSpPr>
          <p:nvPr>
            <p:ph sz="half" idx="1"/>
          </p:nvPr>
        </p:nvSpPr>
        <p:spPr>
          <a:xfrm>
            <a:off x="776886" y="1589387"/>
            <a:ext cx="4754880" cy="3977640"/>
          </a:xfrm>
        </p:spPr>
        <p:txBody>
          <a:bodyPr/>
          <a:lstStyle/>
          <a:p>
            <a:r>
              <a:rPr lang="es-ES" dirty="0" smtClean="0"/>
              <a:t>Para los que programan en C#:</a:t>
            </a:r>
          </a:p>
          <a:p>
            <a:pPr marL="0" indent="0">
              <a:buNone/>
            </a:pPr>
            <a:r>
              <a:rPr lang="es-ES" dirty="0">
                <a:hlinkClick r:id="rId2"/>
              </a:rPr>
              <a:t>https://</a:t>
            </a:r>
            <a:r>
              <a:rPr lang="es-ES" dirty="0" smtClean="0">
                <a:hlinkClick r:id="rId2"/>
              </a:rPr>
              <a:t>www.dofactory.com/net/factory-method-design-pattern</a:t>
            </a:r>
            <a:endParaRPr lang="es-ES" dirty="0" smtClean="0"/>
          </a:p>
          <a:p>
            <a:pPr marL="0" indent="0">
              <a:buNone/>
            </a:pPr>
            <a:r>
              <a:rPr lang="es-ES" dirty="0" smtClean="0"/>
              <a:t>Allí pueden encontrar estructura de código de este y de varios de los otros patrones que estamos estudiando</a:t>
            </a:r>
            <a:endParaRPr lang="es-ES" dirty="0"/>
          </a:p>
        </p:txBody>
      </p:sp>
      <p:sp>
        <p:nvSpPr>
          <p:cNvPr id="18" name="Marcador de contenido 17"/>
          <p:cNvSpPr>
            <a:spLocks noGrp="1"/>
          </p:cNvSpPr>
          <p:nvPr>
            <p:ph sz="half" idx="2"/>
          </p:nvPr>
        </p:nvSpPr>
        <p:spPr>
          <a:xfrm>
            <a:off x="6635931" y="1589387"/>
            <a:ext cx="4754880" cy="3977640"/>
          </a:xfrm>
        </p:spPr>
        <p:txBody>
          <a:bodyPr/>
          <a:lstStyle/>
          <a:p>
            <a:r>
              <a:rPr lang="es-ES" dirty="0" smtClean="0"/>
              <a:t>Para los que programan en java:</a:t>
            </a:r>
          </a:p>
          <a:p>
            <a:pPr marL="0" indent="0">
              <a:buNone/>
            </a:pPr>
            <a:r>
              <a:rPr lang="es-ES" dirty="0">
                <a:hlinkClick r:id="rId3"/>
              </a:rPr>
              <a:t>https://</a:t>
            </a:r>
            <a:r>
              <a:rPr lang="es-ES" dirty="0" smtClean="0">
                <a:hlinkClick r:id="rId3"/>
              </a:rPr>
              <a:t>www.javatpoint.com/factory-method-design-pattern</a:t>
            </a:r>
            <a:endParaRPr lang="es-ES" dirty="0" smtClean="0"/>
          </a:p>
          <a:p>
            <a:pPr marL="0" indent="0">
              <a:buNone/>
            </a:pPr>
            <a:r>
              <a:rPr lang="es-ES" dirty="0"/>
              <a:t>Allí pueden encontrar estructura de código de este y de varios de los otros patrones que estamos estudiando</a:t>
            </a:r>
          </a:p>
          <a:p>
            <a:endParaRPr lang="es-ES" dirty="0" smtClean="0"/>
          </a:p>
        </p:txBody>
      </p:sp>
      <p:pic>
        <p:nvPicPr>
          <p:cNvPr id="19" name="Imagen 18"/>
          <p:cNvPicPr>
            <a:picLocks noChangeAspect="1"/>
          </p:cNvPicPr>
          <p:nvPr/>
        </p:nvPicPr>
        <p:blipFill>
          <a:blip r:embed="rId4"/>
          <a:stretch>
            <a:fillRect/>
          </a:stretch>
        </p:blipFill>
        <p:spPr>
          <a:xfrm>
            <a:off x="1579694" y="3955059"/>
            <a:ext cx="4016475" cy="2784712"/>
          </a:xfrm>
          <a:prstGeom prst="rect">
            <a:avLst/>
          </a:prstGeom>
        </p:spPr>
      </p:pic>
      <p:sp>
        <p:nvSpPr>
          <p:cNvPr id="20" name="Flecha curvada hacia la derecha 19"/>
          <p:cNvSpPr/>
          <p:nvPr/>
        </p:nvSpPr>
        <p:spPr>
          <a:xfrm>
            <a:off x="215066" y="4473153"/>
            <a:ext cx="1280160" cy="1323702"/>
          </a:xfrm>
          <a:prstGeom prst="curvedRightArrow">
            <a:avLst>
              <a:gd name="adj1" fmla="val 20517"/>
              <a:gd name="adj2" fmla="val 55882"/>
              <a:gd name="adj3" fmla="val 39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21" name="Imagen 20"/>
          <p:cNvPicPr>
            <a:picLocks noChangeAspect="1"/>
          </p:cNvPicPr>
          <p:nvPr/>
        </p:nvPicPr>
        <p:blipFill>
          <a:blip r:embed="rId5"/>
          <a:stretch>
            <a:fillRect/>
          </a:stretch>
        </p:blipFill>
        <p:spPr>
          <a:xfrm>
            <a:off x="7449154" y="3867973"/>
            <a:ext cx="4251723" cy="2534062"/>
          </a:xfrm>
          <a:prstGeom prst="rect">
            <a:avLst/>
          </a:prstGeom>
        </p:spPr>
      </p:pic>
      <p:sp>
        <p:nvSpPr>
          <p:cNvPr id="22" name="Flecha curvada hacia la derecha 21"/>
          <p:cNvSpPr/>
          <p:nvPr/>
        </p:nvSpPr>
        <p:spPr>
          <a:xfrm>
            <a:off x="6060254" y="4322930"/>
            <a:ext cx="1280160" cy="1323702"/>
          </a:xfrm>
          <a:prstGeom prst="curvedRightArrow">
            <a:avLst>
              <a:gd name="adj1" fmla="val 20517"/>
              <a:gd name="adj2" fmla="val 55882"/>
              <a:gd name="adj3" fmla="val 39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149875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Relación de clases</a:t>
            </a:r>
            <a:endParaRPr lang="es-ES" dirty="0"/>
          </a:p>
        </p:txBody>
      </p:sp>
      <p:sp>
        <p:nvSpPr>
          <p:cNvPr id="6" name="Marcador de texto 5"/>
          <p:cNvSpPr>
            <a:spLocks noGrp="1"/>
          </p:cNvSpPr>
          <p:nvPr>
            <p:ph type="body" sz="half" idx="2"/>
          </p:nvPr>
        </p:nvSpPr>
        <p:spPr/>
        <p:txBody>
          <a:bodyPr/>
          <a:lstStyle/>
          <a:p>
            <a:r>
              <a:rPr lang="es-ES" dirty="0"/>
              <a:t>Las clases principales en este patrón son el </a:t>
            </a:r>
            <a:r>
              <a:rPr lang="es-ES" i="1" dirty="0"/>
              <a:t>creador</a:t>
            </a:r>
            <a:r>
              <a:rPr lang="es-ES" dirty="0"/>
              <a:t> y el </a:t>
            </a:r>
            <a:r>
              <a:rPr lang="es-ES" i="1" dirty="0"/>
              <a:t>producto</a:t>
            </a:r>
            <a:r>
              <a:rPr lang="es-ES" dirty="0"/>
              <a:t>. El creador necesita crear instancias de productos, pero los tipos concretos de cada producto no deben estar reflejadas en el propio creador sino que las posibles subclases del creador deben poder especificar los tipos concretos, subclases, de los productos para utilizar.</a:t>
            </a:r>
          </a:p>
          <a:p>
            <a:endParaRPr lang="es-ES" dirty="0"/>
          </a:p>
        </p:txBody>
      </p:sp>
      <p:pic>
        <p:nvPicPr>
          <p:cNvPr id="1026" name="Picture 2" descr="Factory Metho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288" y="1924049"/>
            <a:ext cx="7063880" cy="297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36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1"/>
          </p:nvPr>
        </p:nvSpPr>
        <p:spPr>
          <a:xfrm>
            <a:off x="2157065" y="5455485"/>
            <a:ext cx="9052560" cy="1066800"/>
          </a:xfrm>
        </p:spPr>
        <p:txBody>
          <a:bodyPr>
            <a:normAutofit lnSpcReduction="10000"/>
          </a:bodyPr>
          <a:lstStyle/>
          <a:p>
            <a:r>
              <a:rPr lang="es-ES" dirty="0"/>
              <a:t>La solución para esto es hacer un método abstracto (el método de la fábrica) que se define en el creador. Este método abstracto se define para que devuelva un producto. Las subclases del creador pueden sobrescribir este método para devolver subclases apropiadas del producto...</a:t>
            </a:r>
            <a:endParaRPr lang="es-ES" dirty="0"/>
          </a:p>
        </p:txBody>
      </p:sp>
      <p:pic>
        <p:nvPicPr>
          <p:cNvPr id="2052" name="Picture 4" descr="Patrón de Diseño Factory - Oscar Blancarte -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930" y="302438"/>
            <a:ext cx="7351213" cy="492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70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69848" y="103455"/>
            <a:ext cx="10058400" cy="1609344"/>
          </a:xfrm>
        </p:spPr>
        <p:txBody>
          <a:bodyPr/>
          <a:lstStyle/>
          <a:p>
            <a:r>
              <a:rPr lang="es-ES" dirty="0" smtClean="0"/>
              <a:t>Elementos del diagrama de clases</a:t>
            </a:r>
            <a:endParaRPr lang="es-ES" dirty="0"/>
          </a:p>
        </p:txBody>
      </p:sp>
      <p:sp>
        <p:nvSpPr>
          <p:cNvPr id="5" name="Marcador de contenido 4"/>
          <p:cNvSpPr>
            <a:spLocks noGrp="1"/>
          </p:cNvSpPr>
          <p:nvPr>
            <p:ph idx="1"/>
          </p:nvPr>
        </p:nvSpPr>
        <p:spPr>
          <a:xfrm>
            <a:off x="965345" y="1418491"/>
            <a:ext cx="10058400" cy="4050792"/>
          </a:xfrm>
        </p:spPr>
        <p:txBody>
          <a:bodyPr/>
          <a:lstStyle/>
          <a:p>
            <a:r>
              <a:rPr lang="es-AR" b="1" dirty="0" err="1"/>
              <a:t>Product</a:t>
            </a:r>
            <a:r>
              <a:rPr lang="es-AR" b="1" dirty="0"/>
              <a:t>: </a:t>
            </a:r>
            <a:r>
              <a:rPr lang="es-AR" dirty="0"/>
              <a:t>Define la interfaz de los objetos que crea el método de fabricación.</a:t>
            </a:r>
          </a:p>
          <a:p>
            <a:r>
              <a:rPr lang="es-AR" b="1" dirty="0" err="1"/>
              <a:t>ConcreteProduct</a:t>
            </a:r>
            <a:r>
              <a:rPr lang="es-AR" b="1" dirty="0"/>
              <a:t>: </a:t>
            </a:r>
            <a:r>
              <a:rPr lang="es-AR" dirty="0"/>
              <a:t>Implementa la interfaz </a:t>
            </a:r>
            <a:r>
              <a:rPr lang="es-AR" dirty="0" err="1"/>
              <a:t>Product</a:t>
            </a:r>
            <a:r>
              <a:rPr lang="es-AR" dirty="0"/>
              <a:t>.</a:t>
            </a:r>
          </a:p>
          <a:p>
            <a:r>
              <a:rPr lang="es-AR" b="1" dirty="0" err="1"/>
              <a:t>Creator</a:t>
            </a:r>
            <a:r>
              <a:rPr lang="es-AR" b="1" dirty="0"/>
              <a:t>: </a:t>
            </a:r>
            <a:r>
              <a:rPr lang="es-AR" dirty="0"/>
              <a:t>Declara el método de fabricación, el cual devuelve un objeto del tipo Producto. También puede definir una implementación predeterminada del método de fabricación que devuelve un objeto </a:t>
            </a:r>
            <a:r>
              <a:rPr lang="es-AR" dirty="0" err="1"/>
              <a:t>ConcreteProduct</a:t>
            </a:r>
            <a:r>
              <a:rPr lang="es-AR" dirty="0"/>
              <a:t> Puede llamar al método de fabricación para crear un objeto Producto.</a:t>
            </a:r>
          </a:p>
          <a:p>
            <a:r>
              <a:rPr lang="es-AR" b="1" dirty="0" err="1"/>
              <a:t>ConcreteCreator</a:t>
            </a:r>
            <a:r>
              <a:rPr lang="es-AR" b="1" dirty="0"/>
              <a:t>: </a:t>
            </a:r>
            <a:r>
              <a:rPr lang="es-AR" dirty="0"/>
              <a:t>Redefine el método de fabricación para devolver una instancia de </a:t>
            </a:r>
            <a:r>
              <a:rPr lang="es-AR" dirty="0" err="1"/>
              <a:t>ConcreteProduct</a:t>
            </a:r>
            <a:r>
              <a:rPr lang="es-AR" dirty="0"/>
              <a:t>.</a:t>
            </a:r>
          </a:p>
          <a:p>
            <a:endParaRPr lang="es-ES" dirty="0"/>
          </a:p>
        </p:txBody>
      </p:sp>
      <p:pic>
        <p:nvPicPr>
          <p:cNvPr id="6" name="Picture 4" descr="Patrón de Diseño Factory - Oscar Blancarte -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025" y="4128680"/>
            <a:ext cx="3814354" cy="255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55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¿Para qué se usa?</a:t>
            </a:r>
            <a:endParaRPr lang="es-ES" dirty="0"/>
          </a:p>
        </p:txBody>
      </p:sp>
      <p:sp>
        <p:nvSpPr>
          <p:cNvPr id="3" name="Marcador de contenido 2"/>
          <p:cNvSpPr>
            <a:spLocks noGrp="1"/>
          </p:cNvSpPr>
          <p:nvPr>
            <p:ph idx="1"/>
          </p:nvPr>
        </p:nvSpPr>
        <p:spPr/>
        <p:txBody>
          <a:bodyPr>
            <a:normAutofit lnSpcReduction="10000"/>
          </a:bodyPr>
          <a:lstStyle/>
          <a:p>
            <a:r>
              <a:rPr lang="es-ES" dirty="0"/>
              <a:t>El patrón de diseño Factory </a:t>
            </a:r>
            <a:r>
              <a:rPr lang="es-ES" dirty="0" smtClean="0"/>
              <a:t>Method</a:t>
            </a:r>
            <a:r>
              <a:rPr lang="es-ES" dirty="0"/>
              <a:t> es uno de los </a:t>
            </a:r>
            <a:r>
              <a:rPr lang="es-ES" i="1" dirty="0">
                <a:hlinkClick r:id="rId2" tooltip="Patrones de diseño"/>
              </a:rPr>
              <a:t>patrones de diseño "</a:t>
            </a:r>
            <a:r>
              <a:rPr lang="es-ES" i="1" dirty="0" err="1">
                <a:hlinkClick r:id="rId2" tooltip="Patrones de diseño"/>
              </a:rPr>
              <a:t>Gang</a:t>
            </a:r>
            <a:r>
              <a:rPr lang="es-ES" i="1" dirty="0">
                <a:hlinkClick r:id="rId2" tooltip="Patrones de diseño"/>
              </a:rPr>
              <a:t> of </a:t>
            </a:r>
            <a:r>
              <a:rPr lang="es-ES" i="1" dirty="0" err="1">
                <a:hlinkClick r:id="rId2" tooltip="Patrones de diseño"/>
              </a:rPr>
              <a:t>Four</a:t>
            </a:r>
            <a:r>
              <a:rPr lang="es-ES" i="1" dirty="0">
                <a:hlinkClick r:id="rId2" tooltip="Patrones de diseño"/>
              </a:rPr>
              <a:t>"</a:t>
            </a:r>
            <a:r>
              <a:rPr lang="es-ES" dirty="0"/>
              <a:t> que describen cómo resolver problemas de diseño recurrentes para diseñar software orientado a objetos flexible y reutilizable, es decir, objetos que son más fáciles de implementar, cambiar y probar y reutilizar.</a:t>
            </a:r>
          </a:p>
          <a:p>
            <a:r>
              <a:rPr lang="es-ES" dirty="0"/>
              <a:t>El patrón de diseño del Método de Fábrica se usa en lugar del constructor de clases regular para mantenerse dentro de los principios </a:t>
            </a:r>
            <a:r>
              <a:rPr lang="es-ES" dirty="0">
                <a:hlinkClick r:id="rId3" tooltip="SÓLIDO"/>
              </a:rPr>
              <a:t>SOLID</a:t>
            </a:r>
            <a:r>
              <a:rPr lang="es-ES" dirty="0"/>
              <a:t> de programación, desacoplando la construcción de objetos de los propios objetos</a:t>
            </a:r>
            <a:r>
              <a:rPr lang="es-ES" dirty="0" smtClean="0"/>
              <a:t>.</a:t>
            </a:r>
          </a:p>
          <a:p>
            <a:r>
              <a:rPr lang="es-ES" dirty="0"/>
              <a:t>El patrón de método de fábrica trata el problema de crear objetos sin tener que especificar la clase exacta del objeto que se creará. Es una simplificación del </a:t>
            </a:r>
            <a:r>
              <a:rPr lang="es-ES" i="1" u="sng" dirty="0" err="1"/>
              <a:t>Abstract</a:t>
            </a:r>
            <a:r>
              <a:rPr lang="es-ES" i="1" u="sng" dirty="0"/>
              <a:t> Factory</a:t>
            </a:r>
            <a:r>
              <a:rPr lang="es-ES" dirty="0"/>
              <a:t>, en la que la clase abstracta tiene métodos concretos que usan algunos de los abstractos; según usemos una u otra hija de esta clase abstracta, tendremos uno u otro comportamiento.                                                     Aquí un video que explica brevemente la diferencia entre </a:t>
            </a:r>
            <a:r>
              <a:rPr lang="es-ES" i="1" dirty="0" err="1"/>
              <a:t>Abstract</a:t>
            </a:r>
            <a:r>
              <a:rPr lang="es-ES" i="1" dirty="0"/>
              <a:t> Factory</a:t>
            </a:r>
            <a:r>
              <a:rPr lang="es-ES" dirty="0"/>
              <a:t> y </a:t>
            </a:r>
            <a:r>
              <a:rPr lang="es-ES" i="1" dirty="0"/>
              <a:t>Factory Method:</a:t>
            </a:r>
            <a:r>
              <a:rPr lang="es-ES" dirty="0"/>
              <a:t> </a:t>
            </a:r>
            <a:r>
              <a:rPr lang="es-ES" dirty="0">
                <a:hlinkClick r:id="rId4"/>
              </a:rPr>
              <a:t>https://www.youtube.com/watch?v=KS5_FVxmTX8</a:t>
            </a:r>
            <a:endParaRPr lang="es-AR" dirty="0"/>
          </a:p>
          <a:p>
            <a:endParaRPr lang="es-ES" dirty="0"/>
          </a:p>
          <a:p>
            <a:endParaRPr lang="es-ES" dirty="0"/>
          </a:p>
        </p:txBody>
      </p:sp>
    </p:spTree>
    <p:extLst>
      <p:ext uri="{BB962C8B-B14F-4D97-AF65-F5344CB8AC3E}">
        <p14:creationId xmlns:p14="http://schemas.microsoft.com/office/powerpoint/2010/main" val="1865153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1827" y="10450"/>
            <a:ext cx="10058400" cy="1609344"/>
          </a:xfrm>
        </p:spPr>
        <p:txBody>
          <a:bodyPr/>
          <a:lstStyle/>
          <a:p>
            <a:r>
              <a:rPr lang="es-ES" dirty="0" smtClean="0"/>
              <a:t>¿Cuándo lo uso?</a:t>
            </a:r>
            <a:endParaRPr lang="es-ES" dirty="0"/>
          </a:p>
        </p:txBody>
      </p:sp>
      <p:sp>
        <p:nvSpPr>
          <p:cNvPr id="3" name="Marcador de contenido 2"/>
          <p:cNvSpPr>
            <a:spLocks noGrp="1"/>
          </p:cNvSpPr>
          <p:nvPr>
            <p:ph idx="1"/>
          </p:nvPr>
        </p:nvSpPr>
        <p:spPr>
          <a:xfrm>
            <a:off x="461554" y="1367246"/>
            <a:ext cx="10666694" cy="5026587"/>
          </a:xfrm>
        </p:spPr>
        <p:txBody>
          <a:bodyPr>
            <a:normAutofit/>
          </a:bodyPr>
          <a:lstStyle/>
          <a:p>
            <a:r>
              <a:rPr lang="es-ES" b="1" dirty="0"/>
              <a:t>Utiliza el Método Fábrica cuando no conozcas de antemano las dependencias y los tipos exactos de los objetos con los que deba funcionar tu código</a:t>
            </a:r>
            <a:r>
              <a:rPr lang="es-ES" b="1" dirty="0" smtClean="0"/>
              <a:t>.</a:t>
            </a:r>
          </a:p>
          <a:p>
            <a:r>
              <a:rPr lang="es-ES" dirty="0"/>
              <a:t>El patrón Factory Method separa el código de construcción de producto del código que hace uso del producto. Por ello, es más fácil extender el código de construcción de producto de forma independiente al resto del código.</a:t>
            </a:r>
          </a:p>
          <a:p>
            <a:r>
              <a:rPr lang="es-ES" dirty="0"/>
              <a:t>Por ejemplo, para añadir un nuevo tipo de producto a la aplicación, sólo tendrás que crear una nueva subclase creadora y sobrescribir el Factory Method que contiene.</a:t>
            </a:r>
          </a:p>
          <a:p>
            <a:r>
              <a:rPr lang="es-ES" b="1" dirty="0"/>
              <a:t>Utiliza el Factory Method cuando quieras ofrecer a los usuarios de tu biblioteca o </a:t>
            </a:r>
            <a:r>
              <a:rPr lang="es-ES" b="1" dirty="0" err="1"/>
              <a:t>framework</a:t>
            </a:r>
            <a:r>
              <a:rPr lang="es-ES" b="1" dirty="0"/>
              <a:t>, una forma de extender sus componentes internos</a:t>
            </a:r>
            <a:r>
              <a:rPr lang="es-ES" b="1" dirty="0" smtClean="0"/>
              <a:t>.</a:t>
            </a:r>
          </a:p>
          <a:p>
            <a:r>
              <a:rPr lang="es-ES" dirty="0"/>
              <a:t>La herencia es probablemente la forma más sencilla de extender el comportamiento por defecto de una biblioteca o un </a:t>
            </a:r>
            <a:r>
              <a:rPr lang="es-ES" dirty="0" err="1"/>
              <a:t>framework</a:t>
            </a:r>
            <a:r>
              <a:rPr lang="es-ES" dirty="0"/>
              <a:t>. Pero, ¿cómo reconoce el </a:t>
            </a:r>
            <a:r>
              <a:rPr lang="es-ES" dirty="0" err="1"/>
              <a:t>framework</a:t>
            </a:r>
            <a:r>
              <a:rPr lang="es-ES" dirty="0"/>
              <a:t> si debe utilizar tu subclase en lugar de un componente estándar</a:t>
            </a:r>
            <a:r>
              <a:rPr lang="es-ES" dirty="0" smtClean="0"/>
              <a:t>?</a:t>
            </a:r>
            <a:endParaRPr lang="es-ES" dirty="0"/>
          </a:p>
          <a:p>
            <a:r>
              <a:rPr lang="es-ES" dirty="0"/>
              <a:t>La solución es reducir el código que construye componentes en todo el </a:t>
            </a:r>
            <a:r>
              <a:rPr lang="es-ES" dirty="0" err="1"/>
              <a:t>framework</a:t>
            </a:r>
            <a:r>
              <a:rPr lang="es-ES" dirty="0"/>
              <a:t> a un único patrón Factory Method y permitir que cualquiera sobrescriba este método además de extender el propio componente</a:t>
            </a:r>
            <a:r>
              <a:rPr lang="es-ES" dirty="0" smtClean="0"/>
              <a:t>.</a:t>
            </a:r>
          </a:p>
        </p:txBody>
      </p:sp>
    </p:spTree>
    <p:extLst>
      <p:ext uri="{BB962C8B-B14F-4D97-AF65-F5344CB8AC3E}">
        <p14:creationId xmlns:p14="http://schemas.microsoft.com/office/powerpoint/2010/main" val="1297262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6023" y="62702"/>
            <a:ext cx="10058400" cy="1609344"/>
          </a:xfrm>
        </p:spPr>
        <p:txBody>
          <a:bodyPr/>
          <a:lstStyle/>
          <a:p>
            <a:r>
              <a:rPr lang="es-ES" dirty="0" smtClean="0"/>
              <a:t>¿Cuándo lo uso?</a:t>
            </a:r>
            <a:endParaRPr lang="es-ES" dirty="0"/>
          </a:p>
        </p:txBody>
      </p:sp>
      <p:sp>
        <p:nvSpPr>
          <p:cNvPr id="3" name="Marcador de contenido 2"/>
          <p:cNvSpPr>
            <a:spLocks noGrp="1"/>
          </p:cNvSpPr>
          <p:nvPr>
            <p:ph idx="1"/>
          </p:nvPr>
        </p:nvSpPr>
        <p:spPr>
          <a:xfrm>
            <a:off x="836023" y="1567543"/>
            <a:ext cx="10292225" cy="4660827"/>
          </a:xfrm>
        </p:spPr>
        <p:txBody>
          <a:bodyPr>
            <a:normAutofit fontScale="85000" lnSpcReduction="10000"/>
          </a:bodyPr>
          <a:lstStyle/>
          <a:p>
            <a:r>
              <a:rPr lang="es-ES" b="1" dirty="0"/>
              <a:t>Utiliza el Factory Method cuando quieras ahorrar recursos del sistema mediante la reutilización de objetos existentes en lugar de reconstruirlos cada vez.</a:t>
            </a:r>
            <a:endParaRPr lang="es-ES" dirty="0"/>
          </a:p>
          <a:p>
            <a:r>
              <a:rPr lang="es-ES" dirty="0" smtClean="0"/>
              <a:t>A </a:t>
            </a:r>
            <a:r>
              <a:rPr lang="es-ES" dirty="0"/>
              <a:t>menudo experimentas esta necesidad cuando trabajas con objetos grandes y que consumen muchos recursos, como conexiones de bases de datos, sistemas de archivos y recursos de red.</a:t>
            </a:r>
          </a:p>
          <a:p>
            <a:r>
              <a:rPr lang="es-ES" dirty="0"/>
              <a:t>Pensemos en lo que hay que hacer para reutilizar un objeto existente:</a:t>
            </a:r>
          </a:p>
          <a:p>
            <a:pPr lvl="1"/>
            <a:r>
              <a:rPr lang="es-ES" dirty="0"/>
              <a:t>Primero, debemos crear un almacenamiento para llevar un registro de todos los objetos creados.</a:t>
            </a:r>
          </a:p>
          <a:p>
            <a:pPr lvl="1"/>
            <a:r>
              <a:rPr lang="es-ES" dirty="0"/>
              <a:t>Cuando alguien necesite un objeto, el programa deberá buscar un objeto disponible dentro de ese agrupamiento.</a:t>
            </a:r>
          </a:p>
          <a:p>
            <a:pPr lvl="1"/>
            <a:r>
              <a:rPr lang="es-ES" dirty="0"/>
              <a:t>… y devolverlo al código cliente.</a:t>
            </a:r>
          </a:p>
          <a:p>
            <a:pPr lvl="1"/>
            <a:r>
              <a:rPr lang="es-ES" dirty="0"/>
              <a:t>Si no hay objetos disponibles, el programa deberá crear uno nuevo (y añadirlo al agrupamiento).</a:t>
            </a:r>
          </a:p>
          <a:p>
            <a:r>
              <a:rPr lang="es-ES" dirty="0"/>
              <a:t>¡Eso es mucho código! Y hay que ponerlo todo en un mismo sitio para no contaminar el programa con código duplicado.</a:t>
            </a:r>
          </a:p>
          <a:p>
            <a:r>
              <a:rPr lang="es-ES" dirty="0"/>
              <a:t>Es probable que el lugar más evidente y cómodo para colocar este código sea el constructor de la clase cuyos objetos intentamos reutilizar. Sin embargo, un constructor siempre debe devolver </a:t>
            </a:r>
            <a:r>
              <a:rPr lang="es-ES" b="1" dirty="0"/>
              <a:t>nuevos objetos</a:t>
            </a:r>
            <a:r>
              <a:rPr lang="es-ES" dirty="0"/>
              <a:t> por definición. No puede devolver instancias existentes.</a:t>
            </a:r>
          </a:p>
          <a:p>
            <a:r>
              <a:rPr lang="es-ES" dirty="0"/>
              <a:t>Por lo tanto, necesitas un método regular capaz de crear nuevos objetos, además de reutilizar los existentes. Eso suena bastante a lo que hace un patrón Factory Method</a:t>
            </a:r>
            <a:r>
              <a:rPr lang="es-ES" dirty="0" smtClean="0"/>
              <a:t>.</a:t>
            </a:r>
            <a:endParaRPr lang="es-ES" dirty="0"/>
          </a:p>
        </p:txBody>
      </p:sp>
    </p:spTree>
    <p:extLst>
      <p:ext uri="{BB962C8B-B14F-4D97-AF65-F5344CB8AC3E}">
        <p14:creationId xmlns:p14="http://schemas.microsoft.com/office/powerpoint/2010/main" val="435052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048" y="0"/>
            <a:ext cx="10058400" cy="1609344"/>
          </a:xfrm>
        </p:spPr>
        <p:txBody>
          <a:bodyPr/>
          <a:lstStyle/>
          <a:p>
            <a:r>
              <a:rPr lang="es-ES" dirty="0" smtClean="0"/>
              <a:t>¿Cómo lo uso?</a:t>
            </a:r>
            <a:endParaRPr lang="es-ES" dirty="0"/>
          </a:p>
        </p:txBody>
      </p:sp>
      <p:sp>
        <p:nvSpPr>
          <p:cNvPr id="3" name="Marcador de contenido 2"/>
          <p:cNvSpPr>
            <a:spLocks noGrp="1"/>
          </p:cNvSpPr>
          <p:nvPr>
            <p:ph idx="1"/>
          </p:nvPr>
        </p:nvSpPr>
        <p:spPr>
          <a:xfrm>
            <a:off x="505096" y="1436914"/>
            <a:ext cx="11355977" cy="5120640"/>
          </a:xfrm>
        </p:spPr>
        <p:txBody>
          <a:bodyPr>
            <a:noAutofit/>
          </a:bodyPr>
          <a:lstStyle/>
          <a:p>
            <a:pPr marL="0" indent="-457200">
              <a:buFont typeface="+mj-lt"/>
              <a:buAutoNum type="arabicPeriod"/>
            </a:pPr>
            <a:r>
              <a:rPr lang="es-ES" sz="1500" dirty="0"/>
              <a:t>Haz que todos los productos sigan la misma interfaz. Esta interfaz deberá declarar métodos que tengan sentido en todos los productos</a:t>
            </a:r>
            <a:r>
              <a:rPr lang="es-ES" sz="1500" dirty="0" smtClean="0"/>
              <a:t>.</a:t>
            </a:r>
            <a:endParaRPr lang="es-ES" sz="1500" dirty="0"/>
          </a:p>
          <a:p>
            <a:pPr marL="0" indent="-457200">
              <a:buFont typeface="+mj-lt"/>
              <a:buAutoNum type="arabicPeriod"/>
            </a:pPr>
            <a:r>
              <a:rPr lang="es-ES" sz="1500" dirty="0"/>
              <a:t>Añade un patrón Factory Method vacío dentro de la clase creadora. El tipo de retorno del método deberá coincidir con la interfaz común de los productos</a:t>
            </a:r>
            <a:r>
              <a:rPr lang="es-ES" sz="1500" dirty="0" smtClean="0"/>
              <a:t>.</a:t>
            </a:r>
            <a:endParaRPr lang="es-ES" sz="1500" dirty="0"/>
          </a:p>
          <a:p>
            <a:pPr marL="0" indent="-457200">
              <a:buFont typeface="+mj-lt"/>
              <a:buAutoNum type="arabicPeriod"/>
            </a:pPr>
            <a:r>
              <a:rPr lang="es-ES" sz="1500" dirty="0" smtClean="0"/>
              <a:t>Encuentra </a:t>
            </a:r>
            <a:r>
              <a:rPr lang="es-ES" sz="1500" dirty="0"/>
              <a:t>todas las referencias a constructores de producto en el código de la clase creadora. Una a una, sustitúyelas por invocaciones al Factory Method, mientras extraes el código de creación de productos para colocarlo dentro del Factory </a:t>
            </a:r>
            <a:r>
              <a:rPr lang="es-ES" sz="1500" dirty="0" smtClean="0"/>
              <a:t>Method. Puede </a:t>
            </a:r>
            <a:r>
              <a:rPr lang="es-ES" sz="1500" dirty="0"/>
              <a:t>ser que tengas que añadir un parámetro temporal al Factory Method para controlar el tipo de producto </a:t>
            </a:r>
            <a:r>
              <a:rPr lang="es-ES" sz="1500" dirty="0" smtClean="0"/>
              <a:t>devuelto. A </a:t>
            </a:r>
            <a:r>
              <a:rPr lang="es-ES" sz="1500" dirty="0"/>
              <a:t>estas alturas, es posible que el aspecto del código del Factory Method luzca bastante desagradable. Puede ser que tenga un operador </a:t>
            </a:r>
            <a:r>
              <a:rPr lang="es-ES" sz="1500" dirty="0" err="1"/>
              <a:t>switch</a:t>
            </a:r>
            <a:r>
              <a:rPr lang="es-ES" sz="1500" dirty="0"/>
              <a:t> largo que elige qué clase de producto instanciar. Pero, no te preocupes, lo arreglaremos enseguida</a:t>
            </a:r>
            <a:r>
              <a:rPr lang="es-ES" sz="1500" dirty="0" smtClean="0"/>
              <a:t>.</a:t>
            </a:r>
            <a:endParaRPr lang="es-ES" sz="1500" dirty="0"/>
          </a:p>
          <a:p>
            <a:pPr marL="0" indent="-457200">
              <a:buFont typeface="+mj-lt"/>
              <a:buAutoNum type="arabicPeriod"/>
            </a:pPr>
            <a:r>
              <a:rPr lang="es-ES" sz="1500" dirty="0"/>
              <a:t>Ahora, crea un grupo de subclases creadoras para cada tipo de producto enumerado en el Factory Method. Sobrescribe el Factory Method en las subclases y extrae las partes adecuadas de código constructor del método base</a:t>
            </a:r>
            <a:r>
              <a:rPr lang="es-ES" sz="1500" dirty="0" smtClean="0"/>
              <a:t>.</a:t>
            </a:r>
            <a:endParaRPr lang="es-ES" sz="1500" dirty="0"/>
          </a:p>
          <a:p>
            <a:pPr marL="0" indent="-457200">
              <a:buFont typeface="+mj-lt"/>
              <a:buAutoNum type="arabicPeriod"/>
            </a:pPr>
            <a:r>
              <a:rPr lang="es-ES" sz="1500" dirty="0"/>
              <a:t>Si hay demasiados tipos de producto y no tiene sentido crear subclases para todos ellos, puedes reutilizar el parámetro de control de la clase base en las </a:t>
            </a:r>
            <a:r>
              <a:rPr lang="es-ES" sz="1500" dirty="0" smtClean="0"/>
              <a:t>subclases. Por </a:t>
            </a:r>
            <a:r>
              <a:rPr lang="es-ES" sz="1500" dirty="0"/>
              <a:t>ejemplo, imagina que tienes la siguiente jerarquía de clases: la clase base Correo con las subclases </a:t>
            </a:r>
            <a:r>
              <a:rPr lang="es-ES" sz="1500" dirty="0" err="1"/>
              <a:t>CorreoAéreo</a:t>
            </a:r>
            <a:r>
              <a:rPr lang="es-ES" sz="1500" dirty="0"/>
              <a:t> y </a:t>
            </a:r>
            <a:r>
              <a:rPr lang="es-ES" sz="1500" dirty="0" err="1"/>
              <a:t>CorreoTerrestre</a:t>
            </a:r>
            <a:r>
              <a:rPr lang="es-ES" sz="1500" dirty="0"/>
              <a:t> y la clase Transporte con Avión, Camión y Tren. La clase </a:t>
            </a:r>
            <a:r>
              <a:rPr lang="es-ES" sz="1500" dirty="0" err="1"/>
              <a:t>CorreoAéreo</a:t>
            </a:r>
            <a:r>
              <a:rPr lang="es-ES" sz="1500" dirty="0"/>
              <a:t> sólo utiliza objetos Avión, pero </a:t>
            </a:r>
            <a:r>
              <a:rPr lang="es-ES" sz="1500" dirty="0" err="1"/>
              <a:t>CorreoTerrestre</a:t>
            </a:r>
            <a:r>
              <a:rPr lang="es-ES" sz="1500" dirty="0"/>
              <a:t> puede funcionar tanto con objetos Camión, como con objetos Tren. Puedes crear una nueva subclase (digamos, </a:t>
            </a:r>
            <a:r>
              <a:rPr lang="es-ES" sz="1500" dirty="0" err="1"/>
              <a:t>CorreoFerroviario</a:t>
            </a:r>
            <a:r>
              <a:rPr lang="es-ES" sz="1500" dirty="0"/>
              <a:t>) que gestione ambos casos, pero hay otra opción. El código cliente puede pasar un argumento al Factory Method de la clase </a:t>
            </a:r>
            <a:r>
              <a:rPr lang="es-ES" sz="1500" dirty="0" err="1"/>
              <a:t>CorreoTerrestre</a:t>
            </a:r>
            <a:r>
              <a:rPr lang="es-ES" sz="1500" dirty="0"/>
              <a:t> para controlar el producto que quiere recibir</a:t>
            </a:r>
            <a:r>
              <a:rPr lang="es-ES" sz="1500" dirty="0" smtClean="0"/>
              <a:t>.</a:t>
            </a:r>
            <a:endParaRPr lang="es-ES" sz="1500" dirty="0"/>
          </a:p>
          <a:p>
            <a:pPr marL="0" indent="-457200">
              <a:buFont typeface="+mj-lt"/>
              <a:buAutoNum type="arabicPeriod"/>
            </a:pPr>
            <a:r>
              <a:rPr lang="es-ES" sz="1500" dirty="0"/>
              <a:t>Si, tras todas las extracciones, el Factory Method base queda vacío, puedes hacerlo abstracto. Si queda algo dentro, puedes convertirlo en un comportamiento por defecto del método.</a:t>
            </a:r>
          </a:p>
        </p:txBody>
      </p:sp>
    </p:spTree>
    <p:extLst>
      <p:ext uri="{BB962C8B-B14F-4D97-AF65-F5344CB8AC3E}">
        <p14:creationId xmlns:p14="http://schemas.microsoft.com/office/powerpoint/2010/main" val="1095643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304</TotalTime>
  <Words>1911</Words>
  <Application>Microsoft Office PowerPoint</Application>
  <PresentationFormat>Panorámica</PresentationFormat>
  <Paragraphs>97</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Rockwell</vt:lpstr>
      <vt:lpstr>Rockwell Condensed</vt:lpstr>
      <vt:lpstr>Wingdings</vt:lpstr>
      <vt:lpstr>Tipo de madera</vt:lpstr>
      <vt:lpstr>Factory method</vt:lpstr>
      <vt:lpstr>¿Qué es Factory method/ método de fábrica?</vt:lpstr>
      <vt:lpstr>Relación de clases</vt:lpstr>
      <vt:lpstr>Presentación de PowerPoint</vt:lpstr>
      <vt:lpstr>Elementos del diagrama de clases</vt:lpstr>
      <vt:lpstr>¿Para qué se usa?</vt:lpstr>
      <vt:lpstr>¿Cuándo lo uso?</vt:lpstr>
      <vt:lpstr>¿Cuándo lo uso?</vt:lpstr>
      <vt:lpstr>¿Cómo lo uso?</vt:lpstr>
      <vt:lpstr>Ventajas</vt:lpstr>
      <vt:lpstr>Ventajas</vt:lpstr>
      <vt:lpstr>ventajas</vt:lpstr>
      <vt:lpstr>desventajas</vt:lpstr>
      <vt:lpstr>definición</vt:lpstr>
      <vt:lpstr>Estructura </vt:lpstr>
      <vt:lpstr>Ejemplo:</vt:lpstr>
      <vt:lpstr>Ejemplo- Estructura </vt:lpstr>
      <vt:lpstr>Ejemplo – implementación c#</vt:lpstr>
      <vt:lpstr>Ejemplo – implementación c#</vt:lpstr>
      <vt:lpstr>Ejemplo – implementación java</vt:lpstr>
      <vt:lpstr>Ejemplo – implementación java</vt:lpstr>
      <vt:lpstr>Links para encontrar estructuras de código:</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Usuario de Windows</dc:creator>
  <cp:lastModifiedBy>Usuario de Windows</cp:lastModifiedBy>
  <cp:revision>22</cp:revision>
  <dcterms:created xsi:type="dcterms:W3CDTF">2020-08-31T22:32:54Z</dcterms:created>
  <dcterms:modified xsi:type="dcterms:W3CDTF">2020-09-01T03:36:58Z</dcterms:modified>
</cp:coreProperties>
</file>