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7ABD8E-F2F2-40BB-B3C3-AF98D5FCA710}" v="3" dt="2025-10-28T17:42:37.7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jenishia8493@gmail.com" userId="6de8f1992c1aad88" providerId="LiveId" clId="{5185640B-CF38-4337-9984-0B60F11339AD}"/>
    <pc:docChg chg="undo custSel modSld">
      <pc:chgData name="antojenishia8493@gmail.com" userId="6de8f1992c1aad88" providerId="LiveId" clId="{5185640B-CF38-4337-9984-0B60F11339AD}" dt="2025-10-28T17:42:37.780" v="9"/>
      <pc:docMkLst>
        <pc:docMk/>
      </pc:docMkLst>
      <pc:sldChg chg="modSp mod">
        <pc:chgData name="antojenishia8493@gmail.com" userId="6de8f1992c1aad88" providerId="LiveId" clId="{5185640B-CF38-4337-9984-0B60F11339AD}" dt="2025-10-28T17:42:37.780" v="9"/>
        <pc:sldMkLst>
          <pc:docMk/>
          <pc:sldMk cId="519586359" sldId="258"/>
        </pc:sldMkLst>
        <pc:graphicFrameChg chg="mod modGraphic">
          <ac:chgData name="antojenishia8493@gmail.com" userId="6de8f1992c1aad88" providerId="LiveId" clId="{5185640B-CF38-4337-9984-0B60F11339AD}" dt="2025-10-28T17:42:37.780" v="9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1" dirty="0">
                <a:solidFill>
                  <a:srgbClr val="FF0000"/>
                </a:solidFill>
              </a:rPr>
              <a:t>Chess AI Using Minimax Algorithm with Alpha–Beta Pruning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331305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Anto </a:t>
                      </a:r>
                      <a:r>
                        <a:rPr lang="en-US" dirty="0" err="1"/>
                        <a:t>Jenishia</a:t>
                      </a:r>
                      <a:r>
                        <a:rPr lang="en-US" dirty="0"/>
                        <a:t>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b="1" dirty="0"/>
              <a:t>Overview:</a:t>
            </a:r>
            <a:br>
              <a:rPr lang="en-US" sz="1900" dirty="0"/>
            </a:br>
            <a:r>
              <a:rPr lang="en-US" sz="1900" dirty="0"/>
              <a:t>Artificial Intelligence (AI) enables machines to think and act intelligently by applying search, reasoning, and decision-making techniques. Game-playing is a classic AI domain where algorithms evaluate multiple future states to choose the best move. This project applies these AI principles to build a Chess-playing agent using the Minimax algorithm with Alpha–Beta pruning.</a:t>
            </a:r>
          </a:p>
          <a:p>
            <a:pPr>
              <a:lnSpc>
                <a:spcPct val="150000"/>
              </a:lnSpc>
            </a:pPr>
            <a:r>
              <a:rPr lang="en-US" sz="1900" b="1" dirty="0"/>
              <a:t>Problem Statement:</a:t>
            </a:r>
            <a:br>
              <a:rPr lang="en-US" sz="1900" dirty="0"/>
            </a:br>
            <a:r>
              <a:rPr lang="en-US" sz="1900" b="1" i="1" dirty="0"/>
              <a:t>To develop an intelligent chess agent capable of competing with a human player by evaluating board states, predicting opponent moves, and selecting optimal strategies efficiently using heuristic functions</a:t>
            </a:r>
            <a:r>
              <a:rPr lang="en-US" sz="1900" i="1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900" b="1" dirty="0"/>
              <a:t>Expected Result:</a:t>
            </a:r>
            <a:br>
              <a:rPr lang="en-US" sz="1900" dirty="0"/>
            </a:br>
            <a:r>
              <a:rPr lang="en-US" sz="1900" dirty="0"/>
              <a:t>A Python-based chess AI that makes intelligent, strategic, and non-repetitive moves, aiming for checkmate while avoiding stalemates.</a:t>
            </a:r>
          </a:p>
          <a:p>
            <a:pPr>
              <a:lnSpc>
                <a:spcPct val="150000"/>
              </a:lnSpc>
            </a:pPr>
            <a:r>
              <a:rPr lang="en-US" sz="1900" b="1" dirty="0"/>
              <a:t>Possibilities:</a:t>
            </a:r>
            <a:br>
              <a:rPr lang="en-US" sz="1900" dirty="0"/>
            </a:br>
            <a:r>
              <a:rPr lang="en-US" sz="1900" dirty="0"/>
              <a:t>Future improvements may include deeper search, adaptive difficulty, or machine learning–based evaluation for stronger gameplay.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7"/>
            <a:ext cx="10515600" cy="5903327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en-US" sz="6400" b="1" dirty="0"/>
              <a:t>Theoretical Background:</a:t>
            </a:r>
            <a:br>
              <a:rPr lang="en-US" sz="5600" dirty="0"/>
            </a:br>
            <a:r>
              <a:rPr lang="en-US" sz="5600" dirty="0"/>
              <a:t>Game-playing AI applies </a:t>
            </a:r>
            <a:r>
              <a:rPr lang="en-US" sz="5600" b="1" dirty="0"/>
              <a:t>adversarial search</a:t>
            </a:r>
            <a:r>
              <a:rPr lang="en-US" sz="5600" dirty="0"/>
              <a:t> where two agents compete with opposing goals. The </a:t>
            </a:r>
            <a:r>
              <a:rPr lang="en-US" sz="5600" b="1" dirty="0"/>
              <a:t>Minimax algorithm</a:t>
            </a:r>
            <a:r>
              <a:rPr lang="en-US" sz="5600" dirty="0"/>
              <a:t> evaluates all possible future moves to choose the one that minimizes the opponent’s advantage and maximizes its own. </a:t>
            </a:r>
            <a:r>
              <a:rPr lang="en-US" sz="5600" b="1" dirty="0"/>
              <a:t>Alpha–Beta pruning</a:t>
            </a:r>
            <a:r>
              <a:rPr lang="en-US" sz="5600" dirty="0"/>
              <a:t> optimizes this process by eliminating branches that cannot affect the final decision, reducing computation time.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Literature Survey:</a:t>
            </a:r>
            <a:br>
              <a:rPr lang="en-US" sz="5600" dirty="0"/>
            </a:br>
            <a:r>
              <a:rPr lang="en-US" sz="5600" dirty="0"/>
              <a:t>Early AI chess systems like </a:t>
            </a:r>
            <a:r>
              <a:rPr lang="en-US" sz="5600" b="1" dirty="0"/>
              <a:t>IBM’s Deep Blue</a:t>
            </a:r>
            <a:r>
              <a:rPr lang="en-US" sz="5600" dirty="0"/>
              <a:t> used Minimax with advanced heuristics to defeat world champions. Later algorithms introduced </a:t>
            </a:r>
            <a:r>
              <a:rPr lang="en-US" sz="5600" b="1" dirty="0"/>
              <a:t>Monte Carlo Tree Search</a:t>
            </a:r>
            <a:r>
              <a:rPr lang="en-US" sz="5600" dirty="0"/>
              <a:t>, </a:t>
            </a:r>
            <a:r>
              <a:rPr lang="en-US" sz="5600" b="1" dirty="0"/>
              <a:t>Neural Networks (AlphaZero)</a:t>
            </a:r>
            <a:r>
              <a:rPr lang="en-US" sz="5600" dirty="0"/>
              <a:t>, and </a:t>
            </a:r>
            <a:r>
              <a:rPr lang="en-US" sz="5600" b="1" dirty="0"/>
              <a:t>Reinforcement Learning</a:t>
            </a:r>
            <a:r>
              <a:rPr lang="en-US" sz="5600" dirty="0"/>
              <a:t>, but Minimax remains foundational for classical game AI.</a:t>
            </a:r>
            <a:br>
              <a:rPr lang="en-US" sz="5600" dirty="0"/>
            </a:br>
            <a:r>
              <a:rPr lang="en-US" sz="5600" dirty="0"/>
              <a:t>Minimax with Alpha–Beta pruning provides a </a:t>
            </a:r>
            <a:r>
              <a:rPr lang="en-US" sz="5600" b="1" dirty="0"/>
              <a:t>balance between intelligence and simplicity</a:t>
            </a:r>
            <a:r>
              <a:rPr lang="en-US" sz="5600" dirty="0"/>
              <a:t>. It’s efficient, deterministic, and ideal for implementing search-based decision-making in a small-scale chess AI project.</a:t>
            </a:r>
          </a:p>
          <a:p>
            <a:pPr>
              <a:lnSpc>
                <a:spcPct val="170000"/>
              </a:lnSpc>
            </a:pPr>
            <a:r>
              <a:rPr lang="en-US" sz="6400" b="1" dirty="0"/>
              <a:t>Algorithm Explanation:</a:t>
            </a:r>
            <a:endParaRPr lang="en-US" sz="6400" dirty="0"/>
          </a:p>
          <a:p>
            <a:pPr>
              <a:lnSpc>
                <a:spcPct val="120000"/>
              </a:lnSpc>
            </a:pPr>
            <a:r>
              <a:rPr lang="en-US" sz="5600" dirty="0"/>
              <a:t>Generate all possible moves.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Recursively simulate each move (Minimax).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Evaluate board states using a heuristic function (material, mobility, center control).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Use Alpha–Beta pruning to skip unnecessary branches.</a:t>
            </a:r>
          </a:p>
          <a:p>
            <a:pPr>
              <a:lnSpc>
                <a:spcPct val="120000"/>
              </a:lnSpc>
            </a:pPr>
            <a:r>
              <a:rPr lang="en-US" sz="5600" dirty="0"/>
              <a:t>Select the move with the best evaluation score.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8594" y="6469626"/>
            <a:ext cx="2912806" cy="251849"/>
          </a:xfrm>
        </p:spPr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560294"/>
              </p:ext>
            </p:extLst>
          </p:nvPr>
        </p:nvGraphicFramePr>
        <p:xfrm>
          <a:off x="983226" y="2195390"/>
          <a:ext cx="10009239" cy="201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54477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6754762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https://github.com/AntoJenishia/Chess-AI/blob/main/chess_ai.py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https://github.com/AntoJenishia/Chess-AI/blob/main/AI_LAB_MINI_PROJECT_2117240030007_REPORT.docx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https://github.com/AntoJenishia/Chess-AI/blob/main/AI_LAB_MINI_PPT_2117240030007.pptx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822423-6ABE-65BF-5036-96C45C6FB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851" y="1538657"/>
            <a:ext cx="3393059" cy="378068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682EDF-E693-7F4B-2A20-F5616A9A4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632" y="1538657"/>
            <a:ext cx="3434079" cy="378068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6E9116-6413-EDEE-0DDA-1295F99A4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4988" y="1538658"/>
            <a:ext cx="3407417" cy="378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1213"/>
            <a:ext cx="10515600" cy="5391661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2100" b="1" dirty="0"/>
              <a:t>Explanation:</a:t>
            </a:r>
            <a:br>
              <a:rPr lang="en-US" sz="2300" dirty="0"/>
            </a:br>
            <a:r>
              <a:rPr lang="en-US" sz="2100" dirty="0"/>
              <a:t>The program lets a user play against the AI.</a:t>
            </a:r>
            <a:br>
              <a:rPr lang="en-US" sz="2100" dirty="0"/>
            </a:br>
            <a:r>
              <a:rPr lang="en-US" sz="2100" dirty="0"/>
              <a:t>After each human move, the AI evaluates possible states, applies </a:t>
            </a:r>
            <a:r>
              <a:rPr lang="en-US" sz="2100" b="1" dirty="0"/>
              <a:t>Alpha–Beta pruning</a:t>
            </a:r>
            <a:r>
              <a:rPr lang="en-US" sz="2100" dirty="0"/>
              <a:t> to reduce search space, and selects the best move based on a </a:t>
            </a:r>
            <a:r>
              <a:rPr lang="en-US" sz="2100" b="1" dirty="0"/>
              <a:t>heuristic evaluation</a:t>
            </a:r>
            <a:r>
              <a:rPr lang="en-US" sz="2100" dirty="0"/>
              <a:t> (material balance, mobility, and check conditions).</a:t>
            </a:r>
            <a:br>
              <a:rPr lang="en-US" sz="2100" dirty="0"/>
            </a:br>
            <a:r>
              <a:rPr lang="en-US" sz="2100" dirty="0"/>
              <a:t>The AI avoids repetitive or random moves and aims for checkmate.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100" b="1" dirty="0"/>
              <a:t>Results: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dirty="0"/>
              <a:t>Successfully built a functional chess AI using only </a:t>
            </a:r>
            <a:r>
              <a:rPr lang="en-US" sz="2100" b="1" dirty="0"/>
              <a:t>Python</a:t>
            </a:r>
            <a:r>
              <a:rPr lang="en-US" sz="21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Demonstrates </a:t>
            </a:r>
            <a:r>
              <a:rPr lang="en-US" sz="2100" b="1" dirty="0"/>
              <a:t>adversarial search</a:t>
            </a:r>
            <a:r>
              <a:rPr lang="en-US" sz="2100" dirty="0"/>
              <a:t>, </a:t>
            </a:r>
            <a:r>
              <a:rPr lang="en-US" sz="2100" b="1" dirty="0"/>
              <a:t>heuristic evaluation</a:t>
            </a:r>
            <a:r>
              <a:rPr lang="en-US" sz="2100" dirty="0"/>
              <a:t> and </a:t>
            </a:r>
            <a:r>
              <a:rPr lang="en-US" sz="2100" b="1" dirty="0"/>
              <a:t>rational agent behavior</a:t>
            </a:r>
            <a:r>
              <a:rPr lang="en-US" sz="21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Handles </a:t>
            </a:r>
            <a:r>
              <a:rPr lang="en-US" sz="2100" b="1" dirty="0"/>
              <a:t>checkmate</a:t>
            </a:r>
            <a:r>
              <a:rPr lang="en-US" sz="2100" dirty="0"/>
              <a:t>, </a:t>
            </a:r>
            <a:r>
              <a:rPr lang="en-US" sz="2100" b="1" dirty="0"/>
              <a:t>stalemate</a:t>
            </a:r>
            <a:r>
              <a:rPr lang="en-US" sz="2100" dirty="0"/>
              <a:t>, and legal move validation.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2100" b="1" dirty="0"/>
              <a:t>Future Enhancements:</a:t>
            </a:r>
            <a:endParaRPr lang="en-US" sz="2100" dirty="0"/>
          </a:p>
          <a:p>
            <a:pPr>
              <a:lnSpc>
                <a:spcPct val="120000"/>
              </a:lnSpc>
            </a:pPr>
            <a:r>
              <a:rPr lang="en-US" sz="2100" dirty="0"/>
              <a:t>Add </a:t>
            </a:r>
            <a:r>
              <a:rPr lang="en-US" sz="2100" b="1" dirty="0"/>
              <a:t>difficulty levels</a:t>
            </a:r>
            <a:r>
              <a:rPr lang="en-US" sz="2100" dirty="0"/>
              <a:t> (vary search depth).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Integrate </a:t>
            </a:r>
            <a:r>
              <a:rPr lang="en-US" sz="2100" b="1" dirty="0"/>
              <a:t>machine learning</a:t>
            </a:r>
            <a:r>
              <a:rPr lang="en-US" sz="2100" dirty="0"/>
              <a:t> for dynamic evaluation.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Include </a:t>
            </a:r>
            <a:r>
              <a:rPr lang="en-US" sz="2100" b="1" dirty="0"/>
              <a:t>move hints</a:t>
            </a:r>
            <a:r>
              <a:rPr lang="en-US" sz="2100" dirty="0"/>
              <a:t>, </a:t>
            </a:r>
            <a:r>
              <a:rPr lang="en-US" sz="2100" b="1" dirty="0"/>
              <a:t>game history</a:t>
            </a:r>
            <a:r>
              <a:rPr lang="en-US" sz="2100" dirty="0"/>
              <a:t> and </a:t>
            </a:r>
            <a:r>
              <a:rPr lang="en-US" sz="2100" b="1" dirty="0"/>
              <a:t>timer</a:t>
            </a:r>
            <a:r>
              <a:rPr lang="en-US" sz="2100" dirty="0"/>
              <a:t>.</a:t>
            </a:r>
          </a:p>
          <a:p>
            <a:pPr>
              <a:lnSpc>
                <a:spcPct val="120000"/>
              </a:lnSpc>
            </a:pPr>
            <a:r>
              <a:rPr lang="en-US" sz="2100" dirty="0"/>
              <a:t>Explore </a:t>
            </a:r>
            <a:r>
              <a:rPr lang="en-US" sz="2100" b="1" dirty="0"/>
              <a:t>Monte Carlo Tree Search</a:t>
            </a:r>
            <a:r>
              <a:rPr lang="en-US" sz="2100" dirty="0"/>
              <a:t> or </a:t>
            </a:r>
            <a:r>
              <a:rPr lang="en-US" sz="2100" b="1" dirty="0"/>
              <a:t>Reinforcement Learning</a:t>
            </a:r>
            <a:r>
              <a:rPr lang="en-US" sz="2100" dirty="0"/>
              <a:t> for advanced play.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50056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IN" sz="1600" b="1" dirty="0"/>
              <a:t>Russell, S. &amp; Norvig, P. (2021).</a:t>
            </a:r>
            <a:br>
              <a:rPr lang="en-IN" sz="1600" dirty="0"/>
            </a:br>
            <a:r>
              <a:rPr lang="en-IN" sz="1600" i="1" dirty="0"/>
              <a:t>Artificial Intelligence: A Modern Approach (4th Edition)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dirty="0"/>
              <a:t>Pearson Education.</a:t>
            </a:r>
            <a:br>
              <a:rPr lang="en-IN" sz="1600" dirty="0"/>
            </a:br>
            <a:r>
              <a:rPr lang="en-IN" sz="1600" b="1" dirty="0"/>
              <a:t>Sebastian Lague (2018).</a:t>
            </a:r>
            <a:br>
              <a:rPr lang="en-IN" sz="1600" dirty="0"/>
            </a:br>
            <a:r>
              <a:rPr lang="en-IN" sz="1600" i="1" dirty="0"/>
              <a:t>“The Coding Train – Minimax and Alpha-Beta Pruning (YouTube Series)”</a:t>
            </a:r>
            <a:r>
              <a:rPr lang="en-IN" sz="1600" dirty="0"/>
              <a:t>.</a:t>
            </a:r>
            <a:br>
              <a:rPr lang="en-IN" sz="1600" dirty="0"/>
            </a:br>
            <a:r>
              <a:rPr lang="en-IN" sz="1600" dirty="0"/>
              <a:t>[YouTube Channel: Sebastian Lague – Game AI Playlist]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python-chess Library Documentation.</a:t>
            </a:r>
            <a:br>
              <a:rPr lang="en-IN" sz="1600" dirty="0"/>
            </a:br>
            <a:r>
              <a:rPr lang="en-IN" sz="1600" dirty="0"/>
              <a:t>https://python-chess.readthedocs.io/en/latest/</a:t>
            </a:r>
          </a:p>
          <a:p>
            <a:pPr>
              <a:lnSpc>
                <a:spcPct val="150000"/>
              </a:lnSpc>
            </a:pPr>
            <a:r>
              <a:rPr lang="en-IN" sz="1600" b="1" dirty="0" err="1"/>
              <a:t>GeeksforGeeks</a:t>
            </a:r>
            <a:r>
              <a:rPr lang="en-IN" sz="1600" b="1" dirty="0"/>
              <a:t> (2020).</a:t>
            </a:r>
            <a:br>
              <a:rPr lang="en-IN" sz="1600" dirty="0"/>
            </a:br>
            <a:r>
              <a:rPr lang="en-IN" sz="1600" i="1" dirty="0"/>
              <a:t>“Minimax Algorithm in Game Theory | Set 1 and 2 (Introduction &amp; Alpha-Beta Pruning).”</a:t>
            </a:r>
            <a:br>
              <a:rPr lang="en-IN" sz="1600" dirty="0"/>
            </a:br>
            <a:r>
              <a:rPr lang="en-IN" sz="1600" dirty="0"/>
              <a:t>https://www.geeksforgeeks.org/dsa/minimax-algorithm-in-game-theory-set-1-introduction/ </a:t>
            </a:r>
          </a:p>
          <a:p>
            <a:pPr>
              <a:lnSpc>
                <a:spcPct val="150000"/>
              </a:lnSpc>
            </a:pPr>
            <a:r>
              <a:rPr lang="en-IN" sz="1600" b="1" dirty="0"/>
              <a:t>Wikipedia Contributors. (2024).</a:t>
            </a:r>
            <a:br>
              <a:rPr lang="en-IN" sz="1600" dirty="0"/>
            </a:br>
            <a:r>
              <a:rPr lang="en-IN" sz="1600" i="1" dirty="0"/>
              <a:t>“Alpha–Beta Pruning.”</a:t>
            </a:r>
            <a:br>
              <a:rPr lang="en-IN" sz="1600" dirty="0"/>
            </a:br>
            <a:r>
              <a:rPr lang="en-IN" sz="1600" dirty="0"/>
              <a:t>https://en.wikipedia.org/wiki/Alpha–</a:t>
            </a:r>
            <a:r>
              <a:rPr lang="en-IN" sz="1600" dirty="0" err="1"/>
              <a:t>beta_pruning</a:t>
            </a: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798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&lt;Chess AI Using Minimax Algorithm with Alpha–Beta Pruning&gt;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antojenishia8493@gmail.com</cp:lastModifiedBy>
  <cp:revision>6</cp:revision>
  <dcterms:created xsi:type="dcterms:W3CDTF">2025-10-18T08:57:34Z</dcterms:created>
  <dcterms:modified xsi:type="dcterms:W3CDTF">2025-10-28T17:42:39Z</dcterms:modified>
</cp:coreProperties>
</file>