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66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ffd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26BBF-D628-43A5-9870-AD3D1F844C2C}" type="datetimeFigureOut">
              <a:rPr lang="it-IT" smtClean="0"/>
              <a:t>13/05/2016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8CD2-BC06-4AEF-8D30-3EC94CE01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41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ffd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13/05/2016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2D4-886F-40BD-B6DA-6601E1C32F9D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EA25-D710-4523-A7FE-4926A4734D32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9487-2F3F-492F-A0DA-C17E2EAA828E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F7FF-ABDC-4F95-B850-005071B4922D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D758-D0E1-4A03-9FDA-3FF964675F10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BD74-2419-472B-82B0-592C9BE32758}" type="datetime1">
              <a:rPr lang="it-IT" smtClean="0"/>
              <a:t>13/05/2016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B413-6928-43F6-87EF-29684B029306}" type="datetime1">
              <a:rPr lang="it-IT" smtClean="0"/>
              <a:t>13/05/2016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49A4-CE93-4C38-822E-7807F81579CA}" type="datetime1">
              <a:rPr lang="it-IT" smtClean="0"/>
              <a:t>13/05/2016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CD70-9C90-4C8C-B827-1B0622C927A1}" type="datetime1">
              <a:rPr lang="it-IT" smtClean="0"/>
              <a:t>13/05/2016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39E0-C04A-43CE-B8E3-6AB642B9AD35}" type="datetime1">
              <a:rPr lang="it-IT" smtClean="0"/>
              <a:t>13/05/2016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ED54-F5CF-4388-9B36-FE14E7FEDAD3}" type="datetime1">
              <a:rPr lang="it-IT" smtClean="0"/>
              <a:t>13/05/2016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FBAF-BE87-42D8-A8CB-0FE178D44DC6}" type="datetime1">
              <a:rPr lang="it-IT" smtClean="0"/>
              <a:t>13/05/2016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to.matarazzo@mail.polimi.it" TargetMode="External"/><Relationship Id="rId2" Type="http://schemas.openxmlformats.org/officeDocument/2006/relationships/hyperlink" Target="mailto:erica.stella@mail.polimi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rgio.morenzetti@mail.polimi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 2015-16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smtClean="0"/>
              <a:t>– TIM Website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 smtClean="0"/>
              <a:t>Antonio Pio Marcucci: </a:t>
            </a:r>
            <a:r>
              <a:rPr lang="it-IT" dirty="0" err="1" smtClean="0">
                <a:hlinkClick r:id="rId2"/>
              </a:rPr>
              <a:t>antoniopio.marcucci</a:t>
            </a:r>
            <a:r>
              <a:rPr lang="it-IT" dirty="0" smtClean="0">
                <a:hlinkClick r:id="rId2"/>
              </a:rPr>
              <a:t> @mail.polimi.it</a:t>
            </a:r>
            <a:endParaRPr lang="it-IT" dirty="0" smtClean="0"/>
          </a:p>
          <a:p>
            <a:r>
              <a:rPr lang="it-IT" dirty="0" smtClean="0"/>
              <a:t>Vito Matarazzo: </a:t>
            </a:r>
            <a:r>
              <a:rPr lang="it-IT" dirty="0" smtClean="0">
                <a:hlinkClick r:id="rId3"/>
              </a:rPr>
              <a:t>vito.matarazzo@mail.polimi.it</a:t>
            </a:r>
            <a:endParaRPr lang="it-IT" dirty="0" smtClean="0"/>
          </a:p>
          <a:p>
            <a:r>
              <a:rPr lang="it-IT" dirty="0" smtClean="0"/>
              <a:t>Sergio Morenzetti: </a:t>
            </a:r>
            <a:r>
              <a:rPr lang="it-IT" dirty="0" smtClean="0">
                <a:hlinkClick r:id="rId4"/>
              </a:rPr>
              <a:t>sergio.morenzetti@mail.polimi.it</a:t>
            </a:r>
            <a:endParaRPr lang="it-IT" dirty="0" smtClean="0"/>
          </a:p>
          <a:p>
            <a:r>
              <a:rPr lang="it-IT" dirty="0" smtClean="0"/>
              <a:t>Delivery date: 16-05-2016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is </a:t>
            </a:r>
            <a:r>
              <a:rPr lang="it-IT" dirty="0" err="1" smtClean="0"/>
              <a:t>about</a:t>
            </a:r>
            <a:r>
              <a:rPr lang="it-IT" dirty="0" smtClean="0"/>
              <a:t> the design of the TIM website.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C-IDM, L-IDM and P-IDM </a:t>
            </a:r>
            <a:r>
              <a:rPr lang="it-IT" dirty="0" err="1" smtClean="0"/>
              <a:t>schemas</a:t>
            </a:r>
            <a:r>
              <a:rPr lang="it-IT" dirty="0" smtClean="0"/>
              <a:t>. </a:t>
            </a:r>
            <a:r>
              <a:rPr lang="it-IT" dirty="0" err="1" smtClean="0"/>
              <a:t>We’ve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Balsamiq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prototyping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r>
              <a:rPr lang="it-IT" dirty="0" smtClean="0"/>
              <a:t> for the </a:t>
            </a:r>
            <a:r>
              <a:rPr lang="it-IT" dirty="0" err="1" smtClean="0"/>
              <a:t>interactive</a:t>
            </a:r>
            <a:r>
              <a:rPr lang="it-IT" dirty="0" smtClean="0"/>
              <a:t> </a:t>
            </a:r>
            <a:r>
              <a:rPr lang="it-IT" dirty="0" err="1" smtClean="0"/>
              <a:t>mockup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4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  <p:sp>
        <p:nvSpPr>
          <p:cNvPr id="59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35916" y="5202257"/>
                <a:ext cx="2486993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</a:p>
            </p:txBody>
          </p:sp>
        </p:grp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242579"/>
              <a:ext cx="1688075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  <a:p>
              <a:r>
                <a:rPr lang="it-IT" sz="1400" dirty="0" smtClean="0"/>
                <a:t>FAQ</a:t>
              </a:r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91007" y="1643216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223" name="Oval 32"/>
          <p:cNvSpPr/>
          <p:nvPr/>
        </p:nvSpPr>
        <p:spPr>
          <a:xfrm>
            <a:off x="8990736" y="1220755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4" name="Oval 32"/>
          <p:cNvSpPr/>
          <p:nvPr/>
        </p:nvSpPr>
        <p:spPr>
          <a:xfrm>
            <a:off x="8988435" y="142719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5" name="Oval 32"/>
          <p:cNvSpPr/>
          <p:nvPr/>
        </p:nvSpPr>
        <p:spPr>
          <a:xfrm>
            <a:off x="2497901" y="4317099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6" name="Oval 32"/>
          <p:cNvSpPr/>
          <p:nvPr/>
        </p:nvSpPr>
        <p:spPr>
          <a:xfrm>
            <a:off x="2495600" y="4523536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8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2088225"/>
            <a:chOff x="-841046" y="4185608"/>
            <a:chExt cx="3046228" cy="3867624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3867624"/>
              <a:chOff x="436585" y="4109408"/>
              <a:chExt cx="1824182" cy="3867624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38676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364948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580235"/>
              <a:ext cx="1126754" cy="1201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97230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3101327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96148" y="325446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30351" y="4188304"/>
                <a:ext cx="2164561" cy="265014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201029" y="5309208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662109" y="5570450"/>
            <a:ext cx="949446" cy="181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631829" y="5396503"/>
            <a:ext cx="706829" cy="1739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655230" y="5904334"/>
            <a:ext cx="710596" cy="299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2986227" y="4905771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108059" y="6297726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478748" y="546971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9381928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2973524" y="1218832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Snip Single Corner Rectangle 73"/>
          <p:cNvSpPr/>
          <p:nvPr/>
        </p:nvSpPr>
        <p:spPr>
          <a:xfrm>
            <a:off x="1427991" y="4897202"/>
            <a:ext cx="986520" cy="6481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cxnSp>
        <p:nvCxnSpPr>
          <p:cNvPr id="23" name="Connettore 2 22"/>
          <p:cNvCxnSpPr>
            <a:stCxn id="266" idx="1"/>
            <a:endCxn id="234" idx="3"/>
          </p:cNvCxnSpPr>
          <p:nvPr/>
        </p:nvCxnSpPr>
        <p:spPr>
          <a:xfrm>
            <a:off x="1921251" y="4529938"/>
            <a:ext cx="0" cy="3672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5"/>
          <p:cNvSpPr/>
          <p:nvPr/>
        </p:nvSpPr>
        <p:spPr>
          <a:xfrm>
            <a:off x="2577691" y="3699827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9" name="Straight Arrow Connector 29"/>
          <p:cNvCxnSpPr>
            <a:stCxn id="247" idx="2"/>
            <a:endCxn id="266" idx="0"/>
          </p:cNvCxnSpPr>
          <p:nvPr/>
        </p:nvCxnSpPr>
        <p:spPr>
          <a:xfrm flipH="1">
            <a:off x="2414511" y="3899585"/>
            <a:ext cx="434636" cy="30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5"/>
          <p:cNvSpPr/>
          <p:nvPr/>
        </p:nvSpPr>
        <p:spPr>
          <a:xfrm rot="10800000">
            <a:off x="1415480" y="5732020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Esagono 21"/>
          <p:cNvSpPr/>
          <p:nvPr/>
        </p:nvSpPr>
        <p:spPr>
          <a:xfrm>
            <a:off x="4079776" y="3066746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Esagono 21"/>
          <p:cNvSpPr/>
          <p:nvPr/>
        </p:nvSpPr>
        <p:spPr>
          <a:xfrm>
            <a:off x="7600217" y="2987242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1344" y="1268760"/>
            <a:ext cx="11881320" cy="54726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symbol</a:t>
            </a:r>
            <a:r>
              <a:rPr lang="it-IT" sz="2000" dirty="0" smtClean="0">
                <a:solidFill>
                  <a:schemeClr val="tx1"/>
                </a:solidFill>
              </a:rPr>
              <a:t>       to indicate the </a:t>
            </a:r>
            <a:r>
              <a:rPr lang="it-IT" sz="2000" dirty="0" err="1" smtClean="0">
                <a:solidFill>
                  <a:schemeClr val="tx1"/>
                </a:solidFill>
              </a:rPr>
              <a:t>presence</a:t>
            </a:r>
            <a:r>
              <a:rPr lang="it-IT" sz="2000" dirty="0" smtClean="0">
                <a:solidFill>
                  <a:schemeClr val="tx1"/>
                </a:solidFill>
              </a:rPr>
              <a:t> of a </a:t>
            </a:r>
            <a:r>
              <a:rPr lang="it-IT" sz="2000" dirty="0" err="1" smtClean="0">
                <a:solidFill>
                  <a:schemeClr val="tx1"/>
                </a:solidFill>
              </a:rPr>
              <a:t>filter</a:t>
            </a:r>
            <a:r>
              <a:rPr lang="it-IT" sz="2000" dirty="0" smtClean="0">
                <a:solidFill>
                  <a:schemeClr val="tx1"/>
                </a:solidFill>
              </a:rPr>
              <a:t> panel in </a:t>
            </a:r>
            <a:r>
              <a:rPr lang="it-IT" sz="2000" dirty="0" err="1" smtClean="0">
                <a:solidFill>
                  <a:schemeClr val="tx1"/>
                </a:solidFill>
              </a:rPr>
              <a:t>that</a:t>
            </a:r>
            <a:r>
              <a:rPr lang="it-IT" sz="2000" dirty="0" smtClean="0">
                <a:solidFill>
                  <a:schemeClr val="tx1"/>
                </a:solidFill>
              </a:rPr>
              <a:t> page.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only</a:t>
            </a:r>
            <a:r>
              <a:rPr lang="it-IT" sz="2000" dirty="0" smtClean="0">
                <a:solidFill>
                  <a:schemeClr val="tx1"/>
                </a:solidFill>
              </a:rPr>
              <a:t> in the «</a:t>
            </a:r>
            <a:r>
              <a:rPr lang="it-IT" sz="2000" dirty="0" err="1" smtClean="0">
                <a:solidFill>
                  <a:schemeClr val="tx1"/>
                </a:solidFill>
              </a:rPr>
              <a:t>Devices</a:t>
            </a:r>
            <a:r>
              <a:rPr lang="it-IT" sz="2000" dirty="0" smtClean="0">
                <a:solidFill>
                  <a:schemeClr val="tx1"/>
                </a:solidFill>
              </a:rPr>
              <a:t> by </a:t>
            </a:r>
            <a:r>
              <a:rPr lang="it-IT" sz="2000" dirty="0" err="1" smtClean="0">
                <a:solidFill>
                  <a:schemeClr val="tx1"/>
                </a:solidFill>
              </a:rPr>
              <a:t>category</a:t>
            </a:r>
            <a:r>
              <a:rPr lang="it-IT" sz="2000" dirty="0" smtClean="0">
                <a:solidFill>
                  <a:schemeClr val="tx1"/>
                </a:solidFill>
              </a:rPr>
              <a:t>» page, </a:t>
            </a:r>
            <a:r>
              <a:rPr 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suggested</a:t>
            </a:r>
            <a:r>
              <a:rPr lang="it-IT" sz="2000" dirty="0" smtClean="0">
                <a:solidFill>
                  <a:schemeClr val="tx1"/>
                </a:solidFill>
              </a:rPr>
              <a:t> in the </a:t>
            </a:r>
            <a:r>
              <a:rPr lang="it-IT" sz="2000" dirty="0" err="1" smtClean="0">
                <a:solidFill>
                  <a:schemeClr val="tx1"/>
                </a:solidFill>
              </a:rPr>
              <a:t>specification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but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also</a:t>
            </a:r>
            <a:r>
              <a:rPr lang="it-IT" sz="2000" dirty="0" smtClean="0">
                <a:solidFill>
                  <a:schemeClr val="tx1"/>
                </a:solidFill>
              </a:rPr>
              <a:t> in the «AS by </a:t>
            </a:r>
            <a:r>
              <a:rPr lang="it-IT" sz="2000" dirty="0" err="1" smtClean="0">
                <a:solidFill>
                  <a:schemeClr val="tx1"/>
                </a:solidFill>
              </a:rPr>
              <a:t>category</a:t>
            </a:r>
            <a:r>
              <a:rPr lang="it-IT" sz="2000" dirty="0" smtClean="0">
                <a:solidFill>
                  <a:schemeClr val="tx1"/>
                </a:solidFill>
              </a:rPr>
              <a:t>» and «</a:t>
            </a:r>
            <a:r>
              <a:rPr lang="it-IT" sz="2000" dirty="0" err="1" smtClean="0">
                <a:solidFill>
                  <a:schemeClr val="tx1"/>
                </a:solidFill>
              </a:rPr>
              <a:t>Promotions</a:t>
            </a:r>
            <a:r>
              <a:rPr lang="it-IT" sz="2000" dirty="0" smtClean="0">
                <a:solidFill>
                  <a:schemeClr val="tx1"/>
                </a:solidFill>
              </a:rPr>
              <a:t>»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in </a:t>
            </a:r>
            <a:r>
              <a:rPr lang="it-IT" sz="2000" dirty="0" err="1" smtClean="0">
                <a:solidFill>
                  <a:schemeClr val="tx1"/>
                </a:solidFill>
              </a:rPr>
              <a:t>order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make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navigation</a:t>
            </a:r>
            <a:r>
              <a:rPr lang="it-IT" sz="2000" dirty="0" smtClean="0">
                <a:solidFill>
                  <a:schemeClr val="tx1"/>
                </a:solidFill>
              </a:rPr>
              <a:t> in </a:t>
            </a:r>
            <a:r>
              <a:rPr lang="it-IT" sz="2000" dirty="0" err="1" smtClean="0">
                <a:solidFill>
                  <a:schemeClr val="tx1"/>
                </a:solidFill>
              </a:rPr>
              <a:t>these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 smtClean="0">
                <a:solidFill>
                  <a:schemeClr val="tx1"/>
                </a:solidFill>
              </a:rPr>
              <a:t> more </a:t>
            </a:r>
            <a:r>
              <a:rPr lang="it-IT" sz="2000" dirty="0" err="1" smtClean="0">
                <a:solidFill>
                  <a:schemeClr val="tx1"/>
                </a:solidFill>
              </a:rPr>
              <a:t>clear</a:t>
            </a:r>
            <a:r>
              <a:rPr lang="it-IT" sz="2000" dirty="0" smtClean="0">
                <a:solidFill>
                  <a:schemeClr val="tx1"/>
                </a:solidFill>
              </a:rPr>
              <a:t>.</a:t>
            </a: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       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this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symbol</a:t>
            </a:r>
            <a:r>
              <a:rPr lang="it-IT" sz="2000" dirty="0" smtClean="0">
                <a:solidFill>
                  <a:schemeClr val="tx1"/>
                </a:solidFill>
              </a:rPr>
              <a:t> to indicate the </a:t>
            </a:r>
            <a:r>
              <a:rPr lang="it-IT" sz="2000" dirty="0" err="1" smtClean="0">
                <a:solidFill>
                  <a:schemeClr val="tx1"/>
                </a:solidFill>
              </a:rPr>
              <a:t>form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which</a:t>
            </a:r>
            <a:r>
              <a:rPr lang="it-IT" sz="2000" dirty="0" smtClean="0">
                <a:solidFill>
                  <a:schemeClr val="tx1"/>
                </a:solidFill>
              </a:rPr>
              <a:t> do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correspond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any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official</a:t>
            </a:r>
            <a:r>
              <a:rPr lang="it-IT" sz="2000" dirty="0" smtClean="0">
                <a:solidFill>
                  <a:schemeClr val="tx1"/>
                </a:solidFill>
              </a:rPr>
              <a:t> IDM primitive.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When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user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makes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a </a:t>
            </a:r>
            <a:r>
              <a:rPr lang="it-IT" sz="2000" dirty="0" err="1" smtClean="0">
                <a:solidFill>
                  <a:schemeClr val="tx1"/>
                </a:solidFill>
              </a:rPr>
              <a:t>transition</a:t>
            </a:r>
            <a:r>
              <a:rPr lang="it-IT" sz="2000" dirty="0" smtClean="0">
                <a:solidFill>
                  <a:schemeClr val="tx1"/>
                </a:solidFill>
              </a:rPr>
              <a:t> from a multiple </a:t>
            </a:r>
            <a:r>
              <a:rPr lang="it-IT" sz="2000" dirty="0" err="1" smtClean="0">
                <a:solidFill>
                  <a:schemeClr val="tx1"/>
                </a:solidFill>
              </a:rPr>
              <a:t>topic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another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one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since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there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is</a:t>
            </a:r>
            <a:r>
              <a:rPr lang="it-IT" sz="2000" dirty="0" smtClean="0">
                <a:solidFill>
                  <a:schemeClr val="tx1"/>
                </a:solidFill>
              </a:rPr>
              <a:t> an </a:t>
            </a:r>
            <a:r>
              <a:rPr lang="it-IT" sz="2000" dirty="0" err="1" smtClean="0">
                <a:solidFill>
                  <a:schemeClr val="tx1"/>
                </a:solidFill>
              </a:rPr>
              <a:t>index</a:t>
            </a:r>
            <a:r>
              <a:rPr lang="it-IT" sz="2000" dirty="0" smtClean="0">
                <a:solidFill>
                  <a:schemeClr val="tx1"/>
                </a:solidFill>
              </a:rPr>
              <a:t> pattern, the </a:t>
            </a:r>
            <a:r>
              <a:rPr lang="it-IT" sz="2000" dirty="0" err="1" smtClean="0">
                <a:solidFill>
                  <a:schemeClr val="tx1"/>
                </a:solidFill>
              </a:rPr>
              <a:t>destination</a:t>
            </a:r>
            <a:r>
              <a:rPr lang="it-IT" sz="2000" dirty="0" smtClean="0">
                <a:solidFill>
                  <a:schemeClr val="tx1"/>
                </a:solidFill>
              </a:rPr>
              <a:t> page </a:t>
            </a:r>
            <a:r>
              <a:rPr lang="it-IT" sz="2000" dirty="0" err="1" smtClean="0">
                <a:solidFill>
                  <a:schemeClr val="tx1"/>
                </a:solidFill>
              </a:rPr>
              <a:t>will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contain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group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links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but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only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transition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links</a:t>
            </a:r>
            <a:r>
              <a:rPr lang="it-IT" sz="2000" dirty="0" smtClean="0">
                <a:solidFill>
                  <a:schemeClr val="tx1"/>
                </a:solidFill>
              </a:rPr>
              <a:t>. </a:t>
            </a:r>
            <a:r>
              <a:rPr lang="it-IT" sz="2000" dirty="0" err="1" smtClean="0">
                <a:solidFill>
                  <a:schemeClr val="tx1"/>
                </a:solidFill>
              </a:rPr>
              <a:t>This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because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interpreted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index</a:t>
            </a:r>
            <a:r>
              <a:rPr lang="it-IT" sz="2000" dirty="0" smtClean="0">
                <a:solidFill>
                  <a:schemeClr val="tx1"/>
                </a:solidFill>
              </a:rPr>
              <a:t> pattern </a:t>
            </a:r>
            <a:r>
              <a:rPr lang="it-IT" sz="2000" dirty="0" err="1" smtClean="0">
                <a:solidFill>
                  <a:schemeClr val="tx1"/>
                </a:solidFill>
              </a:rPr>
              <a:t>strictly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official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specification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5" name="CasellaDiTesto 6"/>
          <p:cNvSpPr txBox="1">
            <a:spLocks noChangeArrowheads="1"/>
          </p:cNvSpPr>
          <p:nvPr/>
        </p:nvSpPr>
        <p:spPr bwMode="auto">
          <a:xfrm>
            <a:off x="4194460" y="260648"/>
            <a:ext cx="3875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it-IT" sz="4000" dirty="0">
                <a:solidFill>
                  <a:schemeClr val="tx1"/>
                </a:solidFill>
              </a:rPr>
              <a:t>IDM COMMENTS</a:t>
            </a:r>
          </a:p>
        </p:txBody>
      </p:sp>
      <p:sp>
        <p:nvSpPr>
          <p:cNvPr id="6" name="Esagono 21"/>
          <p:cNvSpPr/>
          <p:nvPr/>
        </p:nvSpPr>
        <p:spPr>
          <a:xfrm>
            <a:off x="2789382" y="1320800"/>
            <a:ext cx="282282" cy="308000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525556" y="3259544"/>
            <a:ext cx="492396" cy="529496"/>
            <a:chOff x="4832902" y="2182022"/>
            <a:chExt cx="1106156" cy="830950"/>
          </a:xfrm>
        </p:grpSpPr>
        <p:sp>
          <p:nvSpPr>
            <p:cNvPr id="8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21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5360" y="1360660"/>
            <a:ext cx="11521280" cy="566874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The </a:t>
            </a:r>
            <a:r>
              <a:rPr lang="it-IT" sz="2400" dirty="0" err="1">
                <a:solidFill>
                  <a:schemeClr val="tx1"/>
                </a:solidFill>
              </a:rPr>
              <a:t>main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path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decided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fully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implement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related</a:t>
            </a:r>
            <a:r>
              <a:rPr lang="it-IT" sz="2400" dirty="0">
                <a:solidFill>
                  <a:schemeClr val="tx1"/>
                </a:solidFill>
              </a:rPr>
              <a:t> to the </a:t>
            </a:r>
            <a:r>
              <a:rPr lang="it-IT" sz="2400" dirty="0" err="1">
                <a:solidFill>
                  <a:schemeClr val="tx1"/>
                </a:solidFill>
              </a:rPr>
              <a:t>device</a:t>
            </a:r>
            <a:r>
              <a:rPr lang="it-IT" sz="2400" dirty="0">
                <a:solidFill>
                  <a:schemeClr val="tx1"/>
                </a:solidFill>
              </a:rPr>
              <a:t> «Samsung </a:t>
            </a:r>
            <a:r>
              <a:rPr lang="it-IT" sz="2400" dirty="0" err="1">
                <a:solidFill>
                  <a:schemeClr val="tx1"/>
                </a:solidFill>
              </a:rPr>
              <a:t>Galaxy</a:t>
            </a:r>
            <a:r>
              <a:rPr lang="it-IT" sz="2400" dirty="0">
                <a:solidFill>
                  <a:schemeClr val="tx1"/>
                </a:solidFill>
              </a:rPr>
              <a:t> S7 </a:t>
            </a:r>
            <a:r>
              <a:rPr lang="it-IT" sz="2400" dirty="0" err="1">
                <a:solidFill>
                  <a:schemeClr val="tx1"/>
                </a:solidFill>
              </a:rPr>
              <a:t>edge</a:t>
            </a:r>
            <a:r>
              <a:rPr lang="it-IT" sz="2400" dirty="0">
                <a:solidFill>
                  <a:schemeClr val="tx1"/>
                </a:solidFill>
              </a:rPr>
              <a:t>». Using </a:t>
            </a:r>
            <a:r>
              <a:rPr lang="it-IT" sz="2400" dirty="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path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all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pages</a:t>
            </a:r>
            <a:r>
              <a:rPr lang="it-IT" sz="2400" dirty="0">
                <a:solidFill>
                  <a:schemeClr val="tx1"/>
                </a:solidFill>
              </a:rPr>
              <a:t> of the P-IDM can be </a:t>
            </a:r>
            <a:r>
              <a:rPr lang="it-IT" sz="2400" dirty="0" err="1">
                <a:solidFill>
                  <a:schemeClr val="tx1"/>
                </a:solidFill>
              </a:rPr>
              <a:t>visited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least</a:t>
            </a:r>
            <a:r>
              <a:rPr lang="it-IT" sz="2400" dirty="0">
                <a:solidFill>
                  <a:schemeClr val="tx1"/>
                </a:solidFill>
              </a:rPr>
              <a:t> once, </a:t>
            </a:r>
            <a:r>
              <a:rPr lang="it-IT" sz="2400" dirty="0" err="1">
                <a:solidFill>
                  <a:schemeClr val="tx1"/>
                </a:solidFill>
              </a:rPr>
              <a:t>except</a:t>
            </a:r>
            <a:r>
              <a:rPr lang="it-IT" sz="2400" dirty="0">
                <a:solidFill>
                  <a:schemeClr val="tx1"/>
                </a:solidFill>
              </a:rPr>
              <a:t> for the </a:t>
            </a:r>
            <a:r>
              <a:rPr lang="it-IT" sz="2400" dirty="0" err="1">
                <a:solidFill>
                  <a:schemeClr val="tx1"/>
                </a:solidFill>
              </a:rPr>
              <a:t>transition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pages</a:t>
            </a:r>
            <a:r>
              <a:rPr lang="it-IT" sz="2400" dirty="0">
                <a:solidFill>
                  <a:schemeClr val="tx1"/>
                </a:solidFill>
              </a:rPr>
              <a:t> «For Device(s)_1» and «For Device(s</a:t>
            </a:r>
            <a:r>
              <a:rPr lang="it-IT" sz="2400" dirty="0" smtClean="0">
                <a:solidFill>
                  <a:schemeClr val="tx1"/>
                </a:solidFill>
              </a:rPr>
              <a:t>)_2», </a:t>
            </a:r>
            <a:r>
              <a:rPr lang="it-IT" sz="2400" dirty="0" err="1" smtClean="0">
                <a:solidFill>
                  <a:schemeClr val="tx1"/>
                </a:solidFill>
              </a:rPr>
              <a:t>which</a:t>
            </a:r>
            <a:r>
              <a:rPr lang="it-IT" sz="2400" dirty="0" smtClean="0">
                <a:solidFill>
                  <a:schemeClr val="tx1"/>
                </a:solidFill>
              </a:rPr>
              <a:t> are </a:t>
            </a:r>
            <a:r>
              <a:rPr lang="it-IT" sz="2400" dirty="0" err="1" smtClean="0">
                <a:solidFill>
                  <a:schemeClr val="tx1"/>
                </a:solidFill>
              </a:rPr>
              <a:t>reachable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respectively</a:t>
            </a:r>
            <a:r>
              <a:rPr lang="it-IT" sz="2400" dirty="0" smtClean="0">
                <a:solidFill>
                  <a:schemeClr val="tx1"/>
                </a:solidFill>
              </a:rPr>
              <a:t> from the «</a:t>
            </a:r>
            <a:r>
              <a:rPr lang="it-IT" sz="2400" dirty="0" err="1" smtClean="0">
                <a:solidFill>
                  <a:schemeClr val="tx1"/>
                </a:solidFill>
              </a:rPr>
              <a:t>Healthwatch</a:t>
            </a:r>
            <a:r>
              <a:rPr lang="it-IT" sz="2400" dirty="0" smtClean="0">
                <a:solidFill>
                  <a:schemeClr val="tx1"/>
                </a:solidFill>
              </a:rPr>
              <a:t>» SL service and «Connect to Internet» Assistance service.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As</a:t>
            </a:r>
            <a:r>
              <a:rPr lang="it-IT" sz="2400" dirty="0" smtClean="0">
                <a:solidFill>
                  <a:schemeClr val="tx1"/>
                </a:solidFill>
              </a:rPr>
              <a:t> for the </a:t>
            </a:r>
            <a:r>
              <a:rPr lang="it-IT" sz="2400" dirty="0" err="1" smtClean="0">
                <a:solidFill>
                  <a:schemeClr val="tx1"/>
                </a:solidFill>
              </a:rPr>
              <a:t>orientation</a:t>
            </a:r>
            <a:r>
              <a:rPr lang="it-IT" sz="2400" dirty="0" smtClean="0">
                <a:solidFill>
                  <a:schemeClr val="tx1"/>
                </a:solidFill>
              </a:rPr>
              <a:t> info, in </a:t>
            </a:r>
            <a:r>
              <a:rPr lang="it-IT" sz="2400" dirty="0" err="1" smtClean="0">
                <a:solidFill>
                  <a:schemeClr val="tx1"/>
                </a:solidFill>
              </a:rPr>
              <a:t>order</a:t>
            </a:r>
            <a:r>
              <a:rPr lang="it-IT" sz="2400" dirty="0" smtClean="0">
                <a:solidFill>
                  <a:schemeClr val="tx1"/>
                </a:solidFill>
              </a:rPr>
              <a:t> to </a:t>
            </a:r>
            <a:r>
              <a:rPr lang="it-IT" sz="2400" dirty="0" err="1" smtClean="0">
                <a:solidFill>
                  <a:schemeClr val="tx1"/>
                </a:solidFill>
              </a:rPr>
              <a:t>keep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not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too</a:t>
            </a:r>
            <a:r>
              <a:rPr lang="it-IT" sz="2400" dirty="0" smtClean="0">
                <a:solidFill>
                  <a:schemeClr val="tx1"/>
                </a:solidFill>
              </a:rPr>
              <a:t> long, </a:t>
            </a:r>
            <a:r>
              <a:rPr lang="it-IT" sz="2400" dirty="0" err="1" smtClean="0">
                <a:solidFill>
                  <a:schemeClr val="tx1"/>
                </a:solidFill>
              </a:rPr>
              <a:t>we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decided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that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if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user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makes</a:t>
            </a:r>
            <a:r>
              <a:rPr lang="it-IT" sz="2400" dirty="0" smtClean="0">
                <a:solidFill>
                  <a:schemeClr val="tx1"/>
                </a:solidFill>
              </a:rPr>
              <a:t> a single </a:t>
            </a:r>
            <a:r>
              <a:rPr lang="it-IT" sz="2400" dirty="0" err="1" smtClean="0">
                <a:solidFill>
                  <a:schemeClr val="tx1"/>
                </a:solidFill>
              </a:rPr>
              <a:t>transition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between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two</a:t>
            </a:r>
            <a:r>
              <a:rPr lang="it-IT" sz="2400" dirty="0" smtClean="0">
                <a:solidFill>
                  <a:schemeClr val="tx1"/>
                </a:solidFill>
              </a:rPr>
              <a:t> multiple </a:t>
            </a:r>
            <a:r>
              <a:rPr lang="it-IT" sz="2400" dirty="0" err="1" smtClean="0">
                <a:solidFill>
                  <a:schemeClr val="tx1"/>
                </a:solidFill>
              </a:rPr>
              <a:t>topics</a:t>
            </a:r>
            <a:r>
              <a:rPr lang="it-IT" sz="2400" dirty="0" smtClean="0">
                <a:solidFill>
                  <a:schemeClr val="tx1"/>
                </a:solidFill>
              </a:rPr>
              <a:t>, the </a:t>
            </a:r>
            <a:r>
              <a:rPr lang="it-IT" sz="2400" dirty="0" err="1" smtClean="0">
                <a:solidFill>
                  <a:schemeClr val="tx1"/>
                </a:solidFill>
              </a:rPr>
              <a:t>orientation</a:t>
            </a:r>
            <a:r>
              <a:rPr lang="it-IT" sz="2400" dirty="0" smtClean="0">
                <a:solidFill>
                  <a:schemeClr val="tx1"/>
                </a:solidFill>
              </a:rPr>
              <a:t> info </a:t>
            </a:r>
            <a:r>
              <a:rPr lang="it-IT" sz="2400" dirty="0" err="1" smtClean="0">
                <a:solidFill>
                  <a:schemeClr val="tx1"/>
                </a:solidFill>
              </a:rPr>
              <a:t>follows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same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path</a:t>
            </a:r>
            <a:r>
              <a:rPr lang="it-IT" sz="2400" dirty="0" smtClean="0">
                <a:solidFill>
                  <a:schemeClr val="tx1"/>
                </a:solidFill>
              </a:rPr>
              <a:t>; </a:t>
            </a:r>
            <a:r>
              <a:rPr lang="it-IT" sz="2400" dirty="0" err="1" smtClean="0">
                <a:solidFill>
                  <a:schemeClr val="tx1"/>
                </a:solidFill>
              </a:rPr>
              <a:t>at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second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transition</a:t>
            </a:r>
            <a:r>
              <a:rPr lang="it-IT" sz="2400" dirty="0" smtClean="0">
                <a:solidFill>
                  <a:schemeClr val="tx1"/>
                </a:solidFill>
              </a:rPr>
              <a:t> of </a:t>
            </a:r>
            <a:r>
              <a:rPr lang="it-IT" sz="2400" dirty="0" err="1" smtClean="0">
                <a:solidFill>
                  <a:schemeClr val="tx1"/>
                </a:solidFill>
              </a:rPr>
              <a:t>topic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instead</a:t>
            </a:r>
            <a:r>
              <a:rPr lang="it-IT" sz="2400" dirty="0" smtClean="0">
                <a:solidFill>
                  <a:schemeClr val="tx1"/>
                </a:solidFill>
              </a:rPr>
              <a:t>, the </a:t>
            </a:r>
            <a:r>
              <a:rPr lang="it-IT" sz="2400" dirty="0" err="1" smtClean="0">
                <a:solidFill>
                  <a:schemeClr val="tx1"/>
                </a:solidFill>
              </a:rPr>
              <a:t>path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is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resetted</a:t>
            </a:r>
            <a:r>
              <a:rPr lang="it-IT" sz="2400" dirty="0" smtClean="0">
                <a:solidFill>
                  <a:schemeClr val="tx1"/>
                </a:solidFill>
              </a:rPr>
              <a:t> to the default </a:t>
            </a:r>
            <a:r>
              <a:rPr lang="it-IT" sz="2400" dirty="0" err="1" smtClean="0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(from the </a:t>
            </a:r>
            <a:r>
              <a:rPr lang="it-IT" sz="2400" dirty="0" err="1" smtClean="0">
                <a:solidFill>
                  <a:schemeClr val="tx1"/>
                </a:solidFill>
              </a:rPr>
              <a:t>corresponding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category</a:t>
            </a:r>
            <a:r>
              <a:rPr lang="it-IT" sz="2400" dirty="0" smtClean="0">
                <a:solidFill>
                  <a:schemeClr val="tx1"/>
                </a:solidFill>
              </a:rPr>
              <a:t> to the page).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Since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highlighting</a:t>
            </a:r>
            <a:r>
              <a:rPr lang="it-IT" sz="2400" dirty="0" smtClean="0">
                <a:solidFill>
                  <a:schemeClr val="tx1"/>
                </a:solidFill>
              </a:rPr>
              <a:t> of the </a:t>
            </a:r>
            <a:r>
              <a:rPr lang="it-IT" sz="2400" dirty="0" err="1" smtClean="0">
                <a:solidFill>
                  <a:schemeClr val="tx1"/>
                </a:solidFill>
              </a:rPr>
              <a:t>clickable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links</a:t>
            </a:r>
            <a:r>
              <a:rPr lang="it-IT" sz="2400" dirty="0" smtClean="0">
                <a:solidFill>
                  <a:schemeClr val="tx1"/>
                </a:solidFill>
              </a:rPr>
              <a:t> in the </a:t>
            </a:r>
            <a:r>
              <a:rPr lang="it-IT" sz="2400" dirty="0" err="1" smtClean="0">
                <a:solidFill>
                  <a:schemeClr val="tx1"/>
                </a:solidFill>
              </a:rPr>
              <a:t>mockup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alters</a:t>
            </a:r>
            <a:r>
              <a:rPr lang="it-IT" sz="2400" dirty="0" smtClean="0">
                <a:solidFill>
                  <a:schemeClr val="tx1"/>
                </a:solidFill>
              </a:rPr>
              <a:t> the website </a:t>
            </a:r>
            <a:r>
              <a:rPr lang="it-IT" sz="2400" dirty="0" err="1" smtClean="0">
                <a:solidFill>
                  <a:schemeClr val="tx1"/>
                </a:solidFill>
              </a:rPr>
              <a:t>visualization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we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provided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two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versions</a:t>
            </a:r>
            <a:r>
              <a:rPr lang="it-IT" sz="2400" dirty="0" smtClean="0">
                <a:solidFill>
                  <a:schemeClr val="tx1"/>
                </a:solidFill>
              </a:rPr>
              <a:t> of the </a:t>
            </a:r>
            <a:r>
              <a:rPr lang="it-IT" sz="2400" dirty="0" err="1" smtClean="0">
                <a:solidFill>
                  <a:schemeClr val="tx1"/>
                </a:solidFill>
              </a:rPr>
              <a:t>mockup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document</a:t>
            </a:r>
            <a:r>
              <a:rPr lang="it-IT" sz="2400" dirty="0" smtClean="0">
                <a:solidFill>
                  <a:schemeClr val="tx1"/>
                </a:solidFill>
              </a:rPr>
              <a:t>: </a:t>
            </a:r>
            <a:r>
              <a:rPr lang="it-IT" sz="2400" dirty="0" err="1" smtClean="0">
                <a:solidFill>
                  <a:schemeClr val="tx1"/>
                </a:solidFill>
              </a:rPr>
              <a:t>one</a:t>
            </a:r>
            <a:r>
              <a:rPr lang="it-IT" sz="2400" dirty="0" smtClean="0">
                <a:solidFill>
                  <a:schemeClr val="tx1"/>
                </a:solidFill>
              </a:rPr>
              <a:t> with the </a:t>
            </a:r>
            <a:r>
              <a:rPr lang="it-IT" sz="2400" dirty="0" err="1" smtClean="0">
                <a:solidFill>
                  <a:schemeClr val="tx1"/>
                </a:solidFill>
              </a:rPr>
              <a:t>original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aspect</a:t>
            </a:r>
            <a:r>
              <a:rPr lang="it-IT" sz="2400" dirty="0" smtClean="0">
                <a:solidFill>
                  <a:schemeClr val="tx1"/>
                </a:solidFill>
              </a:rPr>
              <a:t>, and </a:t>
            </a:r>
            <a:r>
              <a:rPr lang="it-IT" sz="2400" dirty="0" err="1" smtClean="0">
                <a:solidFill>
                  <a:schemeClr val="tx1"/>
                </a:solidFill>
              </a:rPr>
              <a:t>one</a:t>
            </a:r>
            <a:r>
              <a:rPr lang="it-IT" sz="2400" dirty="0" smtClean="0">
                <a:solidFill>
                  <a:schemeClr val="tx1"/>
                </a:solidFill>
              </a:rPr>
              <a:t> with the </a:t>
            </a:r>
            <a:r>
              <a:rPr lang="it-IT" sz="2400" dirty="0" err="1" smtClean="0">
                <a:solidFill>
                  <a:schemeClr val="tx1"/>
                </a:solidFill>
              </a:rPr>
              <a:t>highlighted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links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CasellaDiTesto 6"/>
          <p:cNvSpPr txBox="1">
            <a:spLocks noChangeArrowheads="1"/>
          </p:cNvSpPr>
          <p:nvPr/>
        </p:nvSpPr>
        <p:spPr bwMode="auto">
          <a:xfrm>
            <a:off x="3716887" y="260648"/>
            <a:ext cx="4758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it-IT" sz="4000" dirty="0" smtClean="0"/>
              <a:t>MOCKUP</a:t>
            </a:r>
            <a:r>
              <a:rPr lang="it-IT" altLang="it-IT" sz="4000" dirty="0" smtClean="0">
                <a:solidFill>
                  <a:schemeClr val="tx1"/>
                </a:solidFill>
              </a:rPr>
              <a:t> </a:t>
            </a:r>
            <a:r>
              <a:rPr lang="it-IT" altLang="it-IT" sz="40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764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751</Words>
  <Application>Microsoft Office PowerPoint</Application>
  <PresentationFormat>Widescreen</PresentationFormat>
  <Paragraphs>155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HYP 2015-16 project – TIM Website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vito matarazzo</cp:lastModifiedBy>
  <cp:revision>83</cp:revision>
  <dcterms:created xsi:type="dcterms:W3CDTF">2016-03-23T12:04:54Z</dcterms:created>
  <dcterms:modified xsi:type="dcterms:W3CDTF">2016-05-13T16:03:49Z</dcterms:modified>
</cp:coreProperties>
</file>