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2" r:id="rId5"/>
    <p:sldId id="275" r:id="rId6"/>
    <p:sldId id="273" r:id="rId7"/>
    <p:sldId id="274" r:id="rId8"/>
    <p:sldId id="276" r:id="rId9"/>
    <p:sldId id="277" r:id="rId10"/>
    <p:sldId id="278" r:id="rId11"/>
    <p:sldId id="279" r:id="rId12"/>
    <p:sldId id="283" r:id="rId13"/>
    <p:sldId id="285" r:id="rId14"/>
    <p:sldId id="286" r:id="rId15"/>
    <p:sldId id="287" r:id="rId16"/>
    <p:sldId id="288" r:id="rId17"/>
    <p:sldId id="284"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1" d="100"/>
          <a:sy n="71" d="100"/>
        </p:scale>
        <p:origin x="702"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33DB-32E7-4B3B-9731-6DA20AFC38EE}"/>
              </a:ext>
            </a:extLst>
          </p:cNvPr>
          <p:cNvSpPr>
            <a:spLocks noGrp="1"/>
          </p:cNvSpPr>
          <p:nvPr>
            <p:ph type="title"/>
          </p:nvPr>
        </p:nvSpPr>
        <p:spPr>
          <a:xfrm>
            <a:off x="1218883" y="1484784"/>
            <a:ext cx="10360501" cy="2448272"/>
          </a:xfrm>
        </p:spPr>
        <p:txBody>
          <a:bodyPr>
            <a:normAutofit/>
          </a:bodyPr>
          <a:lstStyle/>
          <a:p>
            <a:r>
              <a:rPr lang="en-US" sz="4800" dirty="0"/>
              <a:t>RURAL  ARTISANS </a:t>
            </a:r>
            <a:br>
              <a:rPr lang="en-US" sz="4800" dirty="0"/>
            </a:br>
            <a:r>
              <a:rPr lang="en-US" sz="4800" dirty="0"/>
              <a:t>MARKETING  WEBSITE.</a:t>
            </a:r>
            <a:endParaRPr lang="en-IN" sz="4800" dirty="0"/>
          </a:p>
        </p:txBody>
      </p:sp>
      <p:sp>
        <p:nvSpPr>
          <p:cNvPr id="3" name="TextBox 2">
            <a:extLst>
              <a:ext uri="{FF2B5EF4-FFF2-40B4-BE49-F238E27FC236}">
                <a16:creationId xmlns:a16="http://schemas.microsoft.com/office/drawing/2014/main" id="{B33A91B7-E152-438D-B61D-05ECB0BC34FC}"/>
              </a:ext>
            </a:extLst>
          </p:cNvPr>
          <p:cNvSpPr txBox="1"/>
          <p:nvPr/>
        </p:nvSpPr>
        <p:spPr>
          <a:xfrm>
            <a:off x="1218883" y="620688"/>
            <a:ext cx="9268017" cy="1138773"/>
          </a:xfrm>
          <a:prstGeom prst="rect">
            <a:avLst/>
          </a:prstGeom>
          <a:noFill/>
        </p:spPr>
        <p:txBody>
          <a:bodyPr wrap="square" rtlCol="0">
            <a:spAutoFit/>
          </a:bodyPr>
          <a:lstStyle/>
          <a:p>
            <a:r>
              <a:rPr lang="en-IN" sz="2800" dirty="0"/>
              <a:t>DEPARTMENT OF COMPUTER SCIENCE AND ENGINEERING</a:t>
            </a:r>
          </a:p>
          <a:p>
            <a:r>
              <a:rPr lang="en-IN" sz="2000" dirty="0"/>
              <a:t>GE19612-PROFESSIONAL READINESS FOR INNOVATION, EMPLOYABILITY AND ENTREPRENEURSHIP.</a:t>
            </a:r>
          </a:p>
        </p:txBody>
      </p:sp>
      <p:sp>
        <p:nvSpPr>
          <p:cNvPr id="4" name="TextBox 3">
            <a:extLst>
              <a:ext uri="{FF2B5EF4-FFF2-40B4-BE49-F238E27FC236}">
                <a16:creationId xmlns:a16="http://schemas.microsoft.com/office/drawing/2014/main" id="{58FE7D7F-75EC-4DCA-9034-B1BE813F67C8}"/>
              </a:ext>
            </a:extLst>
          </p:cNvPr>
          <p:cNvSpPr txBox="1"/>
          <p:nvPr/>
        </p:nvSpPr>
        <p:spPr>
          <a:xfrm>
            <a:off x="7390556" y="5301208"/>
            <a:ext cx="4680520" cy="954107"/>
          </a:xfrm>
          <a:prstGeom prst="rect">
            <a:avLst/>
          </a:prstGeom>
          <a:noFill/>
        </p:spPr>
        <p:txBody>
          <a:bodyPr wrap="square" rtlCol="0">
            <a:spAutoFit/>
          </a:bodyPr>
          <a:lstStyle/>
          <a:p>
            <a:r>
              <a:rPr lang="en-IN" sz="2800" dirty="0"/>
              <a:t>AGNES C - 210701019</a:t>
            </a:r>
          </a:p>
          <a:p>
            <a:r>
              <a:rPr lang="en-IN" sz="2800" dirty="0"/>
              <a:t>ANTO ROSHAN P - 210701029</a:t>
            </a:r>
          </a:p>
        </p:txBody>
      </p:sp>
    </p:spTree>
    <p:extLst>
      <p:ext uri="{BB962C8B-B14F-4D97-AF65-F5344CB8AC3E}">
        <p14:creationId xmlns:p14="http://schemas.microsoft.com/office/powerpoint/2010/main" val="387824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34F5B-EFEE-49C6-9F47-1B1A5311BB92}"/>
              </a:ext>
            </a:extLst>
          </p:cNvPr>
          <p:cNvSpPr txBox="1"/>
          <p:nvPr/>
        </p:nvSpPr>
        <p:spPr>
          <a:xfrm>
            <a:off x="1053852" y="332656"/>
            <a:ext cx="1944216" cy="646331"/>
          </a:xfrm>
          <a:prstGeom prst="rect">
            <a:avLst/>
          </a:prstGeom>
          <a:noFill/>
        </p:spPr>
        <p:txBody>
          <a:bodyPr wrap="square" rtlCol="0">
            <a:spAutoFit/>
          </a:bodyPr>
          <a:lstStyle/>
          <a:p>
            <a:r>
              <a:rPr lang="en-US" sz="3600" b="1" dirty="0"/>
              <a:t>OUTPUT</a:t>
            </a:r>
            <a:endParaRPr lang="en-IN" sz="3600" b="1" dirty="0"/>
          </a:p>
        </p:txBody>
      </p:sp>
      <p:pic>
        <p:nvPicPr>
          <p:cNvPr id="8" name="Picture 7">
            <a:extLst>
              <a:ext uri="{FF2B5EF4-FFF2-40B4-BE49-F238E27FC236}">
                <a16:creationId xmlns:a16="http://schemas.microsoft.com/office/drawing/2014/main" id="{66E33EFB-5C22-41AE-A32E-58DACD45BA74}"/>
              </a:ext>
            </a:extLst>
          </p:cNvPr>
          <p:cNvPicPr>
            <a:picLocks noChangeAspect="1"/>
          </p:cNvPicPr>
          <p:nvPr/>
        </p:nvPicPr>
        <p:blipFill rotWithShape="1">
          <a:blip r:embed="rId2">
            <a:extLst>
              <a:ext uri="{28A0092B-C50C-407E-A947-70E740481C1C}">
                <a14:useLocalDpi xmlns:a14="http://schemas.microsoft.com/office/drawing/2010/main" val="0"/>
              </a:ext>
            </a:extLst>
          </a:blip>
          <a:srcRect l="3920" t="12173" b="7969"/>
          <a:stretch/>
        </p:blipFill>
        <p:spPr>
          <a:xfrm>
            <a:off x="1009356" y="990002"/>
            <a:ext cx="11179469" cy="5535342"/>
          </a:xfrm>
          <a:prstGeom prst="rect">
            <a:avLst/>
          </a:prstGeom>
        </p:spPr>
      </p:pic>
    </p:spTree>
    <p:extLst>
      <p:ext uri="{BB962C8B-B14F-4D97-AF65-F5344CB8AC3E}">
        <p14:creationId xmlns:p14="http://schemas.microsoft.com/office/powerpoint/2010/main" val="155876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07419-FDBF-40AB-9583-E5B297AA084F}"/>
              </a:ext>
            </a:extLst>
          </p:cNvPr>
          <p:cNvPicPr>
            <a:picLocks noChangeAspect="1"/>
          </p:cNvPicPr>
          <p:nvPr/>
        </p:nvPicPr>
        <p:blipFill rotWithShape="1">
          <a:blip r:embed="rId2">
            <a:extLst>
              <a:ext uri="{28A0092B-C50C-407E-A947-70E740481C1C}">
                <a14:useLocalDpi xmlns:a14="http://schemas.microsoft.com/office/drawing/2010/main" val="0"/>
              </a:ext>
            </a:extLst>
          </a:blip>
          <a:srcRect l="3920" t="10071" b="6918"/>
          <a:stretch/>
        </p:blipFill>
        <p:spPr>
          <a:xfrm>
            <a:off x="907959" y="332656"/>
            <a:ext cx="11266314" cy="6120680"/>
          </a:xfrm>
          <a:prstGeom prst="rect">
            <a:avLst/>
          </a:prstGeom>
        </p:spPr>
      </p:pic>
    </p:spTree>
    <p:extLst>
      <p:ext uri="{BB962C8B-B14F-4D97-AF65-F5344CB8AC3E}">
        <p14:creationId xmlns:p14="http://schemas.microsoft.com/office/powerpoint/2010/main" val="382060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994C0-6D80-49B7-820C-2BDA2D5CFFB8}"/>
              </a:ext>
            </a:extLst>
          </p:cNvPr>
          <p:cNvPicPr>
            <a:picLocks noChangeAspect="1"/>
          </p:cNvPicPr>
          <p:nvPr/>
        </p:nvPicPr>
        <p:blipFill rotWithShape="1">
          <a:blip r:embed="rId2">
            <a:extLst>
              <a:ext uri="{28A0092B-C50C-407E-A947-70E740481C1C}">
                <a14:useLocalDpi xmlns:a14="http://schemas.microsoft.com/office/drawing/2010/main" val="0"/>
              </a:ext>
            </a:extLst>
          </a:blip>
          <a:srcRect l="3920" t="11508" b="6533"/>
          <a:stretch/>
        </p:blipFill>
        <p:spPr>
          <a:xfrm>
            <a:off x="928212" y="404664"/>
            <a:ext cx="11260613" cy="6048672"/>
          </a:xfrm>
          <a:prstGeom prst="rect">
            <a:avLst/>
          </a:prstGeom>
        </p:spPr>
      </p:pic>
    </p:spTree>
    <p:extLst>
      <p:ext uri="{BB962C8B-B14F-4D97-AF65-F5344CB8AC3E}">
        <p14:creationId xmlns:p14="http://schemas.microsoft.com/office/powerpoint/2010/main" val="321973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88B1-7E17-4EFC-962B-498B6C545FA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3C214D-9CB5-4A6D-92FD-0470A3873E80}"/>
              </a:ext>
            </a:extLst>
          </p:cNvPr>
          <p:cNvSpPr>
            <a:spLocks noGrp="1"/>
          </p:cNvSpPr>
          <p:nvPr>
            <p:ph idx="1"/>
          </p:nvPr>
        </p:nvSpPr>
        <p:spPr/>
        <p:txBody>
          <a:bodyPr/>
          <a:lstStyle/>
          <a:p>
            <a:r>
              <a:rPr lang="en-US" dirty="0"/>
              <a:t>In conclusion, the development of the rural artisans marketing website represents a pivotal milestone in the intersection of technology, entrepreneurship, and cultural preservation. Through the </a:t>
            </a:r>
            <a:r>
              <a:rPr lang="en-US" dirty="0" err="1"/>
              <a:t>utilisation</a:t>
            </a:r>
            <a:r>
              <a:rPr lang="en-US" dirty="0"/>
              <a:t> of digital platforms, we have established a channel for rural craftsmen to present their age-old workmanship to a worldwide audience, surpassing geographical limitations and conventional market restrictions. The internet acts as a market for actual goods, but it also gives artisans—who have long been neglected and </a:t>
            </a:r>
            <a:r>
              <a:rPr lang="en-US" dirty="0" err="1"/>
              <a:t>marginalised</a:t>
            </a:r>
            <a:r>
              <a:rPr lang="en-US" dirty="0"/>
              <a:t> by mainstream commerce—hope and empowerment.</a:t>
            </a:r>
            <a:endParaRPr lang="en-IN" dirty="0"/>
          </a:p>
        </p:txBody>
      </p:sp>
    </p:spTree>
    <p:extLst>
      <p:ext uri="{BB962C8B-B14F-4D97-AF65-F5344CB8AC3E}">
        <p14:creationId xmlns:p14="http://schemas.microsoft.com/office/powerpoint/2010/main" val="194354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A547D-F9DC-43AC-9C77-67783511F698}"/>
              </a:ext>
            </a:extLst>
          </p:cNvPr>
          <p:cNvSpPr txBox="1"/>
          <p:nvPr/>
        </p:nvSpPr>
        <p:spPr>
          <a:xfrm>
            <a:off x="4366220" y="2780928"/>
            <a:ext cx="5328592" cy="769441"/>
          </a:xfrm>
          <a:prstGeom prst="rect">
            <a:avLst/>
          </a:prstGeom>
          <a:noFill/>
        </p:spPr>
        <p:txBody>
          <a:bodyPr wrap="square" rtlCol="0">
            <a:spAutoFit/>
          </a:bodyPr>
          <a:lstStyle/>
          <a:p>
            <a:r>
              <a:rPr lang="en-US" sz="4400" b="1" dirty="0"/>
              <a:t>THANK YOU</a:t>
            </a:r>
            <a:endParaRPr lang="en-IN" sz="4400" b="1" dirty="0"/>
          </a:p>
        </p:txBody>
      </p:sp>
    </p:spTree>
    <p:extLst>
      <p:ext uri="{BB962C8B-B14F-4D97-AF65-F5344CB8AC3E}">
        <p14:creationId xmlns:p14="http://schemas.microsoft.com/office/powerpoint/2010/main" val="17397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4BC9-EBC8-44F1-AA29-93C391998AB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2C0F4B0-11A0-4EE2-AA5C-42D6792D8B3A}"/>
              </a:ext>
            </a:extLst>
          </p:cNvPr>
          <p:cNvSpPr>
            <a:spLocks noGrp="1"/>
          </p:cNvSpPr>
          <p:nvPr>
            <p:ph idx="1"/>
          </p:nvPr>
        </p:nvSpPr>
        <p:spPr/>
        <p:txBody>
          <a:bodyPr/>
          <a:lstStyle/>
          <a:p>
            <a:pPr marL="0" indent="0">
              <a:buNone/>
            </a:pPr>
            <a:r>
              <a:rPr lang="en-US" dirty="0">
                <a:ea typeface="Calibri"/>
                <a:cs typeface="Calibri"/>
              </a:rPr>
              <a:t>How might we develop a unique platform to market traditional products, supporting the livelihood of rural artisans and pottery makers, fostering economic sustainability and preserving cultural heritage?</a:t>
            </a:r>
            <a:endParaRPr lang="en-IN" dirty="0"/>
          </a:p>
        </p:txBody>
      </p:sp>
    </p:spTree>
    <p:extLst>
      <p:ext uri="{BB962C8B-B14F-4D97-AF65-F5344CB8AC3E}">
        <p14:creationId xmlns:p14="http://schemas.microsoft.com/office/powerpoint/2010/main" val="67062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AA3B-899F-417C-9198-856131A6BD4C}"/>
              </a:ext>
            </a:extLst>
          </p:cNvPr>
          <p:cNvSpPr>
            <a:spLocks noGrp="1"/>
          </p:cNvSpPr>
          <p:nvPr>
            <p:ph type="title"/>
          </p:nvPr>
        </p:nvSpPr>
        <p:spPr>
          <a:xfrm>
            <a:off x="1053852" y="307535"/>
            <a:ext cx="10360501" cy="1223963"/>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00766E0-1B1D-435D-82A9-F33FB2D75B41}"/>
              </a:ext>
            </a:extLst>
          </p:cNvPr>
          <p:cNvSpPr>
            <a:spLocks noGrp="1"/>
          </p:cNvSpPr>
          <p:nvPr>
            <p:ph idx="1"/>
          </p:nvPr>
        </p:nvSpPr>
        <p:spPr>
          <a:xfrm>
            <a:off x="1053852" y="1670609"/>
            <a:ext cx="10873207" cy="4881566"/>
          </a:xfrm>
        </p:spPr>
        <p:txBody>
          <a:bodyPr>
            <a:normAutofit fontScale="85000" lnSpcReduction="20000"/>
          </a:bodyPr>
          <a:lstStyle/>
          <a:p>
            <a:pPr marL="0" indent="0">
              <a:lnSpc>
                <a:spcPct val="120000"/>
              </a:lnSpc>
              <a:buNone/>
            </a:pPr>
            <a:r>
              <a:rPr lang="en-US" dirty="0"/>
              <a:t>In an era marked by globalization and industrialization, traditional crafts and the livelihoods of rural artisans face unprecedented challenges. This project is a visionary mobile application designed to revolutionize the marketing of traditional products while supporting the livelihoods of rural artisans and pottery makers. Grounded in the principles of economic sustainability and cultural heritage preservation, this serves as a unique platform to bridge the gap between artisans and consumers. The app features intuitive browsing and purchasing interfaces, allowing users to explore artisanal creations and make purchases directly from the creators. By facilitating direct transactions between artisans and consumers, the app eliminates intermediaries and empowers artisans to control their pricing and profit margins, thereby enhancing their economic independence and sustainability. By harnessing the power of technology and community-driven initiatives, our project aims to create a more equitable and culturally vibrant marketplace for traditional crafts.</a:t>
            </a:r>
            <a:endParaRPr lang="en-IN" dirty="0"/>
          </a:p>
        </p:txBody>
      </p:sp>
    </p:spTree>
    <p:extLst>
      <p:ext uri="{BB962C8B-B14F-4D97-AF65-F5344CB8AC3E}">
        <p14:creationId xmlns:p14="http://schemas.microsoft.com/office/powerpoint/2010/main" val="22108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8238-930E-4978-A32F-66C86CAE3919}"/>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266F4FDF-56DB-492E-B60C-49EBCADECE1B}"/>
              </a:ext>
            </a:extLst>
          </p:cNvPr>
          <p:cNvSpPr>
            <a:spLocks noGrp="1"/>
          </p:cNvSpPr>
          <p:nvPr>
            <p:ph idx="1"/>
          </p:nvPr>
        </p:nvSpPr>
        <p:spPr>
          <a:xfrm>
            <a:off x="1218883" y="1700808"/>
            <a:ext cx="10360501" cy="4462272"/>
          </a:xfrm>
        </p:spPr>
        <p:txBody>
          <a:bodyPr>
            <a:normAutofit lnSpcReduction="10000"/>
          </a:bodyPr>
          <a:lstStyle/>
          <a:p>
            <a:pPr marL="0" indent="0">
              <a:buNone/>
            </a:pPr>
            <a:r>
              <a:rPr lang="en-US" dirty="0"/>
              <a:t>Etsy: Etsy is a popular online marketplace that connects artisans and craftspeople with customers worldwide. It features a wide range of handmade and vintage items, including traditional crafts and pottery.</a:t>
            </a:r>
          </a:p>
          <a:p>
            <a:pPr marL="0" indent="0">
              <a:buNone/>
            </a:pPr>
            <a:r>
              <a:rPr lang="en-US" dirty="0" err="1"/>
              <a:t>Novica</a:t>
            </a:r>
            <a:r>
              <a:rPr lang="en-US" dirty="0"/>
              <a:t>: </a:t>
            </a:r>
            <a:r>
              <a:rPr lang="en-US" dirty="0" err="1"/>
              <a:t>Novica</a:t>
            </a:r>
            <a:r>
              <a:rPr lang="en-US" dirty="0"/>
              <a:t> is an e-commerce platform that specializes in handmade goods sourced from artisans around the world. It offers a curated selection of traditional crafts, including pottery, textiles, jewelry, and home decor.</a:t>
            </a:r>
          </a:p>
          <a:p>
            <a:pPr marL="0" indent="0">
              <a:buNone/>
            </a:pPr>
            <a:r>
              <a:rPr lang="en-US" dirty="0"/>
              <a:t>Crafts Atlas: Crafts Atlas is a mobile app that connects users with artisans and craftspeople in India. It features a directory of artisans, workshops, and craft clusters across the country, allowing users to discover and purchase traditional products directly from the makers.</a:t>
            </a:r>
            <a:endParaRPr lang="en-IN" dirty="0"/>
          </a:p>
        </p:txBody>
      </p:sp>
    </p:spTree>
    <p:extLst>
      <p:ext uri="{BB962C8B-B14F-4D97-AF65-F5344CB8AC3E}">
        <p14:creationId xmlns:p14="http://schemas.microsoft.com/office/powerpoint/2010/main" val="9821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BBE3-30A8-44C1-BB38-0567A682DBB8}"/>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89C0C367-FD30-41A4-BD20-75D01EC3C8D0}"/>
              </a:ext>
            </a:extLst>
          </p:cNvPr>
          <p:cNvSpPr>
            <a:spLocks noGrp="1"/>
          </p:cNvSpPr>
          <p:nvPr>
            <p:ph idx="1"/>
          </p:nvPr>
        </p:nvSpPr>
        <p:spPr/>
        <p:txBody>
          <a:bodyPr>
            <a:normAutofit lnSpcReduction="10000"/>
          </a:bodyPr>
          <a:lstStyle/>
          <a:p>
            <a:pPr marL="0" indent="0">
              <a:buNone/>
            </a:pPr>
            <a:r>
              <a:rPr lang="en-US" dirty="0"/>
              <a:t> While existing platforms like Etsy, </a:t>
            </a:r>
            <a:r>
              <a:rPr lang="en-US" dirty="0" err="1"/>
              <a:t>Novica</a:t>
            </a:r>
            <a:r>
              <a:rPr lang="en-US" dirty="0"/>
              <a:t>, and others have made significant strides in connecting artisans with customers and supporting traditional crafts, there are several potential changes or enhancements that could be made to further improve the system:</a:t>
            </a:r>
          </a:p>
          <a:p>
            <a:r>
              <a:rPr lang="en-US" dirty="0"/>
              <a:t>Increased Visibility for Rural Artisans</a:t>
            </a:r>
          </a:p>
          <a:p>
            <a:r>
              <a:rPr lang="en-IN" dirty="0"/>
              <a:t>Direct Communication Channels</a:t>
            </a:r>
            <a:endParaRPr lang="en-US" dirty="0"/>
          </a:p>
          <a:p>
            <a:r>
              <a:rPr lang="en-IN" dirty="0"/>
              <a:t>Sustainability Initiatives</a:t>
            </a:r>
            <a:endParaRPr lang="en-US" dirty="0"/>
          </a:p>
          <a:p>
            <a:r>
              <a:rPr lang="en-IN" dirty="0"/>
              <a:t>Mobile Accessibility</a:t>
            </a:r>
            <a:endParaRPr lang="en-US" dirty="0"/>
          </a:p>
          <a:p>
            <a:r>
              <a:rPr lang="en-IN" dirty="0"/>
              <a:t>Localized Support</a:t>
            </a:r>
          </a:p>
        </p:txBody>
      </p:sp>
    </p:spTree>
    <p:extLst>
      <p:ext uri="{BB962C8B-B14F-4D97-AF65-F5344CB8AC3E}">
        <p14:creationId xmlns:p14="http://schemas.microsoft.com/office/powerpoint/2010/main" val="136999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AD96-4E33-4D18-A467-743DDAACBBAE}"/>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72361092-A100-46AB-93BE-E40ED51C8C17}"/>
              </a:ext>
            </a:extLst>
          </p:cNvPr>
          <p:cNvSpPr>
            <a:spLocks noGrp="1"/>
          </p:cNvSpPr>
          <p:nvPr>
            <p:ph idx="1"/>
          </p:nvPr>
        </p:nvSpPr>
        <p:spPr/>
        <p:txBody>
          <a:bodyPr/>
          <a:lstStyle/>
          <a:p>
            <a:r>
              <a:rPr lang="en-IN" dirty="0"/>
              <a:t>User Authentication and Profile Management</a:t>
            </a:r>
          </a:p>
          <a:p>
            <a:r>
              <a:rPr lang="en-IN" dirty="0"/>
              <a:t>Search and Filter Functionality</a:t>
            </a:r>
          </a:p>
          <a:p>
            <a:r>
              <a:rPr lang="en-IN" dirty="0"/>
              <a:t>Product Listings and </a:t>
            </a:r>
            <a:r>
              <a:rPr lang="en-IN" dirty="0" err="1"/>
              <a:t>Catalog</a:t>
            </a:r>
            <a:endParaRPr lang="en-IN" dirty="0"/>
          </a:p>
          <a:p>
            <a:r>
              <a:rPr lang="en-IN" dirty="0"/>
              <a:t>Shopping Cart and Checkout</a:t>
            </a:r>
          </a:p>
          <a:p>
            <a:r>
              <a:rPr lang="en-IN" dirty="0"/>
              <a:t>Secure Payment Gateway </a:t>
            </a:r>
          </a:p>
          <a:p>
            <a:r>
              <a:rPr lang="en-IN" dirty="0"/>
              <a:t>Support and Feedback Module</a:t>
            </a:r>
          </a:p>
        </p:txBody>
      </p:sp>
    </p:spTree>
    <p:extLst>
      <p:ext uri="{BB962C8B-B14F-4D97-AF65-F5344CB8AC3E}">
        <p14:creationId xmlns:p14="http://schemas.microsoft.com/office/powerpoint/2010/main" val="356607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50BB-1AB0-4F63-A128-FA73C3C19D35}"/>
              </a:ext>
            </a:extLst>
          </p:cNvPr>
          <p:cNvSpPr>
            <a:spLocks noGrp="1"/>
          </p:cNvSpPr>
          <p:nvPr>
            <p:ph type="title"/>
          </p:nvPr>
        </p:nvSpPr>
        <p:spPr/>
        <p:txBody>
          <a:bodyPr/>
          <a:lstStyle/>
          <a:p>
            <a:r>
              <a:rPr lang="en-US" dirty="0"/>
              <a:t>ALGORITHMS REQUIRED</a:t>
            </a:r>
            <a:endParaRPr lang="en-IN" dirty="0"/>
          </a:p>
        </p:txBody>
      </p:sp>
      <p:sp>
        <p:nvSpPr>
          <p:cNvPr id="3" name="Content Placeholder 2">
            <a:extLst>
              <a:ext uri="{FF2B5EF4-FFF2-40B4-BE49-F238E27FC236}">
                <a16:creationId xmlns:a16="http://schemas.microsoft.com/office/drawing/2014/main" id="{16BAD5C2-4B80-4AA9-8EAB-ADC22B84AE82}"/>
              </a:ext>
            </a:extLst>
          </p:cNvPr>
          <p:cNvSpPr>
            <a:spLocks noGrp="1"/>
          </p:cNvSpPr>
          <p:nvPr>
            <p:ph idx="1"/>
          </p:nvPr>
        </p:nvSpPr>
        <p:spPr/>
        <p:txBody>
          <a:bodyPr>
            <a:normAutofit fontScale="92500" lnSpcReduction="10000"/>
          </a:bodyPr>
          <a:lstStyle/>
          <a:p>
            <a:r>
              <a:rPr lang="en-US" dirty="0"/>
              <a:t>Search and Filter Algorithm: Implement an algorithm to efficiently search and filter products based on user preferences, such as category, price range, or location. Techniques like binary search or hash tables can be useful for fast retrieval of relevant data.</a:t>
            </a:r>
          </a:p>
          <a:p>
            <a:r>
              <a:rPr lang="en-US" dirty="0"/>
              <a:t>Recommendation Algorithm: Develop a recommendation system to suggest products to users based on their browsing history, purchase behavior, or preferences. Collaborative filtering or content-based filtering techniques can be employed for personalized recommendations.</a:t>
            </a:r>
          </a:p>
          <a:p>
            <a:r>
              <a:rPr lang="en-US" dirty="0"/>
              <a:t>Geolocation Algorithm: Utilize geolocation algorithms to determine the user's location and provide relevant information, such as nearby artisans or events. Algorithms like geocoding and geofencing can help in this regard.</a:t>
            </a:r>
            <a:endParaRPr lang="en-IN" dirty="0"/>
          </a:p>
        </p:txBody>
      </p:sp>
    </p:spTree>
    <p:extLst>
      <p:ext uri="{BB962C8B-B14F-4D97-AF65-F5344CB8AC3E}">
        <p14:creationId xmlns:p14="http://schemas.microsoft.com/office/powerpoint/2010/main" val="368805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72A7-F15B-4C0C-B61F-48EA3A106A50}"/>
              </a:ext>
            </a:extLst>
          </p:cNvPr>
          <p:cNvSpPr>
            <a:spLocks noGrp="1"/>
          </p:cNvSpPr>
          <p:nvPr>
            <p:ph type="title"/>
          </p:nvPr>
        </p:nvSpPr>
        <p:spPr/>
        <p:txBody>
          <a:bodyPr/>
          <a:lstStyle/>
          <a:p>
            <a:r>
              <a:rPr lang="en-US" dirty="0"/>
              <a:t>ALGORITHMS REQUIRED</a:t>
            </a:r>
            <a:endParaRPr lang="en-IN" dirty="0"/>
          </a:p>
        </p:txBody>
      </p:sp>
      <p:sp>
        <p:nvSpPr>
          <p:cNvPr id="3" name="Content Placeholder 2">
            <a:extLst>
              <a:ext uri="{FF2B5EF4-FFF2-40B4-BE49-F238E27FC236}">
                <a16:creationId xmlns:a16="http://schemas.microsoft.com/office/drawing/2014/main" id="{A85B3B6E-4FD8-4C95-847A-9D6EFD890369}"/>
              </a:ext>
            </a:extLst>
          </p:cNvPr>
          <p:cNvSpPr>
            <a:spLocks noGrp="1"/>
          </p:cNvSpPr>
          <p:nvPr>
            <p:ph idx="1"/>
          </p:nvPr>
        </p:nvSpPr>
        <p:spPr/>
        <p:txBody>
          <a:bodyPr/>
          <a:lstStyle/>
          <a:p>
            <a:r>
              <a:rPr lang="en-IN" dirty="0"/>
              <a:t>Image Recognition Algorithm: Implement image recognition algorithms to automatically tag and categorize product images uploaded by artisans. Machine learning techniques like convolutional neural networks (CNNs) can be used for image recognition tasks.</a:t>
            </a:r>
          </a:p>
          <a:p>
            <a:r>
              <a:rPr lang="en-IN" dirty="0"/>
              <a:t>Natural Language Processing (NLP) Algorithm: Employ NLP algorithms to </a:t>
            </a:r>
            <a:r>
              <a:rPr lang="en-IN" dirty="0" err="1"/>
              <a:t>analyze</a:t>
            </a:r>
            <a:r>
              <a:rPr lang="en-IN" dirty="0"/>
              <a:t> product descriptions, customer reviews, and other textual data. This can help in sentiment analysis, topic </a:t>
            </a:r>
            <a:r>
              <a:rPr lang="en-IN" dirty="0" err="1"/>
              <a:t>modeling</a:t>
            </a:r>
            <a:r>
              <a:rPr lang="en-IN" dirty="0"/>
              <a:t>, and extracting relevant information.</a:t>
            </a:r>
          </a:p>
        </p:txBody>
      </p:sp>
    </p:spTree>
    <p:extLst>
      <p:ext uri="{BB962C8B-B14F-4D97-AF65-F5344CB8AC3E}">
        <p14:creationId xmlns:p14="http://schemas.microsoft.com/office/powerpoint/2010/main" val="14751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49C54-0991-4E50-9B5C-2FB9ED0C7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454" y="296652"/>
            <a:ext cx="4532524" cy="6264696"/>
          </a:xfrm>
          <a:prstGeom prst="rect">
            <a:avLst/>
          </a:prstGeom>
        </p:spPr>
      </p:pic>
      <p:sp>
        <p:nvSpPr>
          <p:cNvPr id="4" name="TextBox 3">
            <a:extLst>
              <a:ext uri="{FF2B5EF4-FFF2-40B4-BE49-F238E27FC236}">
                <a16:creationId xmlns:a16="http://schemas.microsoft.com/office/drawing/2014/main" id="{A304BD4B-FD9F-464F-9FA7-7EEAF3FF62FE}"/>
              </a:ext>
            </a:extLst>
          </p:cNvPr>
          <p:cNvSpPr txBox="1"/>
          <p:nvPr/>
        </p:nvSpPr>
        <p:spPr>
          <a:xfrm flipH="1">
            <a:off x="981844" y="296652"/>
            <a:ext cx="3024336" cy="1077218"/>
          </a:xfrm>
          <a:prstGeom prst="rect">
            <a:avLst/>
          </a:prstGeom>
          <a:noFill/>
        </p:spPr>
        <p:txBody>
          <a:bodyPr wrap="square" rtlCol="0">
            <a:spAutoFit/>
          </a:bodyPr>
          <a:lstStyle/>
          <a:p>
            <a:r>
              <a:rPr lang="en-US" sz="3200" b="1" dirty="0"/>
              <a:t>SYSTEM ARCHITECTURE</a:t>
            </a:r>
            <a:endParaRPr lang="en-IN" sz="3200" b="1" dirty="0"/>
          </a:p>
        </p:txBody>
      </p:sp>
    </p:spTree>
    <p:extLst>
      <p:ext uri="{BB962C8B-B14F-4D97-AF65-F5344CB8AC3E}">
        <p14:creationId xmlns:p14="http://schemas.microsoft.com/office/powerpoint/2010/main" val="38796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1174</TotalTime>
  <Words>718</Words>
  <Application>Microsoft Office PowerPoint</Application>
  <PresentationFormat>Custom</PresentationFormat>
  <Paragraphs>39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Tech 16x9</vt:lpstr>
      <vt:lpstr>RURAL  ARTISANS  MARKETING  WEBSITE.</vt:lpstr>
      <vt:lpstr>PROBLEM STATEMENT</vt:lpstr>
      <vt:lpstr>ABSTRACT</vt:lpstr>
      <vt:lpstr>EXISTING SYSTEM</vt:lpstr>
      <vt:lpstr>PROPOSED SYSTEM</vt:lpstr>
      <vt:lpstr>MODULES</vt:lpstr>
      <vt:lpstr>ALGORITHMS REQUIRED</vt:lpstr>
      <vt:lpstr>ALGORITHMS REQUIRED</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RURAL  ARTISANS   MARKETING  APP</dc:title>
  <dc:creator>agnes christuraj</dc:creator>
  <cp:lastModifiedBy>Jael</cp:lastModifiedBy>
  <cp:revision>18</cp:revision>
  <dcterms:created xsi:type="dcterms:W3CDTF">2024-05-01T13:26:00Z</dcterms:created>
  <dcterms:modified xsi:type="dcterms:W3CDTF">2024-05-20T04:23:51Z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