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82" r:id="rId6"/>
    <p:sldId id="283" r:id="rId7"/>
    <p:sldId id="290" r:id="rId8"/>
    <p:sldId id="284" r:id="rId9"/>
    <p:sldId id="291" r:id="rId10"/>
    <p:sldId id="287" r:id="rId11"/>
    <p:sldId id="292" r:id="rId12"/>
    <p:sldId id="293" r:id="rId13"/>
    <p:sldId id="294" r:id="rId14"/>
    <p:sldId id="295" r:id="rId15"/>
    <p:sldId id="268" r:id="rId16"/>
    <p:sldId id="269"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dhatchayani2002@gmail.com" initials="s" lastIdx="1" clrIdx="0">
    <p:extLst>
      <p:ext uri="{19B8F6BF-5375-455C-9EA6-DF929625EA0E}">
        <p15:presenceInfo xmlns:p15="http://schemas.microsoft.com/office/powerpoint/2012/main" userId="8d7cbf486c866f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60" autoAdjust="0"/>
    <p:restoredTop sz="94660"/>
  </p:normalViewPr>
  <p:slideViewPr>
    <p:cSldViewPr snapToGrid="0">
      <p:cViewPr varScale="1">
        <p:scale>
          <a:sx n="85" d="100"/>
          <a:sy n="85" d="100"/>
        </p:scale>
        <p:origin x="10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9E499-7BD7-4BDB-8165-5B840F7C8DE3}"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8546C-ADCF-4FE6-94BE-C8E77BC1B5DE}" type="slidenum">
              <a:rPr lang="en-US" smtClean="0"/>
              <a:t>‹#›</a:t>
            </a:fld>
            <a:endParaRPr lang="en-US"/>
          </a:p>
        </p:txBody>
      </p:sp>
    </p:spTree>
    <p:extLst>
      <p:ext uri="{BB962C8B-B14F-4D97-AF65-F5344CB8AC3E}">
        <p14:creationId xmlns:p14="http://schemas.microsoft.com/office/powerpoint/2010/main" val="150720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6E95-4FFA-4074-AEE6-FC99A3C08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7DF963-1721-4C98-ACF2-D7E4E9213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B4185-A85C-440A-8957-40A0FD8DAA55}"/>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5" name="Footer Placeholder 4">
            <a:extLst>
              <a:ext uri="{FF2B5EF4-FFF2-40B4-BE49-F238E27FC236}">
                <a16:creationId xmlns:a16="http://schemas.microsoft.com/office/drawing/2014/main" id="{E7F9F0FB-121A-4209-974B-7C93FC3C16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FFCFDB-2878-46D1-8FCE-E39764CE4A5F}"/>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100612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EB04-1115-45D6-9949-9917936679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1F9F7-AE87-4F15-BD49-31946BD44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C40AA-A887-4C6B-AE4E-5FE00BF29F08}"/>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5" name="Footer Placeholder 4">
            <a:extLst>
              <a:ext uri="{FF2B5EF4-FFF2-40B4-BE49-F238E27FC236}">
                <a16:creationId xmlns:a16="http://schemas.microsoft.com/office/drawing/2014/main" id="{5D25C1C3-C9D3-4BF7-8BE8-CD6E979B58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EC927F-3909-4841-809D-6F076F729425}"/>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27966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5C82B-4349-4D13-A7B9-4BB61C1ED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A0DB38-65E5-4EC8-803A-8229BEAE2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09551-AD82-417B-A23F-41F09C8979AC}"/>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5" name="Footer Placeholder 4">
            <a:extLst>
              <a:ext uri="{FF2B5EF4-FFF2-40B4-BE49-F238E27FC236}">
                <a16:creationId xmlns:a16="http://schemas.microsoft.com/office/drawing/2014/main" id="{CFAD948C-BBFE-4A4C-A794-2239603644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EB69DB-7BA8-4046-B1D8-9B131A9B0BAC}"/>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58928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E6FD-A820-45A6-9DC1-985708998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62946-AB0B-4BF2-AAEB-EBFDF6F53E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6A55F-B936-4DBB-B561-96A3C4A34E98}"/>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5" name="Footer Placeholder 4">
            <a:extLst>
              <a:ext uri="{FF2B5EF4-FFF2-40B4-BE49-F238E27FC236}">
                <a16:creationId xmlns:a16="http://schemas.microsoft.com/office/drawing/2014/main" id="{9884AB9C-90B3-43F0-B9E4-648F8B7D61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B774FF-B949-4E8E-B964-2FA8478079C5}"/>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363988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9F86-7949-497F-84E4-2EB4A11B7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553D30-5315-472B-9BD8-D9B730D04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C6EEEE-41F4-43E8-8EA8-90E0282A4F21}"/>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5" name="Footer Placeholder 4">
            <a:extLst>
              <a:ext uri="{FF2B5EF4-FFF2-40B4-BE49-F238E27FC236}">
                <a16:creationId xmlns:a16="http://schemas.microsoft.com/office/drawing/2014/main" id="{82C98944-E76E-4BEF-BDA4-35925FACDF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79C3DC-4EDD-40AD-B3A3-B6971FEA457D}"/>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79239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F169-3F4B-4CD7-ACEC-8FF534F97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9F662-E739-4E6E-9FAD-C2626B9FE4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46493D-C8B3-4E73-8FFE-27438929C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18E57-0CFC-43DA-A7DE-940762C36FD5}"/>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6" name="Footer Placeholder 5">
            <a:extLst>
              <a:ext uri="{FF2B5EF4-FFF2-40B4-BE49-F238E27FC236}">
                <a16:creationId xmlns:a16="http://schemas.microsoft.com/office/drawing/2014/main" id="{D000CD70-6667-469D-8849-34C61398A5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20966A-C6EA-4124-AC10-1287D69F985A}"/>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180003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CB2D-1463-4792-9F05-0550DB871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CBEAC-1E13-4335-B0AE-B32A0A28C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2C280-684F-4666-B80C-78DDCFACD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021D67-B9BD-474D-8F1E-398F926EC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EAEAC-5B1A-4424-A282-3BFAB49ED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DDD-31B6-4E63-A96C-2A60A422C434}"/>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8" name="Footer Placeholder 7">
            <a:extLst>
              <a:ext uri="{FF2B5EF4-FFF2-40B4-BE49-F238E27FC236}">
                <a16:creationId xmlns:a16="http://schemas.microsoft.com/office/drawing/2014/main" id="{CF6438FF-A167-49C2-9AFF-56E089C962F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53CD611-60BC-4025-9AC7-AD444713586A}"/>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155575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C987-B463-4C8E-94B7-3334E2E523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42B67-509B-47A2-B9CE-A108A662BD0B}"/>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4" name="Footer Placeholder 3">
            <a:extLst>
              <a:ext uri="{FF2B5EF4-FFF2-40B4-BE49-F238E27FC236}">
                <a16:creationId xmlns:a16="http://schemas.microsoft.com/office/drawing/2014/main" id="{AF021B21-85C5-4572-A21C-1F6B72353B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24EAEF-9524-4D37-A07A-9BDDA30FA2C6}"/>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416811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A6240-9E44-40A9-9143-E3B48E03641F}"/>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3" name="Footer Placeholder 2">
            <a:extLst>
              <a:ext uri="{FF2B5EF4-FFF2-40B4-BE49-F238E27FC236}">
                <a16:creationId xmlns:a16="http://schemas.microsoft.com/office/drawing/2014/main" id="{85FDC616-CDF5-4780-9B22-1290361002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37FEF3-7259-4D9B-98C3-DAF82C485A8E}"/>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212831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07AF-5414-420A-86E7-41D89BD09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AEB92E-D95D-40FB-90F3-AD041E2F6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402A4B-F117-4BDE-AEBA-7553F67CC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2A039-3BC0-4535-AC42-824E6152E9DC}"/>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6" name="Footer Placeholder 5">
            <a:extLst>
              <a:ext uri="{FF2B5EF4-FFF2-40B4-BE49-F238E27FC236}">
                <a16:creationId xmlns:a16="http://schemas.microsoft.com/office/drawing/2014/main" id="{57B0EA8F-4433-46C5-AE83-F37112B175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A9BE6E-574B-4942-8C55-0536AD1B8751}"/>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23287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D10B-5AAC-402F-A242-F2FA917F7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F97E83-FB3C-4453-841B-9B1EDA47C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DD66061-1465-4D2E-8276-CC9EB6CC5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33D81-64CA-4611-A4B4-08FCD4E7CA65}"/>
              </a:ext>
            </a:extLst>
          </p:cNvPr>
          <p:cNvSpPr>
            <a:spLocks noGrp="1"/>
          </p:cNvSpPr>
          <p:nvPr>
            <p:ph type="dt" sz="half" idx="10"/>
          </p:nvPr>
        </p:nvSpPr>
        <p:spPr/>
        <p:txBody>
          <a:bodyPr/>
          <a:lstStyle/>
          <a:p>
            <a:fld id="{0EE419FC-56ED-49A6-A0D4-C6F9A581794B}" type="datetimeFigureOut">
              <a:rPr lang="en-US" smtClean="0"/>
              <a:t>3/11/2023</a:t>
            </a:fld>
            <a:endParaRPr lang="en-US" dirty="0"/>
          </a:p>
        </p:txBody>
      </p:sp>
      <p:sp>
        <p:nvSpPr>
          <p:cNvPr id="6" name="Footer Placeholder 5">
            <a:extLst>
              <a:ext uri="{FF2B5EF4-FFF2-40B4-BE49-F238E27FC236}">
                <a16:creationId xmlns:a16="http://schemas.microsoft.com/office/drawing/2014/main" id="{643910FC-FD71-44B1-B649-BD0093095C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2C6254-19AA-43CA-9CE7-F1EC13868E13}"/>
              </a:ext>
            </a:extLst>
          </p:cNvPr>
          <p:cNvSpPr>
            <a:spLocks noGrp="1"/>
          </p:cNvSpPr>
          <p:nvPr>
            <p:ph type="sldNum" sz="quarter" idx="12"/>
          </p:nvPr>
        </p:nvSpPr>
        <p:spPr/>
        <p:txBody>
          <a:bodyPr/>
          <a:lstStyle/>
          <a:p>
            <a:fld id="{DE2E09B8-F71E-46AA-B113-FB47C1D9AF27}" type="slidenum">
              <a:rPr lang="en-US" smtClean="0"/>
              <a:t>‹#›</a:t>
            </a:fld>
            <a:endParaRPr lang="en-US" dirty="0"/>
          </a:p>
        </p:txBody>
      </p:sp>
    </p:spTree>
    <p:extLst>
      <p:ext uri="{BB962C8B-B14F-4D97-AF65-F5344CB8AC3E}">
        <p14:creationId xmlns:p14="http://schemas.microsoft.com/office/powerpoint/2010/main" val="135146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C093F-9FFD-4F74-B016-B2BE0B1D3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02DEE2-2BC2-4A71-82C4-471CCCFF5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4290A-B097-4E93-AC37-B7068C9B1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419FC-56ED-49A6-A0D4-C6F9A581794B}" type="datetimeFigureOut">
              <a:rPr lang="en-US" smtClean="0"/>
              <a:t>3/11/2023</a:t>
            </a:fld>
            <a:endParaRPr lang="en-US" dirty="0"/>
          </a:p>
        </p:txBody>
      </p:sp>
      <p:sp>
        <p:nvSpPr>
          <p:cNvPr id="5" name="Footer Placeholder 4">
            <a:extLst>
              <a:ext uri="{FF2B5EF4-FFF2-40B4-BE49-F238E27FC236}">
                <a16:creationId xmlns:a16="http://schemas.microsoft.com/office/drawing/2014/main" id="{719F5FE6-A48B-48E3-BB84-610F4EA63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F4F90F-CEE9-4A6B-B6B5-D6E6EAC34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E09B8-F71E-46AA-B113-FB47C1D9AF27}" type="slidenum">
              <a:rPr lang="en-US" smtClean="0"/>
              <a:t>‹#›</a:t>
            </a:fld>
            <a:endParaRPr lang="en-US" dirty="0"/>
          </a:p>
        </p:txBody>
      </p:sp>
    </p:spTree>
    <p:extLst>
      <p:ext uri="{BB962C8B-B14F-4D97-AF65-F5344CB8AC3E}">
        <p14:creationId xmlns:p14="http://schemas.microsoft.com/office/powerpoint/2010/main" val="172168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BC16-3E08-434E-AA6B-D48278025D0F}"/>
              </a:ext>
            </a:extLst>
          </p:cNvPr>
          <p:cNvSpPr>
            <a:spLocks noGrp="1"/>
          </p:cNvSpPr>
          <p:nvPr>
            <p:ph type="ctrTitle"/>
          </p:nvPr>
        </p:nvSpPr>
        <p:spPr>
          <a:xfrm>
            <a:off x="291641" y="355234"/>
            <a:ext cx="11681077" cy="1591977"/>
          </a:xfrm>
        </p:spPr>
        <p:txBody>
          <a:bodyPr>
            <a:noAutofit/>
          </a:bodyPr>
          <a:lstStyle/>
          <a:p>
            <a:pPr marL="0" marR="0">
              <a:lnSpc>
                <a:spcPct val="100000"/>
              </a:lnSpc>
              <a:spcBef>
                <a:spcPts val="0"/>
              </a:spcBef>
              <a:spcAft>
                <a:spcPts val="800"/>
              </a:spcAft>
            </a:pPr>
            <a:r>
              <a:rPr lang="en-US" sz="3200" b="1" dirty="0">
                <a:latin typeface="Times New Roman" panose="02020603050405020304" pitchFamily="18" charset="0"/>
                <a:cs typeface="Times New Roman" panose="02020603050405020304" pitchFamily="18" charset="0"/>
              </a:rPr>
              <a:t>Analyze and implementation of automatic power factor correction with boost converter using 8051 microcontroller</a:t>
            </a:r>
          </a:p>
        </p:txBody>
      </p:sp>
      <p:sp>
        <p:nvSpPr>
          <p:cNvPr id="3" name="Subtitle 2">
            <a:extLst>
              <a:ext uri="{FF2B5EF4-FFF2-40B4-BE49-F238E27FC236}">
                <a16:creationId xmlns:a16="http://schemas.microsoft.com/office/drawing/2014/main" id="{03BD8735-468E-470E-A449-048A4F7D6430}"/>
              </a:ext>
            </a:extLst>
          </p:cNvPr>
          <p:cNvSpPr>
            <a:spLocks noGrp="1"/>
          </p:cNvSpPr>
          <p:nvPr>
            <p:ph type="subTitle" idx="1"/>
          </p:nvPr>
        </p:nvSpPr>
        <p:spPr/>
        <p:txBody>
          <a:bodyPr>
            <a:normAutofit/>
          </a:bodyPr>
          <a:lstStyle/>
          <a:p>
            <a:pPr marL="0" algn="ctr" rtl="0" eaLnBrk="1" fontAlgn="t" latinLnBrk="0" hangingPunct="1">
              <a:spcBef>
                <a:spcPts val="0"/>
              </a:spcBef>
              <a:spcAft>
                <a:spcPts val="0"/>
              </a:spcAft>
            </a:pPr>
            <a:r>
              <a:rPr lang="en-US" sz="1800" b="1" i="0" u="none" strike="noStrike" kern="1200" dirty="0" err="1">
                <a:solidFill>
                  <a:srgbClr val="FFFFFF"/>
                </a:solidFill>
                <a:effectLst/>
                <a:latin typeface="Century Gothic" panose="020B0502020202020204" pitchFamily="34" charset="0"/>
              </a:rPr>
              <a:t>S.No</a:t>
            </a:r>
            <a:r>
              <a:rPr lang="en-US" sz="1800" b="1" i="0" u="none" strike="noStrike" kern="1200" dirty="0">
                <a:solidFill>
                  <a:srgbClr val="FFFFFF"/>
                </a:solidFill>
                <a:effectLst/>
                <a:latin typeface="Century Gothic" panose="020B0502020202020204" pitchFamily="34" charset="0"/>
              </a:rPr>
              <a:t>:</a:t>
            </a:r>
            <a:endParaRPr lang="en-US"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1" i="0" u="none" strike="noStrike" kern="1200" dirty="0">
                <a:solidFill>
                  <a:srgbClr val="FFFFFF"/>
                </a:solidFill>
                <a:effectLst/>
                <a:latin typeface="Century Gothic" panose="020B0502020202020204" pitchFamily="34" charset="0"/>
              </a:rPr>
              <a:t>Nam</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endParaRPr lang="en-US" dirty="0"/>
          </a:p>
        </p:txBody>
      </p:sp>
      <p:graphicFrame>
        <p:nvGraphicFramePr>
          <p:cNvPr id="6" name="Table 6">
            <a:extLst>
              <a:ext uri="{FF2B5EF4-FFF2-40B4-BE49-F238E27FC236}">
                <a16:creationId xmlns:a16="http://schemas.microsoft.com/office/drawing/2014/main" id="{B34AAFCA-7200-43D4-AEDD-1B95D287A688}"/>
              </a:ext>
            </a:extLst>
          </p:cNvPr>
          <p:cNvGraphicFramePr>
            <a:graphicFrameLocks noGrp="1"/>
          </p:cNvGraphicFramePr>
          <p:nvPr>
            <p:extLst>
              <p:ext uri="{D42A27DB-BD31-4B8C-83A1-F6EECF244321}">
                <p14:modId xmlns:p14="http://schemas.microsoft.com/office/powerpoint/2010/main" val="88626578"/>
              </p:ext>
            </p:extLst>
          </p:nvPr>
        </p:nvGraphicFramePr>
        <p:xfrm>
          <a:off x="1523998" y="3206557"/>
          <a:ext cx="8698862" cy="1828800"/>
        </p:xfrm>
        <a:graphic>
          <a:graphicData uri="http://schemas.openxmlformats.org/drawingml/2006/table">
            <a:tbl>
              <a:tblPr firstRow="1" bandRow="1">
                <a:tableStyleId>{5C22544A-7EE6-4342-B048-85BDC9FD1C3A}</a:tableStyleId>
              </a:tblPr>
              <a:tblGrid>
                <a:gridCol w="4349431">
                  <a:extLst>
                    <a:ext uri="{9D8B030D-6E8A-4147-A177-3AD203B41FA5}">
                      <a16:colId xmlns:a16="http://schemas.microsoft.com/office/drawing/2014/main" val="1119419579"/>
                    </a:ext>
                  </a:extLst>
                </a:gridCol>
                <a:gridCol w="4349431">
                  <a:extLst>
                    <a:ext uri="{9D8B030D-6E8A-4147-A177-3AD203B41FA5}">
                      <a16:colId xmlns:a16="http://schemas.microsoft.com/office/drawing/2014/main" val="1816592862"/>
                    </a:ext>
                  </a:extLst>
                </a:gridCol>
              </a:tblGrid>
              <a:tr h="343747">
                <a:tc>
                  <a:txBody>
                    <a:bodyPr/>
                    <a:lstStyle/>
                    <a:p>
                      <a:r>
                        <a:rPr lang="en-US" dirty="0"/>
                        <a:t>NAME OF THE CANDIDATE </a:t>
                      </a:r>
                    </a:p>
                  </a:txBody>
                  <a:tcPr>
                    <a:lnR w="12700" cap="flat" cmpd="sng" algn="ctr">
                      <a:solidFill>
                        <a:schemeClr val="tx1"/>
                      </a:solidFill>
                      <a:prstDash val="solid"/>
                      <a:round/>
                      <a:headEnd type="none" w="med" len="med"/>
                      <a:tailEnd type="none" w="med" len="med"/>
                    </a:lnR>
                  </a:tcPr>
                </a:tc>
                <a:tc>
                  <a:txBody>
                    <a:bodyPr/>
                    <a:lstStyle/>
                    <a:p>
                      <a:r>
                        <a:rPr lang="en-US" dirty="0"/>
                        <a:t>         REGISTER  NUMBER</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15795129"/>
                  </a:ext>
                </a:extLst>
              </a:tr>
              <a:tr h="343747">
                <a:tc>
                  <a:txBody>
                    <a:bodyPr/>
                    <a:lstStyle/>
                    <a:p>
                      <a:r>
                        <a:rPr lang="en-US" dirty="0"/>
                        <a:t>DHATCHAYANI RS</a:t>
                      </a:r>
                    </a:p>
                  </a:txBody>
                  <a:tcPr>
                    <a:lnR w="12700" cap="flat" cmpd="sng" algn="ctr">
                      <a:solidFill>
                        <a:schemeClr val="tx1"/>
                      </a:solidFill>
                      <a:prstDash val="solid"/>
                      <a:round/>
                      <a:headEnd type="none" w="med" len="med"/>
                      <a:tailEnd type="none" w="med" len="med"/>
                    </a:lnR>
                  </a:tcPr>
                </a:tc>
                <a:tc>
                  <a:txBody>
                    <a:bodyPr/>
                    <a:lstStyle/>
                    <a:p>
                      <a:r>
                        <a:rPr lang="en-US" dirty="0"/>
                        <a:t>513419105010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772436"/>
                  </a:ext>
                </a:extLst>
              </a:tr>
              <a:tr h="343747">
                <a:tc>
                  <a:txBody>
                    <a:bodyPr/>
                    <a:lstStyle/>
                    <a:p>
                      <a:r>
                        <a:rPr lang="en-US" dirty="0"/>
                        <a:t>GURU BALAJI G</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513419105016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8851819"/>
                  </a:ext>
                </a:extLst>
              </a:tr>
              <a:tr h="343747">
                <a:tc>
                  <a:txBody>
                    <a:bodyPr/>
                    <a:lstStyle/>
                    <a:p>
                      <a:r>
                        <a:rPr lang="en-US" dirty="0"/>
                        <a:t>JENIFER SOWMI R</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513419105019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2910354"/>
                  </a:ext>
                </a:extLst>
              </a:tr>
              <a:tr h="343747">
                <a:tc>
                  <a:txBody>
                    <a:bodyPr/>
                    <a:lstStyle/>
                    <a:p>
                      <a:r>
                        <a:rPr lang="en-US" dirty="0"/>
                        <a:t>SURYA PRAKASH L</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513419105047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62498317"/>
                  </a:ext>
                </a:extLst>
              </a:tr>
            </a:tbl>
          </a:graphicData>
        </a:graphic>
      </p:graphicFrame>
      <p:sp>
        <p:nvSpPr>
          <p:cNvPr id="13" name="TextBox 12">
            <a:extLst>
              <a:ext uri="{FF2B5EF4-FFF2-40B4-BE49-F238E27FC236}">
                <a16:creationId xmlns:a16="http://schemas.microsoft.com/office/drawing/2014/main" id="{B7F17913-338A-4AB8-85DE-B50BCE84DD50}"/>
              </a:ext>
            </a:extLst>
          </p:cNvPr>
          <p:cNvSpPr txBox="1"/>
          <p:nvPr/>
        </p:nvSpPr>
        <p:spPr>
          <a:xfrm>
            <a:off x="8880764" y="5585844"/>
            <a:ext cx="5209308"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Guided by,</a:t>
            </a:r>
          </a:p>
          <a:p>
            <a:r>
              <a:rPr lang="en-US" sz="2000" dirty="0" err="1">
                <a:latin typeface="Times New Roman" panose="02020603050405020304" pitchFamily="18" charset="0"/>
                <a:cs typeface="Times New Roman" panose="02020603050405020304" pitchFamily="18" charset="0"/>
              </a:rPr>
              <a:t>Mrs.V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Dhivya</a:t>
            </a:r>
            <a:r>
              <a:rPr lang="en-US" sz="2000" dirty="0">
                <a:latin typeface="Times New Roman" panose="02020603050405020304" pitchFamily="18" charset="0"/>
                <a:cs typeface="Times New Roman" panose="02020603050405020304" pitchFamily="18" charset="0"/>
              </a:rPr>
              <a:t> M.E</a:t>
            </a:r>
          </a:p>
          <a:p>
            <a:r>
              <a:rPr lang="en-US" sz="2000" dirty="0">
                <a:latin typeface="Times New Roman" panose="02020603050405020304" pitchFamily="18" charset="0"/>
                <a:cs typeface="Times New Roman" panose="02020603050405020304" pitchFamily="18" charset="0"/>
              </a:rPr>
              <a:t>TF /EEE</a:t>
            </a:r>
          </a:p>
        </p:txBody>
      </p:sp>
    </p:spTree>
    <p:extLst>
      <p:ext uri="{BB962C8B-B14F-4D97-AF65-F5344CB8AC3E}">
        <p14:creationId xmlns:p14="http://schemas.microsoft.com/office/powerpoint/2010/main" val="304958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EEF2E-AD74-73C2-7845-FAA36EBAFDAC}"/>
              </a:ext>
            </a:extLst>
          </p:cNvPr>
          <p:cNvSpPr txBox="1"/>
          <p:nvPr/>
        </p:nvSpPr>
        <p:spPr>
          <a:xfrm flipH="1">
            <a:off x="3502025" y="349623"/>
            <a:ext cx="51879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CONTROLLER BLOCK</a:t>
            </a:r>
          </a:p>
        </p:txBody>
      </p:sp>
      <p:pic>
        <p:nvPicPr>
          <p:cNvPr id="5" name="Picture 4">
            <a:extLst>
              <a:ext uri="{FF2B5EF4-FFF2-40B4-BE49-F238E27FC236}">
                <a16:creationId xmlns:a16="http://schemas.microsoft.com/office/drawing/2014/main" id="{B05A859B-C074-C2C4-770D-F7653BBAE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9" y="999894"/>
            <a:ext cx="11044518" cy="5374012"/>
          </a:xfrm>
          <a:prstGeom prst="rect">
            <a:avLst/>
          </a:prstGeom>
        </p:spPr>
      </p:pic>
    </p:spTree>
    <p:extLst>
      <p:ext uri="{BB962C8B-B14F-4D97-AF65-F5344CB8AC3E}">
        <p14:creationId xmlns:p14="http://schemas.microsoft.com/office/powerpoint/2010/main" val="25238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0339-B671-D0B1-F6BB-BFD9E4B138BC}"/>
              </a:ext>
            </a:extLst>
          </p:cNvPr>
          <p:cNvSpPr>
            <a:spLocks noGrp="1"/>
          </p:cNvSpPr>
          <p:nvPr>
            <p:ph type="ctrTitle"/>
          </p:nvPr>
        </p:nvSpPr>
        <p:spPr>
          <a:xfrm>
            <a:off x="1519517" y="17929"/>
            <a:ext cx="9144000" cy="721939"/>
          </a:xfrm>
        </p:spPr>
        <p:txBody>
          <a:bodyPr>
            <a:normAutofit fontScale="90000"/>
          </a:bodyPr>
          <a:lstStyle/>
          <a:p>
            <a:r>
              <a:rPr lang="en-US" sz="3200" b="1" dirty="0">
                <a:latin typeface="Times New Roman" panose="02020603050405020304" pitchFamily="18" charset="0"/>
                <a:cs typeface="Times New Roman" panose="02020603050405020304" pitchFamily="18" charset="0"/>
              </a:rPr>
              <a:t>WITHOUT </a:t>
            </a:r>
            <a:r>
              <a:rPr lang="en-US" sz="3600" b="1" dirty="0">
                <a:latin typeface="Times New Roman" panose="02020603050405020304" pitchFamily="18" charset="0"/>
                <a:cs typeface="Times New Roman" panose="02020603050405020304" pitchFamily="18" charset="0"/>
              </a:rPr>
              <a:t>CONTROLLER</a:t>
            </a:r>
            <a:r>
              <a:rPr lang="en-US" sz="3200" b="1" dirty="0">
                <a:latin typeface="Times New Roman" panose="02020603050405020304" pitchFamily="18" charset="0"/>
                <a:cs typeface="Times New Roman" panose="02020603050405020304" pitchFamily="18" charset="0"/>
              </a:rPr>
              <a:t>(NO I/P GATE PULSE)</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086C1E-8E87-BF26-708F-9D4011BE0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4" y="986118"/>
            <a:ext cx="11537578" cy="5602941"/>
          </a:xfrm>
          <a:prstGeom prst="rect">
            <a:avLst/>
          </a:prstGeom>
        </p:spPr>
      </p:pic>
    </p:spTree>
    <p:extLst>
      <p:ext uri="{BB962C8B-B14F-4D97-AF65-F5344CB8AC3E}">
        <p14:creationId xmlns:p14="http://schemas.microsoft.com/office/powerpoint/2010/main" val="167343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1F97-6FC7-2122-C4D1-C1BB31FF51A5}"/>
              </a:ext>
            </a:extLst>
          </p:cNvPr>
          <p:cNvSpPr>
            <a:spLocks noGrp="1"/>
          </p:cNvSpPr>
          <p:nvPr>
            <p:ph type="title"/>
          </p:nvPr>
        </p:nvSpPr>
        <p:spPr>
          <a:xfrm>
            <a:off x="412377" y="-107576"/>
            <a:ext cx="11779623" cy="1325563"/>
          </a:xfrm>
        </p:spPr>
        <p:txBody>
          <a:bodyPr>
            <a:normAutofit/>
          </a:bodyPr>
          <a:lstStyle/>
          <a:p>
            <a:r>
              <a:rPr lang="en-US" sz="3200" b="1" dirty="0">
                <a:latin typeface="Times New Roman" panose="02020603050405020304" pitchFamily="18" charset="0"/>
                <a:cs typeface="Times New Roman" panose="02020603050405020304" pitchFamily="18" charset="0"/>
              </a:rPr>
              <a:t>WITHOUT CONTROLLER(I/P GATE PULSE GENERATOR)</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BC0B69-FF95-C7DC-FD55-6AC7FD769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975346"/>
            <a:ext cx="11654118" cy="5667502"/>
          </a:xfrm>
          <a:prstGeom prst="rect">
            <a:avLst/>
          </a:prstGeom>
        </p:spPr>
      </p:pic>
    </p:spTree>
    <p:extLst>
      <p:ext uri="{BB962C8B-B14F-4D97-AF65-F5344CB8AC3E}">
        <p14:creationId xmlns:p14="http://schemas.microsoft.com/office/powerpoint/2010/main" val="304298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1F35-3A0A-0184-EBBF-C31B15C2E2AD}"/>
              </a:ext>
            </a:extLst>
          </p:cNvPr>
          <p:cNvSpPr>
            <a:spLocks noGrp="1"/>
          </p:cNvSpPr>
          <p:nvPr>
            <p:ph type="title"/>
          </p:nvPr>
        </p:nvSpPr>
        <p:spPr>
          <a:xfrm>
            <a:off x="3509682" y="-98612"/>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WITH CONTROLLER</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AFC631-8ADF-85FE-606F-A4AAD3E21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2" y="936181"/>
            <a:ext cx="11654117" cy="5760454"/>
          </a:xfrm>
          <a:prstGeom prst="rect">
            <a:avLst/>
          </a:prstGeom>
        </p:spPr>
      </p:pic>
    </p:spTree>
    <p:extLst>
      <p:ext uri="{BB962C8B-B14F-4D97-AF65-F5344CB8AC3E}">
        <p14:creationId xmlns:p14="http://schemas.microsoft.com/office/powerpoint/2010/main" val="427358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E922-F9F6-2332-8C5D-C2C897274035}"/>
              </a:ext>
            </a:extLst>
          </p:cNvPr>
          <p:cNvSpPr>
            <a:spLocks noGrp="1"/>
          </p:cNvSpPr>
          <p:nvPr>
            <p:ph type="title"/>
          </p:nvPr>
        </p:nvSpPr>
        <p:spPr>
          <a:xfrm>
            <a:off x="3724836" y="0"/>
            <a:ext cx="7436223" cy="1325563"/>
          </a:xfrm>
        </p:spPr>
        <p:txBody>
          <a:bodyPr>
            <a:normAutofit/>
          </a:bodyPr>
          <a:lstStyle/>
          <a:p>
            <a:r>
              <a:rPr lang="en-US" sz="3200" b="1" dirty="0">
                <a:latin typeface="Times New Roman" panose="02020603050405020304" pitchFamily="18" charset="0"/>
                <a:cs typeface="Times New Roman" panose="02020603050405020304" pitchFamily="18" charset="0"/>
              </a:rPr>
              <a:t>OUTPUT VOLTAGE</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71EA12-38AC-5E26-4D89-4BB3784EC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9" y="966507"/>
            <a:ext cx="11698941" cy="5695950"/>
          </a:xfrm>
          <a:prstGeom prst="rect">
            <a:avLst/>
          </a:prstGeom>
        </p:spPr>
      </p:pic>
    </p:spTree>
    <p:extLst>
      <p:ext uri="{BB962C8B-B14F-4D97-AF65-F5344CB8AC3E}">
        <p14:creationId xmlns:p14="http://schemas.microsoft.com/office/powerpoint/2010/main" val="201685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26DF8-DB36-835B-07DC-28FACDFDEC37}"/>
              </a:ext>
            </a:extLst>
          </p:cNvPr>
          <p:cNvSpPr txBox="1"/>
          <p:nvPr/>
        </p:nvSpPr>
        <p:spPr>
          <a:xfrm>
            <a:off x="1073150" y="414119"/>
            <a:ext cx="50228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 </a:t>
            </a:r>
          </a:p>
        </p:txBody>
      </p:sp>
      <p:sp>
        <p:nvSpPr>
          <p:cNvPr id="7" name="TextBox 6">
            <a:extLst>
              <a:ext uri="{FF2B5EF4-FFF2-40B4-BE49-F238E27FC236}">
                <a16:creationId xmlns:a16="http://schemas.microsoft.com/office/drawing/2014/main" id="{88F86057-8C05-F2B3-4684-5277F3EA3EF4}"/>
              </a:ext>
            </a:extLst>
          </p:cNvPr>
          <p:cNvSpPr txBox="1"/>
          <p:nvPr/>
        </p:nvSpPr>
        <p:spPr>
          <a:xfrm>
            <a:off x="1336488" y="1615141"/>
            <a:ext cx="10000130" cy="341632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Dheeban</a:t>
            </a:r>
            <a:r>
              <a:rPr lang="en-US" sz="2400" dirty="0">
                <a:latin typeface="Times New Roman" panose="02020603050405020304" pitchFamily="18" charset="0"/>
                <a:cs typeface="Times New Roman" panose="02020603050405020304" pitchFamily="18" charset="0"/>
              </a:rPr>
              <a:t> SS and Muthu </a:t>
            </a:r>
            <a:r>
              <a:rPr lang="en-US" sz="2400" dirty="0" err="1">
                <a:latin typeface="Times New Roman" panose="02020603050405020304" pitchFamily="18" charset="0"/>
                <a:cs typeface="Times New Roman" panose="02020603050405020304" pitchFamily="18" charset="0"/>
              </a:rPr>
              <a:t>selvan</a:t>
            </a:r>
            <a:r>
              <a:rPr lang="en-US" sz="2400" dirty="0">
                <a:latin typeface="Times New Roman" panose="02020603050405020304" pitchFamily="18" charset="0"/>
                <a:cs typeface="Times New Roman" panose="02020603050405020304" pitchFamily="18" charset="0"/>
              </a:rPr>
              <a:t> NB ‘2022 International conference for advancement in technology (ICONAT) goa , India  ,Jan 21-22 , 2022 .A </a:t>
            </a:r>
            <a:r>
              <a:rPr lang="en-US" sz="2400" dirty="0" err="1">
                <a:latin typeface="Times New Roman" panose="02020603050405020304" pitchFamily="18" charset="0"/>
                <a:cs typeface="Times New Roman" panose="02020603050405020304" pitchFamily="18" charset="0"/>
              </a:rPr>
              <a:t>noval</a:t>
            </a:r>
            <a:r>
              <a:rPr lang="en-US" sz="2400" dirty="0">
                <a:latin typeface="Times New Roman" panose="02020603050405020304" pitchFamily="18" charset="0"/>
                <a:cs typeface="Times New Roman" panose="02020603050405020304" pitchFamily="18" charset="0"/>
              </a:rPr>
              <a:t> method of power factor correction with reinforced controller under sag and swell condition .</a:t>
            </a: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Fredrick  De Belie and Khalid </a:t>
            </a:r>
            <a:r>
              <a:rPr lang="en-US" sz="2400" dirty="0" err="1">
                <a:latin typeface="Times New Roman" panose="02020603050405020304" pitchFamily="18" charset="0"/>
                <a:cs typeface="Times New Roman" panose="02020603050405020304" pitchFamily="18" charset="0"/>
              </a:rPr>
              <a:t>javed</a:t>
            </a:r>
            <a:r>
              <a:rPr lang="en-US" sz="2400" dirty="0">
                <a:latin typeface="Times New Roman" panose="02020603050405020304" pitchFamily="18" charset="0"/>
                <a:cs typeface="Times New Roman" panose="02020603050405020304" pitchFamily="18" charset="0"/>
              </a:rPr>
              <a:t> , 2020 International conference for automation and motion . Feed – Forward control method for digital power factor correction in parallel connected Buck-Boost converter .</a:t>
            </a:r>
          </a:p>
        </p:txBody>
      </p:sp>
    </p:spTree>
    <p:extLst>
      <p:ext uri="{BB962C8B-B14F-4D97-AF65-F5344CB8AC3E}">
        <p14:creationId xmlns:p14="http://schemas.microsoft.com/office/powerpoint/2010/main" val="45532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A9E75-6581-250B-0E8A-40A3B3504060}"/>
              </a:ext>
            </a:extLst>
          </p:cNvPr>
          <p:cNvSpPr txBox="1"/>
          <p:nvPr/>
        </p:nvSpPr>
        <p:spPr>
          <a:xfrm>
            <a:off x="1377949" y="1327150"/>
            <a:ext cx="9810003" cy="3785652"/>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Muhammed </a:t>
            </a:r>
            <a:r>
              <a:rPr lang="en-US" sz="2400" dirty="0" err="1">
                <a:latin typeface="Times New Roman" panose="02020603050405020304" pitchFamily="18" charset="0"/>
                <a:cs typeface="Times New Roman" panose="02020603050405020304" pitchFamily="18" charset="0"/>
              </a:rPr>
              <a:t>zashid</a:t>
            </a:r>
            <a:r>
              <a:rPr lang="en-US" sz="2400" dirty="0">
                <a:latin typeface="Times New Roman" panose="02020603050405020304" pitchFamily="18" charset="0"/>
                <a:cs typeface="Times New Roman" panose="02020603050405020304" pitchFamily="18" charset="0"/>
              </a:rPr>
              <a:t> and Andrew M Knight ,2020 . Local power control by LV distributed </a:t>
            </a:r>
            <a:r>
              <a:rPr lang="en-US" sz="2400" dirty="0" err="1">
                <a:latin typeface="Times New Roman" panose="02020603050405020304" pitchFamily="18" charset="0"/>
                <a:cs typeface="Times New Roman" panose="02020603050405020304" pitchFamily="18" charset="0"/>
              </a:rPr>
              <a:t>Pv</a:t>
            </a:r>
            <a:r>
              <a:rPr lang="en-US" sz="2400" dirty="0">
                <a:latin typeface="Times New Roman" panose="02020603050405020304" pitchFamily="18" charset="0"/>
                <a:cs typeface="Times New Roman" panose="02020603050405020304" pitchFamily="18" charset="0"/>
              </a:rPr>
              <a:t> for feeder power factor correction and over voltage mitigation . </a:t>
            </a: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Panapat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Thananukull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Yuttama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kamsuwam</a:t>
            </a:r>
            <a:r>
              <a:rPr lang="en-US" sz="2400" dirty="0">
                <a:latin typeface="Times New Roman" panose="02020603050405020304" pitchFamily="18" charset="0"/>
                <a:cs typeface="Times New Roman" panose="02020603050405020304" pitchFamily="18" charset="0"/>
              </a:rPr>
              <a:t> , 2021. Active power filter in linear system for power factor correction .</a:t>
            </a: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Parvez </a:t>
            </a:r>
            <a:r>
              <a:rPr lang="en-US" sz="2400" dirty="0" err="1">
                <a:latin typeface="Times New Roman" panose="02020603050405020304" pitchFamily="18" charset="0"/>
                <a:cs typeface="Times New Roman" panose="02020603050405020304" pitchFamily="18" charset="0"/>
              </a:rPr>
              <a:t>Ahmmed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Shammya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shananda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saha</a:t>
            </a:r>
            <a:r>
              <a:rPr lang="en-US" sz="2400" dirty="0">
                <a:latin typeface="Times New Roman" panose="02020603050405020304" pitchFamily="18" charset="0"/>
                <a:cs typeface="Times New Roman" panose="02020603050405020304" pitchFamily="18" charset="0"/>
              </a:rPr>
              <a:t> ,(2013) . Modelling and simulation of a microcontroller  based power factor correction .</a:t>
            </a:r>
          </a:p>
        </p:txBody>
      </p:sp>
    </p:spTree>
    <p:extLst>
      <p:ext uri="{BB962C8B-B14F-4D97-AF65-F5344CB8AC3E}">
        <p14:creationId xmlns:p14="http://schemas.microsoft.com/office/powerpoint/2010/main" val="354038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3615F-4DF7-4E8A-AD09-CDDFDCD3D5B2}"/>
              </a:ext>
            </a:extLst>
          </p:cNvPr>
          <p:cNvSpPr txBox="1"/>
          <p:nvPr/>
        </p:nvSpPr>
        <p:spPr>
          <a:xfrm>
            <a:off x="3857143" y="735377"/>
            <a:ext cx="58928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BE71B773-45C8-4F88-92EF-96466992A297}"/>
              </a:ext>
            </a:extLst>
          </p:cNvPr>
          <p:cNvSpPr txBox="1"/>
          <p:nvPr/>
        </p:nvSpPr>
        <p:spPr>
          <a:xfrm>
            <a:off x="1562100" y="2131209"/>
            <a:ext cx="9283700" cy="2795958"/>
          </a:xfrm>
          <a:prstGeom prst="rect">
            <a:avLst/>
          </a:prstGeom>
          <a:noFill/>
        </p:spPr>
        <p:txBody>
          <a:bodyPr wrap="square" rtlCol="0">
            <a:spAutoFit/>
          </a:bodyPr>
          <a:lstStyle/>
          <a:p>
            <a:pPr marL="0" marR="0" algn="just">
              <a:lnSpc>
                <a:spcPct val="150000"/>
              </a:lnSpc>
              <a:spcBef>
                <a:spcPts val="0"/>
              </a:spcBef>
              <a:spcAft>
                <a:spcPts val="800"/>
              </a:spcAft>
              <a:tabLst>
                <a:tab pos="135890" algn="l"/>
                <a:tab pos="3206115"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proposed idea is to design, develop of series active filter with control scheme. The series active filter can perform better in reduction of voltage. The simulation results shows the very good performance of the proposed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algorithm.And</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it was tested under balanced source supplying to non linear load and also unbalanced source supplying non linear load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8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E3E63-E9C0-4723-BB5C-0113E92476DF}"/>
              </a:ext>
            </a:extLst>
          </p:cNvPr>
          <p:cNvSpPr txBox="1"/>
          <p:nvPr/>
        </p:nvSpPr>
        <p:spPr>
          <a:xfrm>
            <a:off x="3328988" y="2671763"/>
            <a:ext cx="5729287" cy="1446550"/>
          </a:xfrm>
          <a:prstGeom prst="rect">
            <a:avLst/>
          </a:prstGeom>
          <a:noFill/>
        </p:spPr>
        <p:txBody>
          <a:bodyPr wrap="square" rtlCol="0">
            <a:spAutoFit/>
          </a:bodyPr>
          <a:lstStyle/>
          <a:p>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1854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3A6A4-55A6-4B06-A702-1FB58A23EE15}"/>
              </a:ext>
            </a:extLst>
          </p:cNvPr>
          <p:cNvSpPr txBox="1"/>
          <p:nvPr/>
        </p:nvSpPr>
        <p:spPr>
          <a:xfrm>
            <a:off x="4537237" y="198995"/>
            <a:ext cx="2815562"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ABSTRACT</a:t>
            </a:r>
          </a:p>
          <a:p>
            <a:r>
              <a:rPr lang="en-US" sz="32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CBC675C-06CB-45D5-89C8-ABEFD0FD5E4F}"/>
              </a:ext>
            </a:extLst>
          </p:cNvPr>
          <p:cNvSpPr txBox="1"/>
          <p:nvPr/>
        </p:nvSpPr>
        <p:spPr>
          <a:xfrm flipH="1">
            <a:off x="401282" y="1276213"/>
            <a:ext cx="11301721" cy="3206327"/>
          </a:xfrm>
          <a:prstGeom prst="rect">
            <a:avLst/>
          </a:prstGeom>
          <a:noFill/>
        </p:spPr>
        <p:txBody>
          <a:bodyPr wrap="square" rtlCol="0">
            <a:spAutoFit/>
          </a:bodyPr>
          <a:lstStyle/>
          <a:p>
            <a:pPr marL="342900" marR="0" indent="-342900" algn="just">
              <a:lnSpc>
                <a:spcPct val="150000"/>
              </a:lnSpc>
              <a:spcBef>
                <a:spcPts val="0"/>
              </a:spcBef>
              <a:spcAft>
                <a:spcPts val="800"/>
              </a:spcAft>
              <a:buFont typeface="Arial" panose="020B0604020202020204" pitchFamily="34" charset="0"/>
              <a:buChar char="•"/>
              <a:tabLst>
                <a:tab pos="3206115" algn="l"/>
              </a:tabLs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50000"/>
              </a:lnSpc>
              <a:spcBef>
                <a:spcPts val="0"/>
              </a:spcBef>
              <a:spcAft>
                <a:spcPts val="800"/>
              </a:spcAft>
              <a:buFont typeface="Arial" panose="020B0604020202020204" pitchFamily="34" charset="0"/>
              <a:buChar char="•"/>
              <a:tabLst>
                <a:tab pos="3206115"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50000"/>
              </a:lnSpc>
              <a:spcBef>
                <a:spcPts val="0"/>
              </a:spcBef>
              <a:spcAft>
                <a:spcPts val="800"/>
              </a:spcAft>
              <a:buFont typeface="Arial" panose="020B0604020202020204" pitchFamily="34" charset="0"/>
              <a:buChar char="•"/>
              <a:tabLst>
                <a:tab pos="3206115"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tabLst>
                <a:tab pos="3206115"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tabLst>
                <a:tab pos="3206115" algn="l"/>
              </a:tabLst>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FFDBC8-95FD-192B-F22C-20286C37557D}"/>
              </a:ext>
            </a:extLst>
          </p:cNvPr>
          <p:cNvSpPr txBox="1"/>
          <p:nvPr/>
        </p:nvSpPr>
        <p:spPr>
          <a:xfrm flipH="1">
            <a:off x="354265" y="972899"/>
            <a:ext cx="11483469"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microcontroller based automatic power factor correction technique was implemented in order to minimize penalties , reducing losses and saving power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order to achieve the excess power loss , we need to improve power factor which occurs due to phase shift between voltage and current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Automatic Power Factor Correction(APFC) calculates the reactive power consumed by a system Inductive load and compensates the lagging power factor using capacitance from a capacitor bank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APFC provides a reduction in the Total Hormonic </a:t>
            </a:r>
            <a:r>
              <a:rPr lang="en-US" sz="2400" dirty="0" err="1">
                <a:latin typeface="Times New Roman" panose="02020603050405020304" pitchFamily="18" charset="0"/>
                <a:cs typeface="Times New Roman" panose="02020603050405020304" pitchFamily="18" charset="0"/>
              </a:rPr>
              <a:t>Dissortion</a:t>
            </a:r>
            <a:r>
              <a:rPr lang="en-US" sz="2400" dirty="0">
                <a:latin typeface="Times New Roman" panose="02020603050405020304" pitchFamily="18" charset="0"/>
                <a:cs typeface="Times New Roman" panose="02020603050405020304" pitchFamily="18" charset="0"/>
              </a:rPr>
              <a:t> level of the source current and simultaneously improve the power factor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includes a new implementation method to improve power factor for both leading and lagging loads using PIC microcontroller after determining their zero cross detector (ZCD) </a:t>
            </a:r>
          </a:p>
        </p:txBody>
      </p:sp>
    </p:spTree>
    <p:extLst>
      <p:ext uri="{BB962C8B-B14F-4D97-AF65-F5344CB8AC3E}">
        <p14:creationId xmlns:p14="http://schemas.microsoft.com/office/powerpoint/2010/main" val="423342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346A-8596-403E-BF52-7980368AF9AC}"/>
              </a:ext>
            </a:extLst>
          </p:cNvPr>
          <p:cNvSpPr>
            <a:spLocks noGrp="1"/>
          </p:cNvSpPr>
          <p:nvPr>
            <p:ph type="title"/>
          </p:nvPr>
        </p:nvSpPr>
        <p:spPr>
          <a:xfrm>
            <a:off x="3881266" y="371475"/>
            <a:ext cx="3974911" cy="766591"/>
          </a:xfrm>
        </p:spPr>
        <p:txBody>
          <a:bodyPr>
            <a:normAutofit/>
          </a:bodyPr>
          <a:lstStyle/>
          <a:p>
            <a:r>
              <a:rPr lang="en-US" sz="3600" b="1" dirty="0">
                <a:latin typeface="Times New Roman" panose="02020603050405020304" pitchFamily="18" charset="0"/>
                <a:ea typeface="Segoe UI Black" panose="020B0A02040204020203" pitchFamily="34" charset="0"/>
                <a:cs typeface="Times New Roman" panose="02020603050405020304" pitchFamily="18" charset="0"/>
              </a:rPr>
              <a:t>INTRODUCTION</a:t>
            </a:r>
            <a:endParaRPr lang="en-US" sz="3200"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E111E-6D81-4675-A372-800021EF2B23}"/>
              </a:ext>
            </a:extLst>
          </p:cNvPr>
          <p:cNvSpPr>
            <a:spLocks noGrp="1"/>
          </p:cNvSpPr>
          <p:nvPr>
            <p:ph idx="1"/>
          </p:nvPr>
        </p:nvSpPr>
        <p:spPr>
          <a:xfrm>
            <a:off x="359622" y="1492250"/>
            <a:ext cx="11472756" cy="4595802"/>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power factor of an electrical system gives the idea about the efficiency of the system to do useful work out of the supplied electric power .</a:t>
            </a:r>
          </a:p>
          <a:p>
            <a:pPr algn="just">
              <a:lnSpc>
                <a:spcPct val="100000"/>
              </a:lnSpc>
            </a:pPr>
            <a:r>
              <a:rPr lang="en-US" sz="2400" dirty="0">
                <a:latin typeface="Times New Roman" panose="02020603050405020304" pitchFamily="18" charset="0"/>
                <a:cs typeface="Times New Roman" panose="02020603050405020304" pitchFamily="18" charset="0"/>
              </a:rPr>
              <a:t>A low power factor leads to increase in losses and also draws penalty by the utility .</a:t>
            </a:r>
          </a:p>
          <a:p>
            <a:pPr algn="just">
              <a:lnSpc>
                <a:spcPct val="100000"/>
              </a:lnSpc>
            </a:pPr>
            <a:r>
              <a:rPr lang="en-US" sz="2400" dirty="0">
                <a:latin typeface="Times New Roman" panose="02020603050405020304" pitchFamily="18" charset="0"/>
                <a:cs typeface="Times New Roman" panose="02020603050405020304" pitchFamily="18" charset="0"/>
              </a:rPr>
              <a:t>Significant savings in utility power costs can be realized by keeping up an average monthly power factor close to unity .</a:t>
            </a:r>
          </a:p>
          <a:p>
            <a:pPr algn="just">
              <a:lnSpc>
                <a:spcPct val="100000"/>
              </a:lnSpc>
            </a:pPr>
            <a:r>
              <a:rPr lang="en-US" sz="2400" dirty="0">
                <a:latin typeface="Times New Roman" panose="02020603050405020304" pitchFamily="18" charset="0"/>
                <a:cs typeface="Times New Roman" panose="02020603050405020304" pitchFamily="18" charset="0"/>
              </a:rPr>
              <a:t>The recent trend is to automate the switching procedure of capacitors to get greatest advantage in a real time work .</a:t>
            </a:r>
          </a:p>
          <a:p>
            <a:pPr algn="just">
              <a:lnSpc>
                <a:spcPct val="100000"/>
              </a:lnSpc>
            </a:pPr>
            <a:r>
              <a:rPr lang="en-US" sz="2400" dirty="0">
                <a:latin typeface="Times New Roman" panose="02020603050405020304" pitchFamily="18" charset="0"/>
                <a:cs typeface="Times New Roman" panose="02020603050405020304" pitchFamily="18" charset="0"/>
              </a:rPr>
              <a:t>Embedded systems based on microcontrollers can be used to monitor and control the switching of correction devices because of its dependability and execution .</a:t>
            </a:r>
          </a:p>
          <a:p>
            <a:pPr algn="just">
              <a:lnSpc>
                <a:spcPct val="100000"/>
              </a:lnSpc>
            </a:pPr>
            <a:r>
              <a:rPr lang="en-US" sz="2400" dirty="0">
                <a:latin typeface="Times New Roman" panose="02020603050405020304" pitchFamily="18" charset="0"/>
                <a:cs typeface="Times New Roman" panose="02020603050405020304" pitchFamily="18" charset="0"/>
              </a:rPr>
              <a:t>The controller characteristics have been analyzed by modelling the proposed system in a MATLAB-Simulink environment .</a:t>
            </a:r>
          </a:p>
          <a:p>
            <a:pPr marL="0" indent="0">
              <a:buNone/>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DF50-1D78-4A4A-B19B-F6F5C3288B0D}"/>
              </a:ext>
            </a:extLst>
          </p:cNvPr>
          <p:cNvSpPr>
            <a:spLocks noGrp="1"/>
          </p:cNvSpPr>
          <p:nvPr>
            <p:ph type="title"/>
          </p:nvPr>
        </p:nvSpPr>
        <p:spPr>
          <a:xfrm flipH="1">
            <a:off x="4263911" y="-72533"/>
            <a:ext cx="4072040" cy="1268123"/>
          </a:xfrm>
        </p:spPr>
        <p:txBody>
          <a:bodyPr>
            <a:normAutofit/>
          </a:bodyPr>
          <a:lstStyle/>
          <a:p>
            <a:r>
              <a:rPr lang="en-US" sz="3600" b="1" dirty="0">
                <a:latin typeface="Times New Roman" panose="02020603050405020304" pitchFamily="18" charset="0"/>
                <a:cs typeface="Times New Roman" panose="02020603050405020304" pitchFamily="18" charset="0"/>
              </a:rPr>
              <a:t>OBJECTIVE</a:t>
            </a:r>
            <a:endParaRPr lang="en-US" sz="3600" b="1" dirty="0"/>
          </a:p>
        </p:txBody>
      </p:sp>
      <p:sp>
        <p:nvSpPr>
          <p:cNvPr id="3" name="Content Placeholder 2">
            <a:extLst>
              <a:ext uri="{FF2B5EF4-FFF2-40B4-BE49-F238E27FC236}">
                <a16:creationId xmlns:a16="http://schemas.microsoft.com/office/drawing/2014/main" id="{F2C75AF4-EC11-4B4E-B5F1-F2661B0D30FF}"/>
              </a:ext>
            </a:extLst>
          </p:cNvPr>
          <p:cNvSpPr>
            <a:spLocks noGrp="1"/>
          </p:cNvSpPr>
          <p:nvPr>
            <p:ph idx="1"/>
          </p:nvPr>
        </p:nvSpPr>
        <p:spPr>
          <a:xfrm>
            <a:off x="367553" y="1195590"/>
            <a:ext cx="11394141" cy="5487215"/>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When the power factor approaches , it reflects that all energy supplied is being used resourcefully .</a:t>
            </a:r>
          </a:p>
          <a:p>
            <a:pPr algn="just">
              <a:lnSpc>
                <a:spcPct val="100000"/>
              </a:lnSpc>
            </a:pPr>
            <a:r>
              <a:rPr lang="en-US" sz="2400" dirty="0">
                <a:latin typeface="Times New Roman" panose="02020603050405020304" pitchFamily="18" charset="0"/>
                <a:cs typeface="Times New Roman" panose="02020603050405020304" pitchFamily="18" charset="0"/>
              </a:rPr>
              <a:t>Automatic Power Factor Correction(APFC) device developed is based on embedded system having 8051 microcontroller  as its core .</a:t>
            </a:r>
          </a:p>
          <a:p>
            <a:pPr algn="just">
              <a:lnSpc>
                <a:spcPct val="100000"/>
              </a:lnSpc>
            </a:pPr>
            <a:r>
              <a:rPr lang="en-US" sz="2400" dirty="0">
                <a:latin typeface="Times New Roman" panose="02020603050405020304" pitchFamily="18" charset="0"/>
                <a:cs typeface="Times New Roman" panose="02020603050405020304" pitchFamily="18" charset="0"/>
              </a:rPr>
              <a:t>The voltage  and current signal from the system is sampled and taken as input to the measure power factor and if it falls short of the specified value by utility .</a:t>
            </a:r>
          </a:p>
          <a:p>
            <a:pPr algn="just">
              <a:lnSpc>
                <a:spcPct val="100000"/>
              </a:lnSpc>
            </a:pPr>
            <a:r>
              <a:rPr lang="en-US" sz="2400" dirty="0">
                <a:latin typeface="Times New Roman" panose="02020603050405020304" pitchFamily="18" charset="0"/>
                <a:cs typeface="Times New Roman" panose="02020603050405020304" pitchFamily="18" charset="0"/>
              </a:rPr>
              <a:t>The number of capacitor banks through the relay switched on or off is decided by the microcontroller based on the system power factor and the targeted power factor.</a:t>
            </a:r>
          </a:p>
          <a:p>
            <a:pPr algn="just">
              <a:lnSpc>
                <a:spcPct val="100000"/>
              </a:lnSpc>
            </a:pPr>
            <a:r>
              <a:rPr lang="en-US" sz="2400" dirty="0">
                <a:latin typeface="Times New Roman" panose="02020603050405020304" pitchFamily="18" charset="0"/>
                <a:cs typeface="Times New Roman" panose="02020603050405020304" pitchFamily="18" charset="0"/>
              </a:rPr>
              <a:t>APFC devices essentially supplies the required reactive power of the system to improve the power factor and the system voltage profile .</a:t>
            </a:r>
          </a:p>
          <a:p>
            <a:pPr algn="just">
              <a:lnSpc>
                <a:spcPct val="100000"/>
              </a:lnSpc>
            </a:pPr>
            <a:r>
              <a:rPr lang="en-US" sz="2400" dirty="0">
                <a:latin typeface="Times New Roman" panose="02020603050405020304" pitchFamily="18" charset="0"/>
                <a:cs typeface="Times New Roman" panose="02020603050405020304" pitchFamily="18" charset="0"/>
              </a:rPr>
              <a:t>The Dc-Dc boost converter used for the APFC, which provides a higher voltage gain with the reduction in ripple factor .</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5F639-FBBA-5EE0-9A6D-12A50599DBFF}"/>
              </a:ext>
            </a:extLst>
          </p:cNvPr>
          <p:cNvSpPr txBox="1"/>
          <p:nvPr/>
        </p:nvSpPr>
        <p:spPr>
          <a:xfrm>
            <a:off x="3047452" y="1539614"/>
            <a:ext cx="6094902" cy="458074"/>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15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5E1917-7F4A-1B01-AF4E-94F85613AC94}"/>
              </a:ext>
            </a:extLst>
          </p:cNvPr>
          <p:cNvSpPr txBox="1"/>
          <p:nvPr/>
        </p:nvSpPr>
        <p:spPr>
          <a:xfrm>
            <a:off x="127000" y="762854"/>
            <a:ext cx="11688482" cy="3165290"/>
          </a:xfrm>
          <a:prstGeom prst="rect">
            <a:avLst/>
          </a:prstGeom>
          <a:noFill/>
        </p:spPr>
        <p:txBody>
          <a:bodyPr wrap="square">
            <a:spAutoFit/>
          </a:bodyPr>
          <a:lstStyle/>
          <a:p>
            <a:pPr marL="571500" marR="0" indent="-342900" algn="just">
              <a:spcBef>
                <a:spcPts val="0"/>
              </a:spcBef>
              <a:spcAft>
                <a:spcPts val="0"/>
              </a:spcAft>
              <a:buFont typeface="Arial" panose="020B0604020202020204" pitchFamily="34" charset="0"/>
              <a:buChar char="•"/>
              <a:tabLst>
                <a:tab pos="2101850" algn="l"/>
              </a:tabLst>
            </a:pPr>
            <a:endParaRPr lang="en-US" sz="2400" dirty="0">
              <a:latin typeface="Times New Roman" panose="02020603050405020304" pitchFamily="18" charset="0"/>
              <a:cs typeface="Times New Roman" panose="02020603050405020304" pitchFamily="18" charset="0"/>
            </a:endParaRPr>
          </a:p>
          <a:p>
            <a:pPr marL="571500" marR="0" indent="-342900" algn="just">
              <a:lnSpc>
                <a:spcPct val="150000"/>
              </a:lnSpc>
              <a:spcBef>
                <a:spcPts val="0"/>
              </a:spcBef>
              <a:spcAft>
                <a:spcPts val="0"/>
              </a:spcAft>
              <a:buFont typeface="Arial" panose="020B0604020202020204" pitchFamily="34" charset="0"/>
              <a:buChar char="•"/>
              <a:tabLst>
                <a:tab pos="2101850" algn="l"/>
              </a:tabLst>
            </a:pPr>
            <a:r>
              <a:rPr lang="en-US" sz="2400" dirty="0">
                <a:latin typeface="Times New Roman" panose="02020603050405020304" pitchFamily="18" charset="0"/>
                <a:cs typeface="Times New Roman" panose="02020603050405020304" pitchFamily="18" charset="0"/>
              </a:rPr>
              <a:t>The ratio of the real power flowing to the load, to the apparent power in the circuit.</a:t>
            </a:r>
          </a:p>
          <a:p>
            <a:pPr marL="571500" marR="0" indent="-342900" algn="just">
              <a:lnSpc>
                <a:spcPct val="150000"/>
              </a:lnSpc>
              <a:spcBef>
                <a:spcPts val="0"/>
              </a:spcBef>
              <a:spcAft>
                <a:spcPts val="0"/>
              </a:spcAft>
              <a:buFont typeface="Arial" panose="020B0604020202020204" pitchFamily="34" charset="0"/>
              <a:buChar char="•"/>
              <a:tabLst>
                <a:tab pos="2101850" algn="l"/>
              </a:tabLst>
            </a:pPr>
            <a:r>
              <a:rPr lang="en-US" sz="2400" dirty="0">
                <a:latin typeface="Times New Roman" panose="02020603050405020304" pitchFamily="18" charset="0"/>
                <a:cs typeface="Times New Roman" panose="02020603050405020304" pitchFamily="18" charset="0"/>
              </a:rPr>
              <a:t>Apparent power is the product of the RMS current and RMS voltage of the circuit.</a:t>
            </a:r>
          </a:p>
          <a:p>
            <a:pPr marL="571500" marR="0" indent="-342900" algn="just">
              <a:lnSpc>
                <a:spcPct val="150000"/>
              </a:lnSpc>
              <a:spcBef>
                <a:spcPts val="0"/>
              </a:spcBef>
              <a:spcAft>
                <a:spcPts val="0"/>
              </a:spcAft>
              <a:buFont typeface="Arial" panose="020B0604020202020204" pitchFamily="34" charset="0"/>
              <a:buChar char="•"/>
              <a:tabLst>
                <a:tab pos="2101850" algn="l"/>
              </a:tabLst>
            </a:pPr>
            <a:r>
              <a:rPr lang="en-US" sz="2400" dirty="0">
                <a:latin typeface="Times New Roman" panose="02020603050405020304" pitchFamily="18" charset="0"/>
                <a:cs typeface="Times New Roman" panose="02020603050405020304" pitchFamily="18" charset="0"/>
              </a:rPr>
              <a:t>A load with a low power factor draws more current than a load with a high power factor for the same amount of useful power transferred. The higher currents increase the energy lost in the distribution system and require larger wires and other equipment.  </a:t>
            </a:r>
            <a:r>
              <a:rPr lang="en-US" sz="2400" dirty="0">
                <a:solidFill>
                  <a:srgbClr val="202122"/>
                </a:solidFill>
                <a:effectLst/>
                <a:latin typeface="Times New Roman" panose="02020603050405020304" pitchFamily="18" charset="0"/>
                <a:ea typeface="Cambria" panose="02040503050406030204" pitchFamily="18" charset="0"/>
                <a:cs typeface="Times New Roman" panose="02020603050405020304" pitchFamily="18" charset="0"/>
              </a:rPr>
              <a:t> </a:t>
            </a:r>
            <a:endParaRPr lang="en-US" sz="24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E2FD9A-0FC5-6A58-5B21-B6F77C1E15E6}"/>
              </a:ext>
            </a:extLst>
          </p:cNvPr>
          <p:cNvSpPr txBox="1"/>
          <p:nvPr/>
        </p:nvSpPr>
        <p:spPr>
          <a:xfrm>
            <a:off x="4211832" y="366264"/>
            <a:ext cx="833966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POWER FACTOR</a:t>
            </a:r>
          </a:p>
        </p:txBody>
      </p:sp>
      <p:pic>
        <p:nvPicPr>
          <p:cNvPr id="3" name="Picture 2">
            <a:extLst>
              <a:ext uri="{FF2B5EF4-FFF2-40B4-BE49-F238E27FC236}">
                <a16:creationId xmlns:a16="http://schemas.microsoft.com/office/drawing/2014/main" id="{6D4844F3-B251-0CBF-5B1A-D2C18FF62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981" y="3902493"/>
            <a:ext cx="3338319" cy="2265759"/>
          </a:xfrm>
          <a:prstGeom prst="rect">
            <a:avLst/>
          </a:prstGeom>
        </p:spPr>
      </p:pic>
      <p:sp>
        <p:nvSpPr>
          <p:cNvPr id="4" name="TextBox 3">
            <a:extLst>
              <a:ext uri="{FF2B5EF4-FFF2-40B4-BE49-F238E27FC236}">
                <a16:creationId xmlns:a16="http://schemas.microsoft.com/office/drawing/2014/main" id="{86CCEA88-A7AF-5F0E-9713-B9CC5E2A7806}"/>
              </a:ext>
            </a:extLst>
          </p:cNvPr>
          <p:cNvSpPr txBox="1"/>
          <p:nvPr/>
        </p:nvSpPr>
        <p:spPr>
          <a:xfrm>
            <a:off x="1638346" y="6260903"/>
            <a:ext cx="92859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Power factor = Real Power (KW) /Apparent power (KVA)</a:t>
            </a:r>
          </a:p>
        </p:txBody>
      </p:sp>
    </p:spTree>
    <p:extLst>
      <p:ext uri="{BB962C8B-B14F-4D97-AF65-F5344CB8AC3E}">
        <p14:creationId xmlns:p14="http://schemas.microsoft.com/office/powerpoint/2010/main" val="218352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34604-942D-40AE-7513-7C2681A35541}"/>
              </a:ext>
            </a:extLst>
          </p:cNvPr>
          <p:cNvSpPr txBox="1"/>
          <p:nvPr/>
        </p:nvSpPr>
        <p:spPr>
          <a:xfrm>
            <a:off x="345276" y="907332"/>
            <a:ext cx="11281574" cy="5950668"/>
          </a:xfrm>
          <a:prstGeom prst="rect">
            <a:avLst/>
          </a:prstGeom>
          <a:noFill/>
        </p:spPr>
        <p:txBody>
          <a:bodyPr wrap="square">
            <a:spAutoFit/>
          </a:bodyPr>
          <a:lstStyle/>
          <a:p>
            <a:pPr marL="0" marR="0" algn="just">
              <a:lnSpc>
                <a:spcPct val="150000"/>
              </a:lnSpc>
              <a:spcBef>
                <a:spcPts val="0"/>
              </a:spcBef>
              <a:spcAft>
                <a:spcPts val="800"/>
              </a:spcAft>
            </a:pPr>
            <a:endParaRPr lang="en-US" sz="1400" dirty="0">
              <a:effectLst/>
              <a:latin typeface="Calibri" panose="020F0502020204030204" pitchFamily="34" charset="0"/>
              <a:ea typeface="Calibri" panose="020F0502020204030204" pitchFamily="34" charset="0"/>
            </a:endParaRPr>
          </a:p>
          <a:p>
            <a:pPr marL="285750" marR="0" indent="-285750" algn="just">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 boost converter is a DC to DC converter with an output voltage greater than the source voltage.</a:t>
            </a:r>
          </a:p>
          <a:p>
            <a:pPr marL="285750" marR="0" indent="-285750" algn="just">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 A boost converter is sometimes called a step-up converter since it "steps up" the source voltage. Since power ( P =VI ) must be conserved, the output current is lower than the source current.</a:t>
            </a:r>
            <a:r>
              <a:rPr lang="en-IN" sz="2400" dirty="0">
                <a:effectLst/>
                <a:latin typeface="Times New Roman" panose="02020603050405020304" pitchFamily="18" charset="0"/>
                <a:ea typeface="Times New Roman" panose="02020603050405020304" pitchFamily="18" charset="0"/>
              </a:rPr>
              <a:t> </a:t>
            </a:r>
          </a:p>
          <a:p>
            <a:pPr marL="285750" marR="0" indent="-285750" algn="just">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a class of switched-mode power supply (SMPS) containing at least two semiconductors and at least one energy storage element: a capacitor, inductor, or the two in combination.</a:t>
            </a:r>
          </a:p>
          <a:p>
            <a:pPr marL="285750" marR="0" indent="-285750" algn="just">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reduce voltage ripple, filters </a:t>
            </a:r>
            <a:r>
              <a:rPr lang="en-US" sz="2400" dirty="0">
                <a:latin typeface="Times New Roman" panose="02020603050405020304" pitchFamily="18" charset="0"/>
                <a:ea typeface="Calibri" panose="020F0502020204030204" pitchFamily="34" charset="0"/>
                <a:cs typeface="Times New Roman" panose="02020603050405020304" pitchFamily="18" charset="0"/>
              </a:rPr>
              <a:t>like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DC link capacitors connected across the load side.</a:t>
            </a:r>
          </a:p>
          <a:p>
            <a:pPr marL="285750" marR="0" indent="-285750" algn="just">
              <a:spcBef>
                <a:spcPts val="0"/>
              </a:spcBef>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key principle that drives the boost converter is the tendency of an inductor to resist changes in current by either increasing or decreasing the energy stored in the inductor magnetic field.</a:t>
            </a:r>
          </a:p>
          <a:p>
            <a:pPr marL="285750" marR="0" indent="-285750" algn="just">
              <a:lnSpc>
                <a:spcPct val="150000"/>
              </a:lnSpc>
              <a:spcBef>
                <a:spcPts val="0"/>
              </a:spcBef>
              <a:spcAft>
                <a:spcPts val="800"/>
              </a:spcAft>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8FB124-C3A9-B3E8-5076-787C9065E372}"/>
              </a:ext>
            </a:extLst>
          </p:cNvPr>
          <p:cNvSpPr txBox="1"/>
          <p:nvPr/>
        </p:nvSpPr>
        <p:spPr>
          <a:xfrm>
            <a:off x="3975101" y="324384"/>
            <a:ext cx="49022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BOOST CONVERTER </a:t>
            </a:r>
          </a:p>
        </p:txBody>
      </p:sp>
    </p:spTree>
    <p:extLst>
      <p:ext uri="{BB962C8B-B14F-4D97-AF65-F5344CB8AC3E}">
        <p14:creationId xmlns:p14="http://schemas.microsoft.com/office/powerpoint/2010/main" val="165502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21A4A0-06FB-C33D-E69F-8DD068F42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497" y="3937020"/>
            <a:ext cx="4451350" cy="2593976"/>
          </a:xfrm>
          <a:prstGeom prst="rect">
            <a:avLst/>
          </a:prstGeom>
        </p:spPr>
      </p:pic>
      <p:sp>
        <p:nvSpPr>
          <p:cNvPr id="5" name="TextBox 4">
            <a:extLst>
              <a:ext uri="{FF2B5EF4-FFF2-40B4-BE49-F238E27FC236}">
                <a16:creationId xmlns:a16="http://schemas.microsoft.com/office/drawing/2014/main" id="{B1EB91DA-DEFE-3868-72AE-0057AAABDF14}"/>
              </a:ext>
            </a:extLst>
          </p:cNvPr>
          <p:cNvSpPr txBox="1"/>
          <p:nvPr/>
        </p:nvSpPr>
        <p:spPr>
          <a:xfrm flipH="1">
            <a:off x="367553" y="520700"/>
            <a:ext cx="1132242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switch is closed (on-state), current flows through the inductor in the clockwise direction and the inductor stores some energy by generating a magnetic field. Polarity of the left side of the inductor is positive.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switch is opened (off-state), current will be reduced as the impedance is higher. The magnetic field previously created will be reduced in energy to maintain the current towards the load. Thus the polarity will be reversed (meaning the left side of the inductor will become negative). As a result, two sources will be in series causing a higher voltage to charge the capacitor through the diode D.</a:t>
            </a:r>
          </a:p>
        </p:txBody>
      </p:sp>
    </p:spTree>
    <p:extLst>
      <p:ext uri="{BB962C8B-B14F-4D97-AF65-F5344CB8AC3E}">
        <p14:creationId xmlns:p14="http://schemas.microsoft.com/office/powerpoint/2010/main" val="45894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80575-D953-4DA5-72FC-CFD5B2FFB249}"/>
              </a:ext>
            </a:extLst>
          </p:cNvPr>
          <p:cNvSpPr txBox="1"/>
          <p:nvPr/>
        </p:nvSpPr>
        <p:spPr>
          <a:xfrm flipH="1">
            <a:off x="3994149" y="412750"/>
            <a:ext cx="556259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BLOCK DIAGRAM</a:t>
            </a:r>
          </a:p>
        </p:txBody>
      </p:sp>
      <p:sp>
        <p:nvSpPr>
          <p:cNvPr id="5" name="Rectangle 4">
            <a:extLst>
              <a:ext uri="{FF2B5EF4-FFF2-40B4-BE49-F238E27FC236}">
                <a16:creationId xmlns:a16="http://schemas.microsoft.com/office/drawing/2014/main" id="{C08B9E5D-A916-EEF9-4D79-E24428F21B45}"/>
              </a:ext>
            </a:extLst>
          </p:cNvPr>
          <p:cNvSpPr/>
          <p:nvPr/>
        </p:nvSpPr>
        <p:spPr>
          <a:xfrm>
            <a:off x="863600" y="1866900"/>
            <a:ext cx="1866900" cy="71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PT</a:t>
            </a:r>
          </a:p>
        </p:txBody>
      </p:sp>
      <p:sp>
        <p:nvSpPr>
          <p:cNvPr id="6" name="Rectangle 5">
            <a:extLst>
              <a:ext uri="{FF2B5EF4-FFF2-40B4-BE49-F238E27FC236}">
                <a16:creationId xmlns:a16="http://schemas.microsoft.com/office/drawing/2014/main" id="{AEB98EA8-B7C6-F779-7410-A1C2F9134603}"/>
              </a:ext>
            </a:extLst>
          </p:cNvPr>
          <p:cNvSpPr/>
          <p:nvPr/>
        </p:nvSpPr>
        <p:spPr>
          <a:xfrm>
            <a:off x="3879850" y="1866900"/>
            <a:ext cx="2660650" cy="71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DC Power supply for circuit</a:t>
            </a:r>
          </a:p>
        </p:txBody>
      </p:sp>
    </p:spTree>
    <p:extLst>
      <p:ext uri="{BB962C8B-B14F-4D97-AF65-F5344CB8AC3E}">
        <p14:creationId xmlns:p14="http://schemas.microsoft.com/office/powerpoint/2010/main" val="121306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7D5-E99F-A277-4DD6-3928473D47A7}"/>
              </a:ext>
            </a:extLst>
          </p:cNvPr>
          <p:cNvSpPr>
            <a:spLocks noGrp="1"/>
          </p:cNvSpPr>
          <p:nvPr>
            <p:ph type="title"/>
          </p:nvPr>
        </p:nvSpPr>
        <p:spPr>
          <a:xfrm>
            <a:off x="2061882" y="98612"/>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SIMULATION ON APFC CONTROLLER</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779D24-8497-F8C6-33D5-E64B44BD3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7" y="995082"/>
            <a:ext cx="11707905" cy="5504330"/>
          </a:xfrm>
          <a:prstGeom prst="rect">
            <a:avLst/>
          </a:prstGeom>
        </p:spPr>
      </p:pic>
    </p:spTree>
    <p:extLst>
      <p:ext uri="{BB962C8B-B14F-4D97-AF65-F5344CB8AC3E}">
        <p14:creationId xmlns:p14="http://schemas.microsoft.com/office/powerpoint/2010/main" val="792851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1771</TotalTime>
  <Words>1062</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Century Gothic</vt:lpstr>
      <vt:lpstr>Times New Roman</vt:lpstr>
      <vt:lpstr>Wingdings</vt:lpstr>
      <vt:lpstr>Office Theme</vt:lpstr>
      <vt:lpstr>Analyze and implementation of automatic power factor correction with boost converter using 8051 microcontroller</vt:lpstr>
      <vt:lpstr>PowerPoint Presentation</vt:lpstr>
      <vt:lpstr>INTRODUCTION</vt:lpstr>
      <vt:lpstr>OBJECTIVE</vt:lpstr>
      <vt:lpstr>PowerPoint Presentation</vt:lpstr>
      <vt:lpstr>PowerPoint Presentation</vt:lpstr>
      <vt:lpstr>PowerPoint Presentation</vt:lpstr>
      <vt:lpstr>PowerPoint Presentation</vt:lpstr>
      <vt:lpstr>SIMULATION ON APFC CONTROLLER</vt:lpstr>
      <vt:lpstr>PowerPoint Presentation</vt:lpstr>
      <vt:lpstr>WITHOUT CONTROLLER(NO I/P GATE PULSE)</vt:lpstr>
      <vt:lpstr>WITHOUT CONTROLLER(I/P GATE PULSE GENERATOR)</vt:lpstr>
      <vt:lpstr>WITH CONTROLLER</vt:lpstr>
      <vt:lpstr>OUTPUT VOLTAGE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SERIES ACTIVE FILTER FOR POWER QUALITY IMPROVEMENT</dc:title>
  <dc:creator>sridhatchayani2002@gmail.com</dc:creator>
  <cp:lastModifiedBy>DJ dhonivarma</cp:lastModifiedBy>
  <cp:revision>38</cp:revision>
  <dcterms:created xsi:type="dcterms:W3CDTF">2022-03-25T09:02:42Z</dcterms:created>
  <dcterms:modified xsi:type="dcterms:W3CDTF">2023-03-12T03:47:33Z</dcterms:modified>
</cp:coreProperties>
</file>