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Lexend Dec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sz/Xh1ex+zY6DYiTYO7xDK6h9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Deca-regular.fntdata"/><Relationship Id="rId25" Type="http://schemas.openxmlformats.org/officeDocument/2006/relationships/font" Target="fonts/Arimo-boldItalic.fntdata"/><Relationship Id="rId28" Type="http://customschemas.google.com/relationships/presentationmetadata" Target="metadata"/><Relationship Id="rId27" Type="http://schemas.openxmlformats.org/officeDocument/2006/relationships/font" Target="fonts/LexendDe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536a780e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536a78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393700" y="692150"/>
            <a:ext cx="6072188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5988" y="4343400"/>
            <a:ext cx="5026025" cy="411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352426" y="1097280"/>
            <a:ext cx="768096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352426" y="4907757"/>
            <a:ext cx="146685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809750" y="4907757"/>
            <a:ext cx="408622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20.jp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Basic Computer Architecture</a:t>
            </a:r>
            <a:endParaRPr/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611560" y="3651870"/>
            <a:ext cx="3096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r>
              <a:rPr lang="en-US">
                <a:solidFill>
                  <a:schemeClr val="lt1"/>
                </a:solidFill>
              </a:rPr>
              <a:t> 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800100"/>
            <a:ext cx="82296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3810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Memori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berdasarkan fungsinya dibagi menjadi dua yaitu:</a:t>
            </a:r>
            <a:endParaRPr/>
          </a:p>
          <a:p>
            <a:pPr indent="-381000" lvl="0" marL="3810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b="1" i="1"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Primary Memory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dipergunakan untuk menyimpan data dan instruksi dari program yang sedang dijalankan. Biasa juga disebut sebagai RAM. Karakteristik dari memori primer adalah:</a:t>
            </a:r>
            <a:endParaRPr/>
          </a:p>
          <a:p>
            <a:pPr indent="-266700" lvl="0" marL="3810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Volatil (informasi ada selama komputer bekerja atau hidup)</a:t>
            </a:r>
            <a:endParaRPr/>
          </a:p>
          <a:p>
            <a:pPr indent="-381000" lvl="0" marL="3810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Kecepatan tinggi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Akses random (acak)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/>
          <p:nvPr>
            <p:ph type="title"/>
          </p:nvPr>
        </p:nvSpPr>
        <p:spPr>
          <a:xfrm>
            <a:off x="457200" y="171450"/>
            <a:ext cx="8229600" cy="548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lang="en-US" sz="4000">
                <a:solidFill>
                  <a:srgbClr val="FF0000"/>
                </a:solidFill>
              </a:rPr>
              <a:t>Memori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457200" y="400051"/>
            <a:ext cx="81534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Secondary Memory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dipergunakan untuk menyimpan data atau program biner secara permanen. Karakteristik dari memori sekunder adalah: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 volatil atau persistem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kecepatan relatif rendah (dibandingkan memori primer)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akses random dan sekuensial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3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Contoh memori sekunder : floppy, harddisk, CD ROM, magnetic tape, optical disk, dll.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idx="4294967295" type="body"/>
          </p:nvPr>
        </p:nvSpPr>
        <p:spPr>
          <a:xfrm>
            <a:off x="590872" y="1260698"/>
            <a:ext cx="7680325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4844"/>
              <a:buFont typeface="Noto Sans Symbols"/>
              <a:buNone/>
            </a:pPr>
            <a:r>
              <a:rPr b="1" i="1" lang="en-US" sz="2600"/>
              <a:t>Input-Output Device</a:t>
            </a:r>
            <a:r>
              <a:rPr lang="en-US" sz="2600"/>
              <a:t>, merupakan bagian yang berfungsi sebagai penghubung antara komputer dengan lingkungan di luarnya. Dapat dibagi menjadi dua kelompok, yaitu :</a:t>
            </a:r>
            <a:endParaRPr b="1" i="1" sz="2600"/>
          </a:p>
          <a:p>
            <a:pPr indent="-11430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4844"/>
              <a:buChar char="⬡"/>
            </a:pPr>
            <a:r>
              <a:rPr b="1" i="1" lang="en-US" sz="2600">
                <a:solidFill>
                  <a:srgbClr val="FFFF00"/>
                </a:solidFill>
              </a:rPr>
              <a:t>Input Device (Piranti Masukan)</a:t>
            </a:r>
            <a:r>
              <a:rPr lang="en-US" sz="2600"/>
              <a:t>, berfungsi sebagai media komputer untuk menerima masukan dari luar. Contoh: keyboard, mouse, touch screen, scanner, camera, modem,  network card, dll.</a:t>
            </a:r>
            <a:endParaRPr/>
          </a:p>
          <a:p>
            <a:pPr indent="-11430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4844"/>
              <a:buChar char="⬡"/>
            </a:pPr>
            <a:r>
              <a:rPr b="1" lang="en-US" sz="2600">
                <a:solidFill>
                  <a:srgbClr val="FFFF00"/>
                </a:solidFill>
              </a:rPr>
              <a:t>Output Device (Piranti Keluaran)</a:t>
            </a:r>
            <a:r>
              <a:rPr lang="en-US" sz="2600"/>
              <a:t>, berfungsi sebagai media komputer untuk memberikan keluaran. Contoh: Monitor, Printer, Speaker, Plotter, Modem, network card, dll </a:t>
            </a:r>
            <a:endParaRPr/>
          </a:p>
        </p:txBody>
      </p:sp>
      <p:sp>
        <p:nvSpPr>
          <p:cNvPr id="151" name="Google Shape;151;p12"/>
          <p:cNvSpPr txBox="1"/>
          <p:nvPr>
            <p:ph idx="4294967295" type="title"/>
          </p:nvPr>
        </p:nvSpPr>
        <p:spPr>
          <a:xfrm>
            <a:off x="590872" y="28721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-US">
                <a:solidFill>
                  <a:srgbClr val="FF0000"/>
                </a:solidFill>
              </a:rPr>
              <a:t>I/O Device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3266"/>
            <a:ext cx="8839200" cy="3380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idx="4294967295" type="title"/>
          </p:nvPr>
        </p:nvSpPr>
        <p:spPr>
          <a:xfrm>
            <a:off x="446856" y="411163"/>
            <a:ext cx="8229600" cy="606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-US" sz="2800"/>
              <a:t>Ingat bagian I/O</a:t>
            </a:r>
            <a:br>
              <a:rPr lang="en-US" sz="2800"/>
            </a:br>
            <a:r>
              <a:rPr lang="en-US" sz="2800"/>
              <a:t>pada Skema Hardware!</a:t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142876" y="1257300"/>
            <a:ext cx="2752725" cy="360045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6477000" y="1885950"/>
            <a:ext cx="1981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/>
          </a:p>
        </p:txBody>
      </p:sp>
      <p:cxnSp>
        <p:nvCxnSpPr>
          <p:cNvPr id="160" name="Google Shape;160;p13"/>
          <p:cNvCxnSpPr/>
          <p:nvPr/>
        </p:nvCxnSpPr>
        <p:spPr>
          <a:xfrm rot="10800000">
            <a:off x="4038600" y="1828800"/>
            <a:ext cx="2438400" cy="285750"/>
          </a:xfrm>
          <a:prstGeom prst="straightConnector1">
            <a:avLst/>
          </a:prstGeom>
          <a:noFill/>
          <a:ln cap="flat" cmpd="sng" w="38100">
            <a:solidFill>
              <a:srgbClr val="00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3"/>
          <p:cNvCxnSpPr/>
          <p:nvPr/>
        </p:nvCxnSpPr>
        <p:spPr>
          <a:xfrm flipH="1">
            <a:off x="3505200" y="2114550"/>
            <a:ext cx="2971800" cy="685800"/>
          </a:xfrm>
          <a:prstGeom prst="straightConnector1">
            <a:avLst/>
          </a:prstGeom>
          <a:noFill/>
          <a:ln cap="flat" cmpd="sng" w="38100">
            <a:solidFill>
              <a:srgbClr val="00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3"/>
          <p:cNvCxnSpPr/>
          <p:nvPr/>
        </p:nvCxnSpPr>
        <p:spPr>
          <a:xfrm flipH="1">
            <a:off x="4191000" y="2107407"/>
            <a:ext cx="2266950" cy="2178844"/>
          </a:xfrm>
          <a:prstGeom prst="straightConnector1">
            <a:avLst/>
          </a:prstGeom>
          <a:noFill/>
          <a:ln cap="flat" cmpd="sng" w="38100">
            <a:solidFill>
              <a:srgbClr val="0000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idx="4294967295" type="body"/>
          </p:nvPr>
        </p:nvSpPr>
        <p:spPr>
          <a:xfrm>
            <a:off x="0" y="857250"/>
            <a:ext cx="82296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6774"/>
              <a:buChar char="⬡"/>
            </a:pPr>
            <a:r>
              <a:rPr b="1" i="1" lang="en-US" sz="2400">
                <a:solidFill>
                  <a:srgbClr val="FFFF00"/>
                </a:solidFill>
              </a:rPr>
              <a:t>Data Bus</a:t>
            </a:r>
            <a:r>
              <a:rPr b="1" lang="en-US" sz="2400">
                <a:solidFill>
                  <a:srgbClr val="FFFF00"/>
                </a:solidFill>
              </a:rPr>
              <a:t>:</a:t>
            </a:r>
            <a:r>
              <a:rPr b="1" lang="en-US" sz="2400"/>
              <a:t> </a:t>
            </a:r>
            <a:r>
              <a:rPr lang="en-US" sz="2400"/>
              <a:t>Adalah jalur-jalur perpindahan data antar modul dalam sistem komputer. Karena pada suatu saat tertentu masing-masing saluran hanya dapat membawa 1 bit data, maka jumlah saluran menentukan jumlah bit yang dapat ditransfer pada suatu saat. Lebar data bus ini menentukan kinerja sistem secara keseluruhan. Sifatnya </a:t>
            </a:r>
            <a:r>
              <a:rPr i="1" lang="en-US" sz="2400"/>
              <a:t>bidirectional</a:t>
            </a:r>
            <a:r>
              <a:rPr lang="en-US" sz="2400"/>
              <a:t>, artinya CPU dapat membaca dan menerima data melalui data bus ini. Data bus biasanya terdiri atas 8, 16, 32, atau 64 jalur paralel. </a:t>
            </a:r>
            <a:endParaRPr b="1" i="1" sz="2400"/>
          </a:p>
          <a:p>
            <a:pPr indent="-3429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6774"/>
              <a:buChar char="⬡"/>
            </a:pPr>
            <a:r>
              <a:rPr b="1" i="1" lang="en-US" sz="2400">
                <a:solidFill>
                  <a:srgbClr val="FFFF00"/>
                </a:solidFill>
              </a:rPr>
              <a:t>Address Bus</a:t>
            </a:r>
            <a:r>
              <a:rPr b="1" lang="en-US" sz="2400">
                <a:solidFill>
                  <a:srgbClr val="FFFF00"/>
                </a:solidFill>
              </a:rPr>
              <a:t>:</a:t>
            </a:r>
            <a:r>
              <a:rPr b="1" lang="en-US" sz="2400"/>
              <a:t> </a:t>
            </a:r>
            <a:r>
              <a:rPr lang="en-US" sz="2400"/>
              <a:t>Digunakan untuk menandakan lokasi sumber ataupun tujuan pada proses transfer data. Pada jalur ini, CPU akan mengirimkan alamat memori yang akan ditulis atau dibaca. </a:t>
            </a:r>
            <a:r>
              <a:rPr i="1" lang="en-US" sz="2400"/>
              <a:t>Address bus</a:t>
            </a:r>
            <a:r>
              <a:rPr lang="en-US" sz="2400"/>
              <a:t> biasanya terdiri atas 16, 20, 24, atau 32 jalur paralel. </a:t>
            </a:r>
            <a:endParaRPr b="1" i="1" sz="2400"/>
          </a:p>
          <a:p>
            <a:pPr indent="-3429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6774"/>
              <a:buChar char="⬡"/>
            </a:pPr>
            <a:r>
              <a:rPr b="1" i="1" lang="en-US" sz="2400">
                <a:solidFill>
                  <a:srgbClr val="FFFF00"/>
                </a:solidFill>
              </a:rPr>
              <a:t>Control Bus</a:t>
            </a:r>
            <a:r>
              <a:rPr b="1" lang="en-US" sz="2400">
                <a:solidFill>
                  <a:srgbClr val="FFFF00"/>
                </a:solidFill>
              </a:rPr>
              <a:t> :</a:t>
            </a:r>
            <a:r>
              <a:rPr b="1" lang="en-US" sz="2400"/>
              <a:t> </a:t>
            </a:r>
            <a:r>
              <a:rPr lang="en-US" sz="2400"/>
              <a:t>Digunakan untuk mengontrol penggunaan serta akses ke Data Bus dan Address Bus. Terdiri atas 4 sampai 10 jalur paralel </a:t>
            </a:r>
            <a:endParaRPr/>
          </a:p>
        </p:txBody>
      </p:sp>
      <p:sp>
        <p:nvSpPr>
          <p:cNvPr id="168" name="Google Shape;168;p14"/>
          <p:cNvSpPr txBox="1"/>
          <p:nvPr>
            <p:ph idx="4294967295" type="title"/>
          </p:nvPr>
        </p:nvSpPr>
        <p:spPr>
          <a:xfrm>
            <a:off x="734888" y="206375"/>
            <a:ext cx="82296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-US">
                <a:solidFill>
                  <a:srgbClr val="FF3300"/>
                </a:solidFill>
              </a:rPr>
              <a:t>BUS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idx="4294967295" type="ctrTitle"/>
          </p:nvPr>
        </p:nvSpPr>
        <p:spPr>
          <a:xfrm>
            <a:off x="685800" y="2219314"/>
            <a:ext cx="3617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Thanks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752" y="1040850"/>
            <a:ext cx="3532846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49803"/>
              </a:schemeClr>
            </a:outerShdw>
          </a:effectLst>
        </p:spPr>
      </p:pic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536a780e5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16536a780e5_0_0"/>
          <p:cNvSpPr txBox="1"/>
          <p:nvPr/>
        </p:nvSpPr>
        <p:spPr>
          <a:xfrm>
            <a:off x="483900" y="309150"/>
            <a:ext cx="8176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Diskusikan mengenai perbandingan teknologi 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AMD dan Intel (definisi, teknologi, harga, target pasar dll)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GTX dan RTX dari Graphic Card (</a:t>
            </a:r>
            <a:r>
              <a:rPr lang="en-US" sz="2400">
                <a:solidFill>
                  <a:schemeClr val="lt1"/>
                </a:solidFill>
              </a:rPr>
              <a:t>definisi, teknologi, harga, dll)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Hardisk dan SSD (</a:t>
            </a:r>
            <a:r>
              <a:rPr lang="en-US" sz="2400">
                <a:solidFill>
                  <a:schemeClr val="lt1"/>
                </a:solidFill>
              </a:rPr>
              <a:t>definisi, teknologi, kecepatan, harga, dll)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NB. Semakin kompleks pembahasan semakin banyak point yang diperoleh.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580550" y="778246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Hardware of</a:t>
            </a:r>
            <a:br>
              <a:rPr lang="en-US"/>
            </a:br>
            <a:r>
              <a:rPr lang="en-US"/>
              <a:t>Computer Architecture</a:t>
            </a:r>
            <a:endParaRPr/>
          </a:p>
        </p:txBody>
      </p:sp>
      <p:sp>
        <p:nvSpPr>
          <p:cNvPr id="53" name="Google Shape;53;p2"/>
          <p:cNvSpPr txBox="1"/>
          <p:nvPr>
            <p:ph idx="1" type="body"/>
          </p:nvPr>
        </p:nvSpPr>
        <p:spPr>
          <a:xfrm>
            <a:off x="580550" y="2139702"/>
            <a:ext cx="8095906" cy="2367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Hardware (Perangkat Keras) 🡪Perangkat Fisik 🡪Perangkat/rangkaian elektronika pada komputer.</a:t>
            </a:r>
            <a:endParaRPr/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75606"/>
            <a:ext cx="84582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 txBox="1"/>
          <p:nvPr/>
        </p:nvSpPr>
        <p:spPr>
          <a:xfrm>
            <a:off x="2895600" y="4146634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Skema Hardware Sederhana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35782"/>
            <a:ext cx="8839200" cy="338018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457200" y="237529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Skema Hardware Lengkap</a:t>
            </a:r>
            <a:endParaRPr b="1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457200" y="987574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Papan rangkaian utama berfungsi sebagai pusat pengendali yang mengatur kerja dari semua komponen yang tersambung padanya. Selain itu juga mengatur pemberian daya listrik pada setiap komponen PC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457200" y="57151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FF3300"/>
                </a:solidFill>
              </a:rPr>
              <a:t>MAINBOARD / MOTHERBOARD</a:t>
            </a:r>
            <a:endParaRPr/>
          </a:p>
        </p:txBody>
      </p:sp>
      <p:pic>
        <p:nvPicPr>
          <p:cNvPr descr="9ejl1_pic_b"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1995686"/>
            <a:ext cx="4026768" cy="284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1" y="205979"/>
            <a:ext cx="8232775" cy="85963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Major Computer Components</a:t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3150" y="3420641"/>
            <a:ext cx="1882775" cy="127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7187" y="915566"/>
            <a:ext cx="1477963" cy="1063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11" y="2880097"/>
            <a:ext cx="1838325" cy="165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536" y="994147"/>
            <a:ext cx="2659063" cy="128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64148" y="1423963"/>
            <a:ext cx="2597150" cy="2518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45437" y="2101428"/>
            <a:ext cx="1762125" cy="900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6"/>
          <p:cNvCxnSpPr/>
          <p:nvPr/>
        </p:nvCxnSpPr>
        <p:spPr>
          <a:xfrm>
            <a:off x="2238623" y="1719239"/>
            <a:ext cx="1020762" cy="450056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1" name="Google Shape;91;p6"/>
          <p:cNvCxnSpPr/>
          <p:nvPr/>
        </p:nvCxnSpPr>
        <p:spPr>
          <a:xfrm flipH="1" rot="10800000">
            <a:off x="2292599" y="2497907"/>
            <a:ext cx="949325" cy="777478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lg" w="lg" type="triangle"/>
            <a:tailEnd len="med" w="med" type="none"/>
          </a:ln>
        </p:spPr>
      </p:cxnSp>
      <p:grpSp>
        <p:nvGrpSpPr>
          <p:cNvPr id="92" name="Google Shape;92;p6"/>
          <p:cNvGrpSpPr/>
          <p:nvPr/>
        </p:nvGrpSpPr>
        <p:grpSpPr>
          <a:xfrm>
            <a:off x="3779837" y="3908825"/>
            <a:ext cx="1777999" cy="434579"/>
            <a:chOff x="2381" y="3283"/>
            <a:chExt cx="1120" cy="365"/>
          </a:xfrm>
        </p:grpSpPr>
        <p:sp>
          <p:nvSpPr>
            <p:cNvPr id="93" name="Google Shape;93;p6"/>
            <p:cNvSpPr/>
            <p:nvPr/>
          </p:nvSpPr>
          <p:spPr>
            <a:xfrm>
              <a:off x="2385" y="3390"/>
              <a:ext cx="1116" cy="258"/>
            </a:xfrm>
            <a:prstGeom prst="roundRect">
              <a:avLst>
                <a:gd fmla="val 384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 txBox="1"/>
            <p:nvPr/>
          </p:nvSpPr>
          <p:spPr>
            <a:xfrm>
              <a:off x="2381" y="3283"/>
              <a:ext cx="1029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0"/>
                <a:buFont typeface="Arimo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motherboard</a:t>
              </a: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7307269" y="1203720"/>
            <a:ext cx="725488" cy="390525"/>
            <a:chOff x="4603" y="1011"/>
            <a:chExt cx="457" cy="328"/>
          </a:xfrm>
        </p:grpSpPr>
        <p:sp>
          <p:nvSpPr>
            <p:cNvPr id="96" name="Google Shape;96;p6"/>
            <p:cNvSpPr/>
            <p:nvPr/>
          </p:nvSpPr>
          <p:spPr>
            <a:xfrm>
              <a:off x="4603" y="1074"/>
              <a:ext cx="420" cy="258"/>
            </a:xfrm>
            <a:prstGeom prst="roundRect">
              <a:avLst>
                <a:gd fmla="val 384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 txBox="1"/>
            <p:nvPr/>
          </p:nvSpPr>
          <p:spPr>
            <a:xfrm>
              <a:off x="4603" y="1011"/>
              <a:ext cx="457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0"/>
                <a:buFont typeface="Arimo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CPU</a:t>
              </a:r>
              <a:endParaRPr/>
            </a:p>
          </p:txBody>
        </p:sp>
      </p:grpSp>
      <p:cxnSp>
        <p:nvCxnSpPr>
          <p:cNvPr id="98" name="Google Shape;98;p6"/>
          <p:cNvCxnSpPr/>
          <p:nvPr/>
        </p:nvCxnSpPr>
        <p:spPr>
          <a:xfrm flipH="1" rot="10800000">
            <a:off x="3591174" y="1860922"/>
            <a:ext cx="731837" cy="30480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9" name="Google Shape;99;p6"/>
          <p:cNvCxnSpPr/>
          <p:nvPr/>
        </p:nvCxnSpPr>
        <p:spPr>
          <a:xfrm>
            <a:off x="4765924" y="1909739"/>
            <a:ext cx="463550" cy="45839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0" name="Google Shape;100;p6"/>
          <p:cNvCxnSpPr/>
          <p:nvPr/>
        </p:nvCxnSpPr>
        <p:spPr>
          <a:xfrm>
            <a:off x="5610475" y="3130128"/>
            <a:ext cx="1152525" cy="815579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1" name="Google Shape;101;p6"/>
          <p:cNvCxnSpPr/>
          <p:nvPr/>
        </p:nvCxnSpPr>
        <p:spPr>
          <a:xfrm flipH="1" rot="10800000">
            <a:off x="3534023" y="2043088"/>
            <a:ext cx="931862" cy="395288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lg" w="lg" type="triangle"/>
            <a:tailEnd len="med" w="med" type="none"/>
          </a:ln>
        </p:spPr>
      </p:cxnSp>
      <p:grpSp>
        <p:nvGrpSpPr>
          <p:cNvPr id="102" name="Google Shape;102;p6"/>
          <p:cNvGrpSpPr/>
          <p:nvPr/>
        </p:nvGrpSpPr>
        <p:grpSpPr>
          <a:xfrm>
            <a:off x="7668344" y="2355726"/>
            <a:ext cx="1181099" cy="390525"/>
            <a:chOff x="4623" y="2276"/>
            <a:chExt cx="744" cy="328"/>
          </a:xfrm>
        </p:grpSpPr>
        <p:sp>
          <p:nvSpPr>
            <p:cNvPr id="103" name="Google Shape;103;p6"/>
            <p:cNvSpPr/>
            <p:nvPr/>
          </p:nvSpPr>
          <p:spPr>
            <a:xfrm>
              <a:off x="4623" y="2276"/>
              <a:ext cx="744" cy="258"/>
            </a:xfrm>
            <a:prstGeom prst="roundRect">
              <a:avLst>
                <a:gd fmla="val 384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4624" y="2276"/>
              <a:ext cx="697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0"/>
                <a:buFont typeface="Arimo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memory</a:t>
              </a: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>
            <a:off x="5411794" y="4300539"/>
            <a:ext cx="1497014" cy="571501"/>
            <a:chOff x="3409" y="3612"/>
            <a:chExt cx="943" cy="480"/>
          </a:xfrm>
        </p:grpSpPr>
        <p:sp>
          <p:nvSpPr>
            <p:cNvPr id="106" name="Google Shape;106;p6"/>
            <p:cNvSpPr/>
            <p:nvPr/>
          </p:nvSpPr>
          <p:spPr>
            <a:xfrm>
              <a:off x="3465" y="3834"/>
              <a:ext cx="887" cy="258"/>
            </a:xfrm>
            <a:prstGeom prst="roundRect">
              <a:avLst>
                <a:gd fmla="val 384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3409" y="3612"/>
              <a:ext cx="832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0"/>
                <a:buFont typeface="Arimo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hard drive</a:t>
              </a:r>
              <a:endParaRPr/>
            </a:p>
          </p:txBody>
        </p:sp>
      </p:grpSp>
      <p:sp>
        <p:nvSpPr>
          <p:cNvPr id="108" name="Google Shape;108;p6"/>
          <p:cNvSpPr/>
          <p:nvPr/>
        </p:nvSpPr>
        <p:spPr>
          <a:xfrm>
            <a:off x="4638924" y="1032248"/>
            <a:ext cx="1470025" cy="792956"/>
          </a:xfrm>
          <a:custGeom>
            <a:rect b="b" l="l" r="r" t="t"/>
            <a:pathLst>
              <a:path extrusionOk="0" h="2938" w="4084">
                <a:moveTo>
                  <a:pt x="4083" y="1163"/>
                </a:moveTo>
                <a:cubicBezTo>
                  <a:pt x="3257" y="578"/>
                  <a:pt x="2432" y="0"/>
                  <a:pt x="1750" y="297"/>
                </a:cubicBezTo>
                <a:cubicBezTo>
                  <a:pt x="1068" y="595"/>
                  <a:pt x="533" y="1763"/>
                  <a:pt x="0" y="2937"/>
                </a:cubicBezTo>
              </a:path>
            </a:pathLst>
          </a:custGeom>
          <a:noFill/>
          <a:ln cap="flat" cmpd="sng" w="381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373937" y="2190726"/>
            <a:ext cx="841375" cy="173831"/>
          </a:xfrm>
          <a:custGeom>
            <a:rect b="b" l="l" r="r" t="t"/>
            <a:pathLst>
              <a:path extrusionOk="0" h="644" w="2338">
                <a:moveTo>
                  <a:pt x="2337" y="643"/>
                </a:moveTo>
                <a:cubicBezTo>
                  <a:pt x="1360" y="372"/>
                  <a:pt x="388" y="106"/>
                  <a:pt x="0" y="0"/>
                </a:cubicBezTo>
              </a:path>
            </a:pathLst>
          </a:custGeom>
          <a:noFill/>
          <a:ln cap="flat" cmpd="sng" w="381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457200" y="120015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Tersusun atas tiga perangkat utama 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Prosesor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Input-output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580550" y="555525"/>
            <a:ext cx="6014400" cy="50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Perangkat Komputer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r333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628900"/>
            <a:ext cx="45720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4_3"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915566"/>
            <a:ext cx="2592388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02VDO0242-170" id="119" name="Google Shape;11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176" y="3145507"/>
            <a:ext cx="26289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ctrTitle"/>
          </p:nvPr>
        </p:nvSpPr>
        <p:spPr>
          <a:xfrm>
            <a:off x="685800" y="555526"/>
            <a:ext cx="4263900" cy="607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FF0000"/>
                </a:solidFill>
              </a:rPr>
              <a:t>Prosesor</a:t>
            </a:r>
            <a:endParaRPr/>
          </a:p>
        </p:txBody>
      </p:sp>
      <p:sp>
        <p:nvSpPr>
          <p:cNvPr id="125" name="Google Shape;125;p8"/>
          <p:cNvSpPr txBox="1"/>
          <p:nvPr>
            <p:ph idx="1" type="subTitle"/>
          </p:nvPr>
        </p:nvSpPr>
        <p:spPr>
          <a:xfrm>
            <a:off x="396345" y="1234083"/>
            <a:ext cx="5039751" cy="3672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Prosesor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merupakan bagian dari perangkat keras komputer yang </a:t>
            </a:r>
            <a:r>
              <a:rPr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melakukan pemprosesan aritmatika dan logika serta pengendalian operasi komputer secara keseluruhan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Prosesor terdiri atas dua bagian utama, yaitu </a:t>
            </a:r>
            <a:r>
              <a:rPr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Arithmetic Logical Unit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sebagai pusat pengolah data dan </a:t>
            </a:r>
            <a:r>
              <a:rPr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Unit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sebagai pengontrol kerja komputer. </a:t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A861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352426" y="1097280"/>
            <a:ext cx="768096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Kecepatan kerja prosesor biasanya ditentukan oleh kecepatan clock dari Control Unit-nya.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Jika prosesor memiliki frekuensi clock 350 MHz, berarti kecepatan pemprosesan satu instruksinya adalah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1/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1/(350 x 10</a:t>
            </a:r>
            <a:r>
              <a:rPr baseline="30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Hz)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= 0,286 x 10</a:t>
            </a:r>
            <a:r>
              <a:rPr baseline="3000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detik.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Kecepatan Prosesor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