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1" r:id="rId20"/>
    <p:sldId id="329" r:id="rId21"/>
    <p:sldId id="330" r:id="rId22"/>
    <p:sldId id="331" r:id="rId23"/>
    <p:sldId id="332" r:id="rId24"/>
    <p:sldId id="324" r:id="rId25"/>
    <p:sldId id="325" r:id="rId26"/>
    <p:sldId id="326" r:id="rId27"/>
    <p:sldId id="333" r:id="rId28"/>
    <p:sldId id="334" r:id="rId29"/>
    <p:sldId id="335" r:id="rId30"/>
    <p:sldId id="502" r:id="rId31"/>
    <p:sldId id="503" r:id="rId32"/>
    <p:sldId id="279" r:id="rId33"/>
    <p:sldId id="280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 Definition" id="{66811CED-812C-4B67-AF73-C37FC56731F0}">
          <p14:sldIdLst>
            <p14:sldId id="302"/>
            <p14:sldId id="303"/>
            <p14:sldId id="304"/>
          </p14:sldIdLst>
        </p14:section>
        <p14:section name="Keys and Values" id="{14CC2643-A3C1-4809-849A-69B09173D2FD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1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</p14:sldIdLst>
        </p14:section>
        <p14:section name="Sorting" id="{F9F8DDD9-365E-449A-A2A7-0A16EDF462CF}">
          <p14:sldIdLst>
            <p14:sldId id="333"/>
            <p14:sldId id="334"/>
            <p14:sldId id="335"/>
            <p14:sldId id="502"/>
            <p14:sldId id="503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Dictionaries are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0731" y="4583662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</a:t>
            </a:r>
            <a:r>
              <a:rPr lang="en-US" dirty="0" err="1"/>
              <a:t>name':'Jack</a:t>
            </a:r>
            <a:r>
              <a:rPr lang="en-US" dirty="0"/>
              <a:t>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04699" y="5847932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2171" y="1638451"/>
            <a:ext cx="7065677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bakery = {}  </a:t>
            </a:r>
            <a:r>
              <a:rPr lang="en-US" i="1" dirty="0">
                <a:solidFill>
                  <a:schemeClr val="accent2"/>
                </a:solidFill>
              </a:rPr>
              <a:t># bakery = dict()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(elements),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bakery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keys()</a:t>
            </a:r>
            <a:r>
              <a:rPr lang="en-US" b="1" dirty="0"/>
              <a:t> </a:t>
            </a:r>
            <a:r>
              <a:rPr lang="en-US" dirty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4"/>
            <a:ext cx="7349141" cy="1575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/>
              <a:t>squares</a:t>
            </a:r>
            <a:r>
              <a:rPr lang="en-US" sz="2200" dirty="0">
                <a:solidFill>
                  <a:schemeClr val="bg1"/>
                </a:solidFill>
              </a:rPr>
              <a:t>.keys()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print(key, end=" ") </a:t>
            </a:r>
            <a:r>
              <a:rPr lang="en-US" sz="22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663549"/>
            <a:ext cx="7349141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sz="2200" dirty="0">
                <a:solidFill>
                  <a:schemeClr val="tx1"/>
                </a:solidFill>
              </a:rPr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>
                <a:solidFill>
                  <a:schemeClr val="tx1"/>
                </a:solidFill>
              </a:rPr>
              <a:t>squares</a:t>
            </a:r>
            <a:r>
              <a:rPr lang="en-US" sz="2200" dirty="0">
                <a:solidFill>
                  <a:schemeClr val="bg1"/>
                </a:solidFill>
              </a:rPr>
              <a:t>.keys()</a:t>
            </a:r>
            <a:r>
              <a:rPr lang="en-US" sz="2200" dirty="0"/>
              <a:t>:</a:t>
            </a:r>
          </a:p>
          <a:p>
            <a:r>
              <a:rPr lang="en-US" sz="2200" dirty="0"/>
              <a:t>   </a:t>
            </a:r>
            <a:r>
              <a:rPr lang="en-US" sz="2200" dirty="0">
                <a:solidFill>
                  <a:schemeClr val="tx1"/>
                </a:solidFill>
              </a:rPr>
              <a:t>squares[key] </a:t>
            </a:r>
            <a:r>
              <a:rPr lang="en-US" sz="2200" dirty="0">
                <a:solidFill>
                  <a:schemeClr val="bg1"/>
                </a:solidFill>
              </a:rPr>
              <a:t>*=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2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squares.</a:t>
            </a:r>
            <a:r>
              <a:rPr lang="en-US" dirty="0">
                <a:solidFill>
                  <a:schemeClr val="bg1"/>
                </a:solidFill>
              </a:rPr>
              <a:t>values()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34155" y="4748830"/>
            <a:ext cx="734914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squares = {1: 1, 2: 4, 3: 9}</a:t>
            </a:r>
          </a:p>
          <a:p>
            <a:r>
              <a:rPr lang="en-US" dirty="0">
                <a:solidFill>
                  <a:schemeClr val="tx1"/>
                </a:solidFill>
              </a:rPr>
              <a:t>for key in squares.keys():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items()</a:t>
            </a:r>
            <a:r>
              <a:rPr lang="en-US" dirty="0"/>
              <a:t> 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33" y="3506446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Using Items()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keyword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3565" y="1986993"/>
            <a:ext cx="7441322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my_dict: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print(my_dict[name])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Key Existence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565" y="3959955"/>
            <a:ext cx="7441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{'name': 'Peter', 'age': 22}</a:t>
            </a:r>
          </a:p>
          <a:p>
            <a:r>
              <a:rPr lang="en-US" dirty="0">
                <a:solidFill>
                  <a:schemeClr val="tx1"/>
                </a:solidFill>
              </a:rPr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print(my_dict[name])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check if a value exists by 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51" y="2637782"/>
            <a:ext cx="802620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Value Existence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4A2923-8B7B-486D-B6D1-AD45165395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</a:p>
          <a:p>
            <a:r>
              <a:rPr lang="en-US" sz="3200" dirty="0"/>
              <a:t>Sorting</a:t>
            </a:r>
          </a:p>
          <a:p>
            <a:r>
              <a:rPr lang="en-US" sz="3200" dirty="0"/>
              <a:t>What are lambda functions</a:t>
            </a:r>
            <a:endParaRPr lang="bg-BG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1933" y="150662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bakery = {}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product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bakery: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464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Products in stock: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bread: 5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cheese: 2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ham: 1</a:t>
            </a:r>
          </a:p>
          <a:p>
            <a:r>
              <a:rPr lang="en-US" sz="1600" dirty="0">
                <a:solidFill>
                  <a:schemeClr val="tx1"/>
                </a:solidFill>
              </a:rPr>
              <a:t>Total Products: 3</a:t>
            </a:r>
          </a:p>
          <a:p>
            <a:r>
              <a:rPr lang="en-US" sz="1600" dirty="0">
                <a:solidFill>
                  <a:schemeClr val="tx1"/>
                </a:solidFill>
              </a:rPr>
              <a:t>Total Quantity: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259" y="1441933"/>
            <a:ext cx="10843292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products = {}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while command != "statistics":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    # split the command and get the product and the quantity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product not in products: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products[product]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products[product] += quantity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clear()</a:t>
            </a:r>
            <a:r>
              <a:rPr lang="en-US" dirty="0"/>
              <a:t> – removes all the elements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copy()</a:t>
            </a:r>
            <a:r>
              <a:rPr lang="en-US" dirty="0"/>
              <a:t> – returns a copy of the dictionary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my_dict.copy</a:t>
            </a:r>
            <a:r>
              <a:rPr lang="en-US" dirty="0">
                <a:solidFill>
                  <a:schemeClr val="tx1"/>
                </a:solidFill>
              </a:rPr>
              <a:t>()) </a:t>
            </a:r>
            <a:r>
              <a:rPr lang="en-US" i="1" dirty="0">
                <a:solidFill>
                  <a:schemeClr val="accent2"/>
                </a:solidFill>
              </a:rPr>
              <a:t># {1: 'apple', 2: 'banana'}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pop()</a:t>
            </a:r>
            <a:r>
              <a:rPr lang="en-US" dirty="0"/>
              <a:t> – removes the specific item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popitem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removes the item that was last inserted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(1)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{2: 'banana'}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my_dict = {1: 'apple', 2: 'banana'}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my_dict.popitem</a:t>
            </a:r>
            <a:r>
              <a:rPr lang="en-US" dirty="0">
                <a:solidFill>
                  <a:schemeClr val="tx1"/>
                </a:solidFill>
              </a:rPr>
              <a:t>())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(2: 'banana')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{1: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method sorts the elements of a given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- Ascending or Descending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of </a:t>
            </a:r>
            <a:r>
              <a:rPr lang="en-US" b="1" dirty="0">
                <a:latin typeface="Consolas" panose="020B0609020204030204" pitchFamily="49" charset="0"/>
              </a:rPr>
              <a:t>sorted()</a:t>
            </a:r>
            <a:r>
              <a:rPr lang="en-US" dirty="0"/>
              <a:t> method 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iterable</a:t>
            </a:r>
            <a:r>
              <a:rPr lang="en-US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(Optional) - If true, the sorted list is reversed (or sorted in Descending order)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(Optional) - function that serves as a key for the </a:t>
            </a:r>
            <a:br>
              <a:rPr lang="en-US" dirty="0"/>
            </a:br>
            <a:r>
              <a:rPr lang="en-US" dirty="0"/>
              <a:t>sort comparison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3128337"/>
            <a:ext cx="5985000" cy="601325"/>
          </a:xfrm>
        </p:spPr>
        <p:txBody>
          <a:bodyPr>
            <a:normAutofit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[, key][, reverse])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Sorted() Method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dirty="0"/>
              <a:t> functions in the </a:t>
            </a:r>
            <a:r>
              <a:rPr lang="en-US" b="1" dirty="0">
                <a:latin typeface="Consolas" panose="020B0609020204030204" pitchFamily="49" charset="0"/>
              </a:rPr>
              <a:t>sort()</a:t>
            </a:r>
            <a:r>
              <a:rPr lang="en-US" dirty="0"/>
              <a:t> method as in the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filter()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map()</a:t>
            </a:r>
            <a:r>
              <a:rPr lang="en-US" dirty="0"/>
              <a:t> functions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Lambda</a:t>
            </a:r>
            <a:r>
              <a:rPr lang="en-US" sz="3200" dirty="0">
                <a:solidFill>
                  <a:srgbClr val="234465"/>
                </a:solidFill>
              </a:rPr>
              <a:t> is an </a:t>
            </a:r>
            <a:r>
              <a:rPr lang="en-US" sz="3200" b="1" dirty="0">
                <a:solidFill>
                  <a:schemeClr val="bg1"/>
                </a:solidFill>
              </a:rPr>
              <a:t>anonymous one time </a:t>
            </a:r>
            <a:r>
              <a:rPr lang="en-US" sz="3200" dirty="0">
                <a:solidFill>
                  <a:srgbClr val="234465"/>
                </a:solidFill>
              </a:rPr>
              <a:t>function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8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Like</a:t>
            </a:r>
            <a:r>
              <a:rPr lang="en-US" sz="3200" dirty="0">
                <a:solidFill>
                  <a:srgbClr val="234465"/>
                </a:solidFill>
              </a:rPr>
              <a:t> a function, it can take a parameter and return a result</a:t>
            </a:r>
            <a:endParaRPr lang="en-US" sz="32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Lambdas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F7E13AA-B01A-4940-9059-2F630BA50261}"/>
              </a:ext>
            </a:extLst>
          </p:cNvPr>
          <p:cNvSpPr txBox="1">
            <a:spLocks/>
          </p:cNvSpPr>
          <p:nvPr/>
        </p:nvSpPr>
        <p:spPr>
          <a:xfrm>
            <a:off x="3260850" y="4869000"/>
            <a:ext cx="4359953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dirty="0">
                <a:latin typeface="Consolas"/>
              </a:rPr>
              <a:t>x =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800" dirty="0">
                <a:latin typeface="Consolas"/>
              </a:rPr>
              <a:t> a: a + 10</a:t>
            </a:r>
            <a:endParaRPr lang="en-US" dirty="0"/>
          </a:p>
          <a:p>
            <a:r>
              <a:rPr lang="en-US" sz="2800" dirty="0">
                <a:latin typeface="Consolas"/>
              </a:rPr>
              <a:t>print(x(5)) </a:t>
            </a:r>
            <a:r>
              <a:rPr lang="en-US" sz="2800" i="1" dirty="0">
                <a:solidFill>
                  <a:srgbClr val="00B050"/>
                </a:solidFill>
                <a:latin typeface="Consolas"/>
              </a:rPr>
              <a:t># 15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7" name="Балонче за говор: правоъгълник със заоблени ъгли 2">
            <a:extLst>
              <a:ext uri="{FF2B5EF4-FFF2-40B4-BE49-F238E27FC236}">
                <a16:creationId xmlns:a16="http://schemas.microsoft.com/office/drawing/2014/main" id="{13AF979C-AC2B-44FA-8DF9-0454F8B74B94}"/>
              </a:ext>
            </a:extLst>
          </p:cNvPr>
          <p:cNvSpPr/>
          <p:nvPr/>
        </p:nvSpPr>
        <p:spPr bwMode="auto">
          <a:xfrm>
            <a:off x="2522173" y="3936096"/>
            <a:ext cx="1659403" cy="614832"/>
          </a:xfrm>
          <a:prstGeom prst="wedgeRoundRectCallout">
            <a:avLst>
              <a:gd name="adj1" fmla="val 39610"/>
              <a:gd name="adj2" fmla="val 114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 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8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4076F561-8904-46F7-A283-2EAA0E12BB5F}"/>
              </a:ext>
            </a:extLst>
          </p:cNvPr>
          <p:cNvSpPr/>
          <p:nvPr/>
        </p:nvSpPr>
        <p:spPr bwMode="auto">
          <a:xfrm>
            <a:off x="4710399" y="3946021"/>
            <a:ext cx="1946191" cy="614832"/>
          </a:xfrm>
          <a:prstGeom prst="wedgeRoundRectCallout">
            <a:avLst>
              <a:gd name="adj1" fmla="val -14739"/>
              <a:gd name="adj2" fmla="val 10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expression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ED839FA3-E023-4251-A319-272EF8173155}"/>
              </a:ext>
            </a:extLst>
          </p:cNvPr>
          <p:cNvSpPr/>
          <p:nvPr/>
        </p:nvSpPr>
        <p:spPr bwMode="auto">
          <a:xfrm>
            <a:off x="6929328" y="4095132"/>
            <a:ext cx="1946191" cy="614832"/>
          </a:xfrm>
          <a:prstGeom prst="wedgeRoundRectCallout">
            <a:avLst>
              <a:gd name="adj1" fmla="val -35716"/>
              <a:gd name="adj2" fmla="val 859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cs typeface="Calibri"/>
              </a:rPr>
              <a:t>arguments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It can take multiple parameters</a:t>
            </a:r>
          </a:p>
          <a:p>
            <a:endParaRPr lang="bg-BG" sz="3600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 the </a:t>
            </a:r>
            <a:r>
              <a:rPr lang="en-US" b="1" dirty="0">
                <a:latin typeface="Consolas" panose="020B0609020204030204" pitchFamily="49" charset="0"/>
              </a:rPr>
              <a:t>sort()</a:t>
            </a:r>
            <a:r>
              <a:rPr lang="en-US" dirty="0"/>
              <a:t> method you pass the lambda function as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7731" y="4621509"/>
            <a:ext cx="10961435" cy="17774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sorted_dict = dict(</a:t>
            </a:r>
            <a:r>
              <a:rPr lang="en-US" sz="2000" dirty="0">
                <a:solidFill>
                  <a:schemeClr val="bg1"/>
                </a:solidFill>
              </a:rPr>
              <a:t>sorted</a:t>
            </a:r>
            <a:r>
              <a:rPr lang="en-US" sz="2000" dirty="0"/>
              <a:t>(</a:t>
            </a:r>
            <a:r>
              <a:rPr lang="en-US" sz="2000" dirty="0" err="1"/>
              <a:t>my_dict</a:t>
            </a:r>
            <a:r>
              <a:rPr lang="en-US" sz="2000" dirty="0" err="1">
                <a:solidFill>
                  <a:schemeClr val="bg1"/>
                </a:solidFill>
              </a:rPr>
              <a:t>.items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/>
              <a:t>, key=lambda 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bg1"/>
                </a:solidFill>
              </a:rPr>
              <a:t>x[1]</a:t>
            </a:r>
            <a:r>
              <a:rPr lang="en-US" sz="20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# {'George': 18, 'Peter': 21,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# with reverse=True -&gt; {'John': 45, 'Peter': 21, 'George': 18}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Lambdas(2)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541055-AF44-40C5-A93F-9E45B9BFE8B4}"/>
              </a:ext>
            </a:extLst>
          </p:cNvPr>
          <p:cNvSpPr txBox="1">
            <a:spLocks/>
          </p:cNvSpPr>
          <p:nvPr/>
        </p:nvSpPr>
        <p:spPr>
          <a:xfrm>
            <a:off x="766480" y="1783136"/>
            <a:ext cx="397952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latin typeface="Consolas"/>
              </a:rPr>
              <a:t>x = 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000" dirty="0">
                <a:latin typeface="Consolas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a, b</a:t>
            </a:r>
            <a:r>
              <a:rPr lang="en-US" sz="2000" dirty="0">
                <a:latin typeface="Consolas"/>
              </a:rPr>
              <a:t>: a * b</a:t>
            </a:r>
            <a:endParaRPr lang="en-US" sz="2000" dirty="0"/>
          </a:p>
          <a:p>
            <a:r>
              <a:rPr lang="en-US" sz="2000" dirty="0">
                <a:latin typeface="Consolas"/>
              </a:rPr>
              <a:t>print(x(3, 4)) </a:t>
            </a:r>
            <a:r>
              <a:rPr lang="en-US" sz="2000" i="1" dirty="0">
                <a:solidFill>
                  <a:srgbClr val="00B050"/>
                </a:solidFill>
                <a:latin typeface="Consolas"/>
              </a:rPr>
              <a:t># 12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BF043BE-6555-491D-AEBF-83BC5E2F3A66}"/>
              </a:ext>
            </a:extLst>
          </p:cNvPr>
          <p:cNvSpPr txBox="1">
            <a:spLocks/>
          </p:cNvSpPr>
          <p:nvPr/>
        </p:nvSpPr>
        <p:spPr>
          <a:xfrm>
            <a:off x="766480" y="2708954"/>
            <a:ext cx="7849520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 err="1">
                <a:latin typeface="Consolas"/>
              </a:rPr>
              <a:t>full_name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lambda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first, last</a:t>
            </a:r>
            <a:r>
              <a:rPr lang="en-US" sz="2000" dirty="0">
                <a:latin typeface="Consolas"/>
              </a:rPr>
              <a:t>: </a:t>
            </a:r>
            <a:r>
              <a:rPr lang="en-US" sz="2000" dirty="0" err="1">
                <a:latin typeface="Consolas"/>
              </a:rPr>
              <a:t>f'I</a:t>
            </a:r>
            <a:r>
              <a:rPr lang="en-US" sz="2000" dirty="0">
                <a:latin typeface="Consolas"/>
              </a:rPr>
              <a:t> am {first} {last}'</a:t>
            </a:r>
          </a:p>
          <a:p>
            <a:r>
              <a:rPr lang="en-US" sz="2000" dirty="0">
                <a:latin typeface="Consolas"/>
              </a:rPr>
              <a:t>result = </a:t>
            </a:r>
            <a:r>
              <a:rPr lang="en-US" sz="2000" dirty="0" err="1">
                <a:latin typeface="Consolas"/>
              </a:rPr>
              <a:t>full_name</a:t>
            </a:r>
            <a:r>
              <a:rPr lang="en-US" sz="2000" dirty="0">
                <a:latin typeface="Consolas"/>
              </a:rPr>
              <a:t>('Guido', 'van Rossum')</a:t>
            </a:r>
            <a:endParaRPr lang="en-US" sz="2000" dirty="0">
              <a:solidFill>
                <a:schemeClr val="accent2"/>
              </a:solidFill>
              <a:latin typeface="Consolas"/>
            </a:endParaRPr>
          </a:p>
          <a:p>
            <a:r>
              <a:rPr lang="en-US" sz="2000" dirty="0">
                <a:solidFill>
                  <a:srgbClr val="234465"/>
                </a:solidFill>
                <a:latin typeface="Consolas"/>
              </a:rPr>
              <a:t>print(result)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#</a:t>
            </a:r>
            <a:r>
              <a:rPr lang="bg-BG" sz="20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I am 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24073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The method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items()</a:t>
            </a:r>
            <a:r>
              <a:rPr lang="en-US" sz="3400" dirty="0">
                <a:ea typeface="+mn-lt"/>
                <a:cs typeface="+mn-lt"/>
              </a:rPr>
              <a:t> returns a list of tuples where: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keys are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first</a:t>
            </a:r>
            <a:r>
              <a:rPr lang="en-US" sz="3200" dirty="0">
                <a:ea typeface="+mn-lt"/>
                <a:cs typeface="+mn-lt"/>
              </a:rPr>
              <a:t> elements of each tuple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ea typeface="+mn-lt"/>
                <a:cs typeface="+mn-lt"/>
              </a:rPr>
              <a:t>values are the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en-US" sz="3200" dirty="0">
                <a:ea typeface="+mn-lt"/>
                <a:cs typeface="+mn-lt"/>
              </a:rPr>
              <a:t> elements of each tuple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Sort descending by value first, then ascending by key: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by 2 criteria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B8F99EC-A7E4-4F13-B842-FC9B22C9C5F9}"/>
              </a:ext>
            </a:extLst>
          </p:cNvPr>
          <p:cNvSpPr txBox="1">
            <a:spLocks/>
          </p:cNvSpPr>
          <p:nvPr/>
        </p:nvSpPr>
        <p:spPr>
          <a:xfrm>
            <a:off x="791595" y="3976688"/>
            <a:ext cx="10961435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/>
              <a:t>my_dict = {'Peter': 18,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/>
              <a:t>sorted_dict = dict(</a:t>
            </a:r>
            <a:r>
              <a:rPr lang="en-GB" sz="2000" dirty="0">
                <a:solidFill>
                  <a:schemeClr val="bg1"/>
                </a:solidFill>
              </a:rPr>
              <a:t>sorted</a:t>
            </a:r>
            <a:r>
              <a:rPr lang="en-GB" sz="2000" dirty="0"/>
              <a:t>(my_dict</a:t>
            </a:r>
            <a:r>
              <a:rPr lang="en-GB" sz="2000" dirty="0">
                <a:solidFill>
                  <a:schemeClr val="bg1"/>
                </a:solidFill>
              </a:rPr>
              <a:t>.items()</a:t>
            </a:r>
            <a:r>
              <a:rPr lang="en-GB" sz="2000" dirty="0"/>
              <a:t>, key=lambda </a:t>
            </a:r>
            <a:r>
              <a:rPr lang="en-GB" sz="2000" dirty="0">
                <a:solidFill>
                  <a:schemeClr val="bg1"/>
                </a:solidFill>
              </a:rPr>
              <a:t>x</a:t>
            </a:r>
            <a:r>
              <a:rPr lang="en-GB" sz="2000" dirty="0"/>
              <a:t>: (</a:t>
            </a:r>
            <a:r>
              <a:rPr lang="en-GB" sz="2000" dirty="0">
                <a:solidFill>
                  <a:schemeClr val="bg1"/>
                </a:solidFill>
              </a:rPr>
              <a:t>-x[1], x[0]</a:t>
            </a:r>
            <a:r>
              <a:rPr lang="en-GB" sz="2000" dirty="0"/>
              <a:t>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/>
              <a:t>print(sorted_dict)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/>
              <a:t>print(dict(</a:t>
            </a:r>
            <a:r>
              <a:rPr lang="en-GB" sz="2000" dirty="0">
                <a:solidFill>
                  <a:schemeClr val="bg1"/>
                </a:solidFill>
              </a:rPr>
              <a:t>sorted</a:t>
            </a:r>
            <a:r>
              <a:rPr lang="en-GB" sz="2000" dirty="0"/>
              <a:t>(my_dict</a:t>
            </a:r>
            <a:r>
              <a:rPr lang="en-GB" sz="2000" dirty="0">
                <a:solidFill>
                  <a:schemeClr val="bg1"/>
                </a:solidFill>
              </a:rPr>
              <a:t>.items()</a:t>
            </a:r>
            <a:r>
              <a:rPr lang="en-GB" sz="2000" dirty="0"/>
              <a:t>, key=lambda </a:t>
            </a:r>
            <a:r>
              <a:rPr lang="en-GB" sz="2000" dirty="0">
                <a:solidFill>
                  <a:schemeClr val="bg1"/>
                </a:solidFill>
              </a:rPr>
              <a:t>x</a:t>
            </a:r>
            <a:r>
              <a:rPr lang="en-GB" sz="2000" dirty="0"/>
              <a:t>: (</a:t>
            </a:r>
            <a:r>
              <a:rPr lang="en-GB" sz="2000" dirty="0">
                <a:solidFill>
                  <a:schemeClr val="bg1"/>
                </a:solidFill>
              </a:rPr>
              <a:t>-x[1], x[0]</a:t>
            </a:r>
            <a:r>
              <a:rPr lang="en-GB" sz="2000" dirty="0"/>
              <a:t>))))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i="1" dirty="0">
                <a:solidFill>
                  <a:schemeClr val="accent2"/>
                </a:solidFill>
              </a:rPr>
              <a:t># both print lines will return {'John': 45, 'George': 18, 'Peter': 18}</a:t>
            </a:r>
          </a:p>
        </p:txBody>
      </p:sp>
      <p:sp>
        <p:nvSpPr>
          <p:cNvPr id="16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B03296BB-4050-4AA1-A2D3-59ED58075D6E}"/>
              </a:ext>
            </a:extLst>
          </p:cNvPr>
          <p:cNvSpPr/>
          <p:nvPr/>
        </p:nvSpPr>
        <p:spPr bwMode="auto">
          <a:xfrm>
            <a:off x="8436000" y="3818921"/>
            <a:ext cx="2205000" cy="614832"/>
          </a:xfrm>
          <a:prstGeom prst="wedgeRoundRectCallout">
            <a:avLst>
              <a:gd name="adj1" fmla="val -42066"/>
              <a:gd name="adj2" fmla="val 754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(key, value)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1654" y="1764000"/>
            <a:ext cx="7899678" cy="453916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53" indent="-457200"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Dictionaries: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how to create dictionaries</a:t>
            </a:r>
            <a:endParaRPr lang="en-US" sz="3000" b="1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keys and values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  <a:cs typeface="Calibri"/>
              </a:rPr>
              <a:t>Lambda:</a:t>
            </a:r>
            <a:endParaRPr lang="en-US" sz="3200" b="1" dirty="0">
              <a:cs typeface="Calibri"/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Lambda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2"/>
                </a:solidFill>
              </a:rPr>
              <a:t>is a one time use function</a:t>
            </a:r>
            <a:endParaRPr lang="en-US" sz="3000" b="1" dirty="0">
              <a:solidFill>
                <a:schemeClr val="bg2"/>
              </a:solidFill>
              <a:cs typeface="Calibri"/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2"/>
                </a:solidFill>
                <a:cs typeface="Calibri"/>
              </a:rPr>
              <a:t>They can be used for </a:t>
            </a:r>
            <a:r>
              <a:rPr lang="en-US" sz="3000" b="1" dirty="0">
                <a:solidFill>
                  <a:schemeClr val="bg1"/>
                </a:solidFill>
                <a:cs typeface="Calibri"/>
              </a:rPr>
              <a:t>simple operations</a:t>
            </a:r>
            <a:r>
              <a:rPr lang="en-US" sz="3000" b="1" dirty="0">
                <a:cs typeface="Calibri"/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Python a dictionary is an </a:t>
            </a:r>
            <a:r>
              <a:rPr lang="en-US" b="1" dirty="0">
                <a:solidFill>
                  <a:schemeClr val="bg1"/>
                </a:solidFill>
              </a:rPr>
              <a:t>unordered collection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items</a:t>
            </a:r>
          </a:p>
          <a:p>
            <a:pPr>
              <a:buClr>
                <a:schemeClr val="tx1"/>
              </a:buClr>
            </a:pPr>
            <a:r>
              <a:rPr lang="en-US" dirty="0"/>
              <a:t>While other data types have only value as an </a:t>
            </a:r>
            <a:br>
              <a:rPr lang="en-US" dirty="0"/>
            </a:br>
            <a:r>
              <a:rPr lang="en-US" dirty="0"/>
              <a:t>element, a dictionary has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can be of any data type and </a:t>
            </a:r>
            <a:r>
              <a:rPr lang="en-US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must be of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type and must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dictionary is as simple as placing items </a:t>
            </a:r>
            <a:br>
              <a:rPr lang="en-US" dirty="0"/>
            </a:br>
            <a:r>
              <a:rPr lang="en-US" dirty="0"/>
              <a:t>inside 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  <a:r>
              <a:rPr lang="en-US" dirty="0"/>
              <a:t> separated by comma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2747577"/>
            <a:ext cx="6059766" cy="1750324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dictionary with integer keys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'apple'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2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'ball'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00765" y="4698588"/>
            <a:ext cx="1828800" cy="546499"/>
          </a:xfrm>
          <a:prstGeom prst="wedgeRoundRectCallout">
            <a:avLst>
              <a:gd name="adj1" fmla="val 38167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695765" y="4695885"/>
            <a:ext cx="1828800" cy="546499"/>
          </a:xfrm>
          <a:prstGeom prst="wedgeRoundRectCallout">
            <a:avLst>
              <a:gd name="adj1" fmla="val -28833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/>
          <a:lstStyle/>
          <a:p>
            <a:r>
              <a:rPr lang="en-US" dirty="0"/>
              <a:t>While indexing is used with other container types to access values, dictionary uses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dirty="0"/>
              <a:t>Key can be used either inside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method</a:t>
            </a:r>
          </a:p>
          <a:p>
            <a:r>
              <a:rPr lang="en-US" dirty="0"/>
              <a:t>The difference while using get() is that it returns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instead of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, if the key is not found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E25FC-19AB-4EBF-AF44-CA83795DD6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539000"/>
            <a:ext cx="7004766" cy="2912758"/>
          </a:xfrm>
        </p:spPr>
        <p:txBody>
          <a:bodyPr/>
          <a:lstStyle/>
          <a:p>
            <a:r>
              <a:rPr lang="en-US" dirty="0"/>
              <a:t>my_dict = {'</a:t>
            </a:r>
            <a:r>
              <a:rPr lang="en-US" dirty="0" err="1"/>
              <a:t>name':'Jack</a:t>
            </a:r>
            <a:r>
              <a:rPr lang="en-US" dirty="0"/>
              <a:t>', 'age': 26}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Output: Jack</a:t>
            </a:r>
          </a:p>
          <a:p>
            <a:r>
              <a:rPr lang="en-US" dirty="0"/>
              <a:t>print(my_dict</a:t>
            </a:r>
            <a:r>
              <a:rPr lang="en-US" dirty="0">
                <a:solidFill>
                  <a:schemeClr val="bg1"/>
                </a:solidFill>
              </a:rPr>
              <a:t>['</a:t>
            </a:r>
            <a:r>
              <a:rPr lang="en-US" dirty="0"/>
              <a:t>name</a:t>
            </a:r>
            <a:r>
              <a:rPr lang="en-US" dirty="0">
                <a:solidFill>
                  <a:schemeClr val="bg1"/>
                </a:solidFill>
              </a:rPr>
              <a:t>']</a:t>
            </a:r>
            <a:r>
              <a:rPr lang="en-US" dirty="0"/>
              <a:t>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Output: 26</a:t>
            </a:r>
          </a:p>
          <a:p>
            <a:r>
              <a:rPr lang="en-US" dirty="0"/>
              <a:t>print(</a:t>
            </a:r>
            <a:r>
              <a:rPr lang="en-US" dirty="0" err="1"/>
              <a:t>my_dict</a:t>
            </a:r>
            <a:r>
              <a:rPr lang="en-US" dirty="0" err="1">
                <a:solidFill>
                  <a:schemeClr val="bg1"/>
                </a:solidFill>
              </a:rPr>
              <a:t>.get</a:t>
            </a:r>
            <a:r>
              <a:rPr lang="en-US" dirty="0"/>
              <a:t>('age'))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i="1" dirty="0" err="1">
                <a:solidFill>
                  <a:schemeClr val="accent2"/>
                </a:solidFill>
              </a:rPr>
              <a:t>my_dict.get</a:t>
            </a:r>
            <a:r>
              <a:rPr lang="en-US" i="1" dirty="0">
                <a:solidFill>
                  <a:schemeClr val="accent2"/>
                </a:solidFill>
              </a:rPr>
              <a:t>('address') -&gt; None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my_dict['address']     -&gt; </a:t>
            </a:r>
            <a:r>
              <a:rPr lang="en-US" i="1" dirty="0" err="1">
                <a:solidFill>
                  <a:schemeClr val="accent2"/>
                </a:solidFill>
              </a:rPr>
              <a:t>KeyError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E990E-67FB-4950-A177-543DC9C63F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3400</TotalTime>
  <Words>2223</Words>
  <Application>Microsoft Office PowerPoint</Application>
  <PresentationFormat>Widescreen</PresentationFormat>
  <Paragraphs>298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Dictionaries</vt:lpstr>
      <vt:lpstr>Table of Contents</vt:lpstr>
      <vt:lpstr>Have a Question?</vt:lpstr>
      <vt:lpstr>Dictionary</vt:lpstr>
      <vt:lpstr>Definition</vt:lpstr>
      <vt:lpstr>Examples</vt:lpstr>
      <vt:lpstr>Keys and Values</vt:lpstr>
      <vt:lpstr>What is a Key?</vt:lpstr>
      <vt:lpstr>Example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 for Key Existence</vt:lpstr>
      <vt:lpstr>Check for Value Existence</vt:lpstr>
      <vt:lpstr>Problem: Stock</vt:lpstr>
      <vt:lpstr>Solution: Stock</vt:lpstr>
      <vt:lpstr>Problem: Statistics</vt:lpstr>
      <vt:lpstr>Solution: Statistics</vt:lpstr>
      <vt:lpstr>Dictionary Methods</vt:lpstr>
      <vt:lpstr>Dictionary Methods (1)</vt:lpstr>
      <vt:lpstr>Dictionary Methods (2)</vt:lpstr>
      <vt:lpstr>Sorting</vt:lpstr>
      <vt:lpstr>The Sorted() Method</vt:lpstr>
      <vt:lpstr>Using Lambdas</vt:lpstr>
      <vt:lpstr>Using Lambdas(2)</vt:lpstr>
      <vt:lpstr>Sorting by 2 criteria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46</cp:revision>
  <dcterms:created xsi:type="dcterms:W3CDTF">2018-05-23T13:08:44Z</dcterms:created>
  <dcterms:modified xsi:type="dcterms:W3CDTF">2020-05-08T16:36:52Z</dcterms:modified>
  <cp:category>Python Fundamentals Course @ SoftUni: https://softuni.bg/trainings/2442/python-fundamentals-september-2019</cp:category>
</cp:coreProperties>
</file>