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329" r:id="rId5"/>
    <p:sldId id="330" r:id="rId6"/>
    <p:sldId id="331" r:id="rId7"/>
    <p:sldId id="332" r:id="rId8"/>
    <p:sldId id="302" r:id="rId9"/>
    <p:sldId id="303" r:id="rId10"/>
    <p:sldId id="304" r:id="rId11"/>
    <p:sldId id="307" r:id="rId12"/>
    <p:sldId id="308" r:id="rId13"/>
    <p:sldId id="315" r:id="rId14"/>
    <p:sldId id="316" r:id="rId15"/>
    <p:sldId id="309" r:id="rId16"/>
    <p:sldId id="313" r:id="rId17"/>
    <p:sldId id="314" r:id="rId18"/>
    <p:sldId id="317" r:id="rId19"/>
    <p:sldId id="318" r:id="rId20"/>
    <p:sldId id="319" r:id="rId21"/>
    <p:sldId id="320" r:id="rId22"/>
    <p:sldId id="327" r:id="rId23"/>
    <p:sldId id="328" r:id="rId24"/>
    <p:sldId id="321" r:id="rId25"/>
    <p:sldId id="322" r:id="rId26"/>
    <p:sldId id="323" r:id="rId27"/>
    <p:sldId id="324" r:id="rId28"/>
    <p:sldId id="325" r:id="rId29"/>
    <p:sldId id="326" r:id="rId30"/>
    <p:sldId id="279" r:id="rId31"/>
    <p:sldId id="280" r:id="rId32"/>
    <p:sldId id="401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B3E77DA-8959-48ED-9822-B2755DCAEB9D}">
          <p14:sldIdLst>
            <p14:sldId id="256"/>
            <p14:sldId id="257"/>
            <p14:sldId id="258"/>
          </p14:sldIdLst>
        </p14:section>
        <p14:section name="List Comprehension" id="{7D4FEBB4-2FD7-4DE6-A0E5-C8482B12B078}">
          <p14:sldIdLst>
            <p14:sldId id="329"/>
            <p14:sldId id="330"/>
            <p14:sldId id="331"/>
            <p14:sldId id="332"/>
          </p14:sldIdLst>
        </p14:section>
        <p14:section name="List Methods" id="{43B0954C-C219-4D40-8966-3828E2F00FFC}">
          <p14:sldIdLst>
            <p14:sldId id="302"/>
            <p14:sldId id="303"/>
            <p14:sldId id="304"/>
            <p14:sldId id="307"/>
            <p14:sldId id="308"/>
            <p14:sldId id="315"/>
            <p14:sldId id="316"/>
            <p14:sldId id="309"/>
            <p14:sldId id="313"/>
            <p14:sldId id="314"/>
          </p14:sldIdLst>
        </p14:section>
        <p14:section name="Advanced Methods" id="{DC0DBF18-66EC-47D3-8C8F-3B80888A6750}">
          <p14:sldIdLst>
            <p14:sldId id="317"/>
            <p14:sldId id="318"/>
            <p14:sldId id="319"/>
            <p14:sldId id="320"/>
            <p14:sldId id="327"/>
            <p14:sldId id="328"/>
            <p14:sldId id="321"/>
            <p14:sldId id="322"/>
          </p14:sldIdLst>
        </p14:section>
        <p14:section name="Additional List Manipulations" id="{6D424325-82FF-4C7A-B133-ED25E4454B4F}">
          <p14:sldIdLst>
            <p14:sldId id="323"/>
            <p14:sldId id="324"/>
            <p14:sldId id="325"/>
            <p14:sldId id="326"/>
          </p14:sldIdLst>
        </p14:section>
        <p14:section name="Live Exercises" id="{EE17E7C9-E63B-41F4-A88F-16D5C59A2D0E}">
          <p14:sldIdLst>
            <p14:sldId id="279"/>
          </p14:sldIdLst>
        </p14:section>
        <p14:section name="Conclusion" id="{B36DF43C-5ADE-4C3D-8C5E-A5EAFAD50CCC}">
          <p14:sldIdLst>
            <p14:sldId id="28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67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8.5.2020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809A41F-AC9B-4D50-8CDD-82C4399C50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7044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73D5BF-8C07-4CC0-A7D1-6BA3930A3B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7627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F304F7-691C-4B57-97AF-EB05ECCBD0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5321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D12869-8529-4F9A-83F6-1EC77DC700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5892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2E0822-6A21-479E-B6A3-61AF157DAD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541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8F6894-C77D-4050-B2ED-24A77BDC86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8330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Lists Advanced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7391" r="5240" b="6957"/>
          <a:stretch/>
        </p:blipFill>
        <p:spPr>
          <a:xfrm>
            <a:off x="4930304" y="2187540"/>
            <a:ext cx="2390418" cy="234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6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clear()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8931052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my_list.</a:t>
            </a:r>
            <a:r>
              <a:rPr lang="en-US" dirty="0">
                <a:solidFill>
                  <a:schemeClr val="bg1"/>
                </a:solidFill>
              </a:rPr>
              <a:t>clear</a:t>
            </a:r>
            <a:r>
              <a:rPr lang="en-US" dirty="0"/>
              <a:t>() </a:t>
            </a:r>
            <a:r>
              <a:rPr lang="en-US" i="1" dirty="0">
                <a:solidFill>
                  <a:schemeClr val="accent2"/>
                </a:solidFill>
              </a:rPr>
              <a:t># []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Elements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15282" y="3788938"/>
            <a:ext cx="8931053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r>
              <a:rPr lang="en-US" dirty="0">
                <a:solidFill>
                  <a:schemeClr val="tx1"/>
                </a:solidFill>
              </a:rPr>
              <a:t>last = my_list.</a:t>
            </a:r>
            <a:r>
              <a:rPr lang="en-US" dirty="0">
                <a:solidFill>
                  <a:schemeClr val="bg1"/>
                </a:solidFill>
              </a:rPr>
              <a:t>pop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my_list -&gt; [1, 2]; last -&gt; 3 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15283" y="5591707"/>
            <a:ext cx="893105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>
                <a:solidFill>
                  <a:schemeClr val="tx1"/>
                </a:solidFill>
              </a:rPr>
              <a:t>(1)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[2, 3]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7296912" y="1489373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all elements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296912" y="3340882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last element and returns it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296912" y="5315088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by value 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(first occurrence)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FF79094-1CE5-409D-8B46-93A3A165B4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1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how many wagons the train has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Until you receive </a:t>
            </a:r>
            <a:r>
              <a:rPr lang="en-US" b="1" dirty="0"/>
              <a:t>"End"</a:t>
            </a:r>
            <a:r>
              <a:rPr lang="en-US" dirty="0"/>
              <a:t>, you get some of the commands: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/>
              <a:t>add</a:t>
            </a:r>
            <a:r>
              <a:rPr lang="en-US" dirty="0"/>
              <a:t> </a:t>
            </a:r>
            <a:r>
              <a:rPr lang="en-US" b="1" dirty="0"/>
              <a:t>{people} </a:t>
            </a:r>
            <a:r>
              <a:rPr lang="en-US" dirty="0"/>
              <a:t>-&gt; adds the people in the last wagon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/>
              <a:t>insert {index} {people} </a:t>
            </a:r>
            <a:r>
              <a:rPr lang="en-US" dirty="0"/>
              <a:t>-&gt; adds the people at the given wagon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/>
              <a:t>leave {index} {people} </a:t>
            </a:r>
            <a:r>
              <a:rPr lang="en-US" dirty="0"/>
              <a:t>-&gt; removes the people from the wagon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576000" y="4599000"/>
            <a:ext cx="1893251" cy="2064769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3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add 20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insert 0 15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leave 0 5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Trains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22748" y="5368441"/>
            <a:ext cx="1893251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chemeClr val="tx1"/>
                </a:solidFill>
              </a:rPr>
              <a:t>[10, 0, 20]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834062" y="5440884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ACBD9E8-8E59-4048-92E1-32B1075AAF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76000" y="1226863"/>
            <a:ext cx="5223542" cy="54810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train_length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train = </a:t>
            </a:r>
            <a:r>
              <a:rPr lang="en-US" sz="2200" dirty="0">
                <a:solidFill>
                  <a:schemeClr val="bg1"/>
                </a:solidFill>
              </a:rPr>
              <a:t>[0] * train_length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while command !=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tokens = command.split("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key_word = tokens[0]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if key_word == "add":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Implement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    # Add the other cases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print(train)</a:t>
            </a:r>
            <a:endParaRPr lang="bg-BG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Trains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466143" y="1563505"/>
            <a:ext cx="3067198" cy="1055608"/>
          </a:xfrm>
          <a:prstGeom prst="wedgeRoundRectCallout">
            <a:avLst>
              <a:gd name="adj1" fmla="val -58182"/>
              <a:gd name="adj2" fmla="val -110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 list with same values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0AB5546-922C-4E17-BC75-F30C83C1D7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https://www.shareicon.net/data/512x512/2016/08/31/821538_transportation_512x512.png">
            <a:extLst>
              <a:ext uri="{FF2B5EF4-FFF2-40B4-BE49-F238E27FC236}">
                <a16:creationId xmlns:a16="http://schemas.microsoft.com/office/drawing/2014/main" id="{AE29D67F-E89F-4085-AE56-41FF2B8C3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000" y="4343141"/>
            <a:ext cx="2311800" cy="231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30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a todo-notes until you get the command </a:t>
            </a:r>
            <a:r>
              <a:rPr lang="en-US" b="1" dirty="0"/>
              <a:t>"End"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notes will be in the format: </a:t>
            </a:r>
            <a:r>
              <a:rPr lang="en-US" b="1" dirty="0">
                <a:latin typeface="Consolas" panose="020B0609020204030204" pitchFamily="49" charset="0"/>
              </a:rPr>
              <a:t>"{priority}-{value}"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Return the list of todo-notes sorted by priority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ascending</a:t>
            </a:r>
            <a:r>
              <a:rPr lang="en-US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Hint: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insert()</a:t>
            </a:r>
            <a:r>
              <a:rPr lang="en-US" b="1" dirty="0"/>
              <a:t> </a:t>
            </a:r>
            <a:r>
              <a:rPr lang="en-US" dirty="0"/>
              <a:t>method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26000" y="4052566"/>
            <a:ext cx="2614184" cy="2526434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2-Walk the dog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1-Drink coffee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6-Dinner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5-Work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Todo List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634847" y="4868174"/>
            <a:ext cx="5226138" cy="895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['Drink coffee', 'Walk the dog',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'Work', 'Dinner']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63F23C6-65CE-46E3-8749-B56EA7F6A5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ight Arrow 5">
            <a:extLst>
              <a:ext uri="{FF2B5EF4-FFF2-40B4-BE49-F238E27FC236}">
                <a16:creationId xmlns:a16="http://schemas.microsoft.com/office/drawing/2014/main" id="{8962ECBD-2174-4D64-A7D0-CF40103532C3}"/>
              </a:ext>
            </a:extLst>
          </p:cNvPr>
          <p:cNvSpPr/>
          <p:nvPr/>
        </p:nvSpPr>
        <p:spPr bwMode="auto">
          <a:xfrm>
            <a:off x="4525578" y="5125283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372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76001" y="1295594"/>
            <a:ext cx="7830000" cy="52964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notes = </a:t>
            </a:r>
            <a:r>
              <a:rPr lang="en-US" sz="2400" dirty="0">
                <a:solidFill>
                  <a:schemeClr val="bg1"/>
                </a:solidFill>
              </a:rPr>
              <a:t>[0] * 10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while command !=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tokens = command.split("-")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priority = int(tokens[0])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note = tokens[1]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notes.insert(priority, note)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result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# Add only the elements that are not 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Todo List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048203" y="1674000"/>
            <a:ext cx="4320000" cy="578882"/>
          </a:xfrm>
          <a:prstGeom prst="wedgeRoundRectCallout">
            <a:avLst>
              <a:gd name="adj1" fmla="val -54563"/>
              <a:gd name="adj2" fmla="val 283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list with 10 zeros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C285D0B-8AB4-40AB-9A02-E1D4BA538F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count()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index()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reverse()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5255717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3, 2, 2]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my_list.</a:t>
            </a:r>
            <a:r>
              <a:rPr lang="en-US" dirty="0">
                <a:solidFill>
                  <a:schemeClr val="bg1"/>
                </a:solidFill>
              </a:rPr>
              <a:t>count</a:t>
            </a:r>
            <a:r>
              <a:rPr lang="en-US" dirty="0"/>
              <a:t>(2) </a:t>
            </a:r>
            <a:r>
              <a:rPr lang="en-US" i="1" dirty="0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Useful Methods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15283" y="3788938"/>
            <a:ext cx="525571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3, 2, 2]</a:t>
            </a:r>
          </a:p>
          <a:p>
            <a:r>
              <a:rPr lang="en-US" dirty="0">
                <a:solidFill>
                  <a:schemeClr val="tx1"/>
                </a:solidFill>
              </a:rPr>
              <a:t>last = my_list.</a:t>
            </a:r>
            <a:r>
              <a:rPr lang="en-US" dirty="0">
                <a:solidFill>
                  <a:schemeClr val="bg1"/>
                </a:solidFill>
              </a:rPr>
              <a:t>index</a:t>
            </a:r>
            <a:r>
              <a:rPr lang="en-US" dirty="0">
                <a:solidFill>
                  <a:schemeClr val="tx1"/>
                </a:solidFill>
              </a:rPr>
              <a:t>(2)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1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15283" y="5591707"/>
            <a:ext cx="525571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reverse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[3, 2, 1]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6126927" y="1409625"/>
            <a:ext cx="379476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Finds all occurrences in a list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6126927" y="3261134"/>
            <a:ext cx="379476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Finds the index of the first occurrence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6126927" y="5473703"/>
            <a:ext cx="3794760" cy="5788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Reverses the elements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089BF58-EA7D-4A28-9CE5-B7A43B3A91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0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receives on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line </a:t>
            </a:r>
            <a:r>
              <a:rPr lang="en-US" b="1" dirty="0">
                <a:solidFill>
                  <a:schemeClr val="bg1"/>
                </a:solidFill>
              </a:rPr>
              <a:t>words</a:t>
            </a:r>
            <a:r>
              <a:rPr lang="en-US" dirty="0"/>
              <a:t> separated by a </a:t>
            </a:r>
            <a:r>
              <a:rPr lang="en-US" b="1" dirty="0">
                <a:solidFill>
                  <a:schemeClr val="bg1"/>
                </a:solidFill>
              </a:rPr>
              <a:t>space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searched</a:t>
            </a:r>
            <a:r>
              <a:rPr lang="en-US" dirty="0"/>
              <a:t> palindrome on the </a:t>
            </a:r>
            <a:r>
              <a:rPr lang="en-US" b="1" dirty="0">
                <a:solidFill>
                  <a:schemeClr val="bg1"/>
                </a:solidFill>
              </a:rPr>
              <a:t>second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palindromes</a:t>
            </a:r>
            <a:r>
              <a:rPr lang="en-US" dirty="0"/>
              <a:t> on the first line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all the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searched</a:t>
            </a:r>
            <a:r>
              <a:rPr lang="en-US" dirty="0"/>
              <a:t> palindrome in the</a:t>
            </a:r>
            <a:br>
              <a:rPr lang="en-US" dirty="0"/>
            </a:br>
            <a:r>
              <a:rPr lang="en-US" dirty="0"/>
              <a:t>format: </a:t>
            </a:r>
            <a:r>
              <a:rPr lang="en-US" b="1" dirty="0">
                <a:latin typeface="Consolas" panose="020B0609020204030204" pitchFamily="49" charset="0"/>
              </a:rPr>
              <a:t>"Found palindrome {count} times"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Palindrome Strings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36000" y="4811289"/>
            <a:ext cx="530158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wow father mom wow shirt stats</a:t>
            </a:r>
          </a:p>
          <a:p>
            <a:r>
              <a:rPr lang="en-US" dirty="0">
                <a:solidFill>
                  <a:schemeClr val="tx1"/>
                </a:solidFill>
              </a:rPr>
              <a:t>wow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546088" y="4811289"/>
            <a:ext cx="529993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['wow', 'mom', 'wow', 'stats']</a:t>
            </a:r>
          </a:p>
          <a:p>
            <a:r>
              <a:rPr lang="en-US" dirty="0">
                <a:solidFill>
                  <a:schemeClr val="tx1"/>
                </a:solidFill>
              </a:rPr>
              <a:t>Found palindrome 2 times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871686" y="5209136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B678FF3-AAAD-4129-9639-49C3E9D04D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9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9083" y="1582825"/>
            <a:ext cx="11148092" cy="461642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strings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searched_palindrome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palindromes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word in strings: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if word == </a:t>
            </a:r>
            <a:r>
              <a:rPr lang="en-US" dirty="0">
                <a:solidFill>
                  <a:schemeClr val="bg1"/>
                </a:solidFill>
              </a:rPr>
              <a:t>""</a:t>
            </a:r>
            <a:r>
              <a:rPr lang="en-US" dirty="0"/>
              <a:t>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reversed</a:t>
            </a:r>
            <a:r>
              <a:rPr lang="en-US" dirty="0"/>
              <a:t>(word)):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palindromes.append(word)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print(f"{palindromes}")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print(f"Found palindrome {palindromes.</a:t>
            </a:r>
            <a:r>
              <a:rPr lang="en-US" dirty="0">
                <a:solidFill>
                  <a:schemeClr val="bg1"/>
                </a:solidFill>
              </a:rPr>
              <a:t>count</a:t>
            </a:r>
            <a:r>
              <a:rPr lang="en-US" dirty="0"/>
              <a:t>(searched_palindrome)} times")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Palindrome Strings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411000" y="2124000"/>
            <a:ext cx="4124326" cy="15323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Reversed returns iterator object, so we join 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to a string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76383E9-7631-4E9F-9A3F-3D42BC6E04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5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B7BA-1503-4572-8867-ACD26E6CA0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Advanced Methods</a:t>
            </a:r>
          </a:p>
        </p:txBody>
      </p:sp>
      <p:pic>
        <p:nvPicPr>
          <p:cNvPr id="2050" name="Picture 2" descr="Ð ÐµÐ·ÑÐ»ÑÐ°Ñ Ñ Ð¸Ð·Ð¾Ð±ÑÐ°Ð¶ÐµÐ½Ð¸Ðµ Ð·Ð° advanced 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703" y="1078992"/>
            <a:ext cx="2913316" cy="291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89BBD691-08F2-41B0-A398-B3FF713ECEE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Lambda Operators</a:t>
            </a:r>
          </a:p>
        </p:txBody>
      </p:sp>
    </p:spTree>
    <p:extLst>
      <p:ext uri="{BB962C8B-B14F-4D97-AF65-F5344CB8AC3E}">
        <p14:creationId xmlns:p14="http://schemas.microsoft.com/office/powerpoint/2010/main" val="150718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lambda</a:t>
            </a:r>
            <a:r>
              <a:rPr lang="en-US" i="1" dirty="0"/>
              <a:t> </a:t>
            </a:r>
            <a:r>
              <a:rPr lang="en-US" dirty="0"/>
              <a:t>operator</a:t>
            </a:r>
            <a:r>
              <a:rPr lang="en-US" i="1" dirty="0"/>
              <a:t> </a:t>
            </a:r>
            <a:r>
              <a:rPr lang="en-US" dirty="0"/>
              <a:t>is used for creating small, </a:t>
            </a:r>
            <a:r>
              <a:rPr lang="en-US" b="1" dirty="0">
                <a:solidFill>
                  <a:schemeClr val="bg1"/>
                </a:solidFill>
              </a:rPr>
              <a:t>one-time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anonymous</a:t>
            </a:r>
            <a:r>
              <a:rPr lang="en-US" dirty="0"/>
              <a:t> function objects in Python</a:t>
            </a:r>
          </a:p>
          <a:p>
            <a:pPr>
              <a:buClr>
                <a:schemeClr val="tx1"/>
              </a:buClr>
            </a:pPr>
            <a:r>
              <a:rPr lang="en-US" dirty="0"/>
              <a:t>lambda basic syntax example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You will learn more about </a:t>
            </a:r>
            <a:r>
              <a:rPr lang="en-US" b="1" dirty="0">
                <a:solidFill>
                  <a:schemeClr val="bg1"/>
                </a:solidFill>
              </a:rPr>
              <a:t>lambdas</a:t>
            </a:r>
            <a:r>
              <a:rPr lang="en-US" dirty="0"/>
              <a:t> in the following </a:t>
            </a:r>
            <a:br>
              <a:rPr lang="en-US" dirty="0"/>
            </a:br>
            <a:r>
              <a:rPr lang="en-US" dirty="0"/>
              <a:t>courses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Basics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1416" y="3978624"/>
            <a:ext cx="3867912" cy="6979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lambda</a:t>
            </a:r>
            <a:r>
              <a:rPr lang="en-US" sz="3000" b="1" dirty="0">
                <a:latin typeface="Consolas" panose="020B0609020204030204" pitchFamily="49" charset="0"/>
              </a:rPr>
              <a:t> x: int(x) 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631000" y="4288731"/>
            <a:ext cx="1636776" cy="521208"/>
          </a:xfrm>
          <a:prstGeom prst="wedgeRoundRectCallout">
            <a:avLst>
              <a:gd name="adj1" fmla="val 63591"/>
              <a:gd name="adj2" fmla="val -338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386000" y="3357792"/>
            <a:ext cx="2078736" cy="521208"/>
          </a:xfrm>
          <a:prstGeom prst="wedgeRoundRectCallout">
            <a:avLst>
              <a:gd name="adj1" fmla="val 33677"/>
              <a:gd name="adj2" fmla="val 807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944496" y="3357792"/>
            <a:ext cx="2078736" cy="521208"/>
          </a:xfrm>
          <a:prstGeom prst="wedgeRoundRectCallout">
            <a:avLst>
              <a:gd name="adj1" fmla="val -31126"/>
              <a:gd name="adj2" fmla="val 774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FFF013C-44C8-43A8-AE59-D6B23A6C49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List Comprehension</a:t>
            </a:r>
          </a:p>
          <a:p>
            <a:r>
              <a:rPr lang="en-US" sz="3200" dirty="0"/>
              <a:t>List Methods</a:t>
            </a:r>
          </a:p>
          <a:p>
            <a:r>
              <a:rPr lang="en-US" sz="3200" dirty="0"/>
              <a:t>Advanced Methods</a:t>
            </a:r>
          </a:p>
          <a:p>
            <a:r>
              <a:rPr lang="en-US" sz="3200" dirty="0"/>
              <a:t>Additional List Manipulations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latin typeface="Consolas" panose="020B0609020204030204" pitchFamily="49" charset="0"/>
              </a:rPr>
              <a:t>set()</a:t>
            </a:r>
            <a:r>
              <a:rPr lang="en-US" sz="3200" b="1" dirty="0"/>
              <a:t> </a:t>
            </a:r>
            <a:r>
              <a:rPr lang="en-US" sz="3200" dirty="0"/>
              <a:t>method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C15921C-A922-464C-99FA-9B1C9A6DC6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3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Using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sz="3200" b="1" dirty="0"/>
              <a:t> </a:t>
            </a:r>
            <a:r>
              <a:rPr lang="en-US" sz="3200" dirty="0"/>
              <a:t>method to convert list of </a:t>
            </a:r>
            <a:r>
              <a:rPr lang="en-US" sz="3200" b="1" dirty="0">
                <a:solidFill>
                  <a:schemeClr val="bg1"/>
                </a:solidFill>
              </a:rPr>
              <a:t>strings</a:t>
            </a:r>
            <a:r>
              <a:rPr lang="en-US" sz="3200" dirty="0"/>
              <a:t> to list of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integers</a:t>
            </a:r>
          </a:p>
          <a:p>
            <a:pPr>
              <a:lnSpc>
                <a:spcPct val="115000"/>
              </a:lnSpc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15000"/>
              </a:lnSpc>
              <a:spcBef>
                <a:spcPts val="1800"/>
              </a:spcBef>
              <a:spcAft>
                <a:spcPts val="1200"/>
              </a:spcAft>
            </a:pP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sz="3200" b="1" dirty="0"/>
              <a:t> </a:t>
            </a:r>
            <a:r>
              <a:rPr lang="en-US" sz="3200" dirty="0"/>
              <a:t>method returns an </a:t>
            </a:r>
            <a:r>
              <a:rPr lang="en-US" sz="3200" b="1" dirty="0">
                <a:solidFill>
                  <a:schemeClr val="bg1"/>
                </a:solidFill>
              </a:rPr>
              <a:t>iterator map object </a:t>
            </a:r>
            <a:r>
              <a:rPr lang="en-US" sz="3200" dirty="0"/>
              <a:t>so you need to </a:t>
            </a:r>
            <a:br>
              <a:rPr lang="en-US" sz="3200" dirty="0"/>
            </a:br>
            <a:r>
              <a:rPr lang="en-US" sz="3200" dirty="0"/>
              <a:t>convert it into a list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You will learn more about </a:t>
            </a:r>
            <a:r>
              <a:rPr lang="en-US" sz="3200" b="1" dirty="0">
                <a:solidFill>
                  <a:schemeClr val="bg1"/>
                </a:solidFill>
              </a:rPr>
              <a:t>iterators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generators </a:t>
            </a:r>
            <a:r>
              <a:rPr lang="en-US" sz="3200" dirty="0"/>
              <a:t>in </a:t>
            </a:r>
            <a:br>
              <a:rPr lang="en-US" sz="3200" dirty="0"/>
            </a:br>
            <a:r>
              <a:rPr lang="en-US" sz="3200" dirty="0"/>
              <a:t>the advanced python module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6000" y="2391626"/>
            <a:ext cx="980066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strings_list = ["1", "2", "3", "4"]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numbers_list = list(</a:t>
            </a:r>
            <a:r>
              <a:rPr lang="en-US" dirty="0">
                <a:solidFill>
                  <a:schemeClr val="bg1"/>
                </a:solidFill>
              </a:rPr>
              <a:t>map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lambda</a:t>
            </a:r>
            <a:r>
              <a:rPr lang="en-US" dirty="0"/>
              <a:t> x: int(x), strings_list))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[1, 2, 3, 4]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 Method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7531589" y="1863822"/>
            <a:ext cx="3950208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int(x) for each element x in the list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E809E19-7DC8-4E2D-84B1-91C7FFF0CE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8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r>
              <a:rPr lang="en-US" b="1" dirty="0"/>
              <a:t> </a:t>
            </a:r>
            <a:r>
              <a:rPr lang="en-US" dirty="0"/>
              <a:t>method to filter elements that fulfill a </a:t>
            </a:r>
            <a:br>
              <a:rPr lang="en-US" dirty="0"/>
            </a:br>
            <a:r>
              <a:rPr lang="en-US" dirty="0"/>
              <a:t>given condition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/>
              <a:t>method also returns an </a:t>
            </a:r>
            <a:r>
              <a:rPr lang="en-US" b="1" dirty="0">
                <a:solidFill>
                  <a:schemeClr val="bg1"/>
                </a:solidFill>
              </a:rPr>
              <a:t>iterator object </a:t>
            </a:r>
            <a:r>
              <a:rPr lang="en-US" dirty="0"/>
              <a:t>so you </a:t>
            </a:r>
            <a:br>
              <a:rPr lang="en-US" dirty="0"/>
            </a:br>
            <a:r>
              <a:rPr lang="en-US" dirty="0"/>
              <a:t>have to again convert it into a list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1000" y="2484000"/>
            <a:ext cx="11250000" cy="1633882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Consolas"/>
              </a:rPr>
              <a:t>numbers_list = [1, 2, 3, 4, 5, 6]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Consolas"/>
              </a:rPr>
              <a:t>even_numbers = list(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filter</a:t>
            </a:r>
            <a:r>
              <a:rPr lang="en-US" sz="2400" dirty="0">
                <a:latin typeface="Consolas"/>
              </a:rPr>
              <a:t>((lambda x: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x % 2 == 0</a:t>
            </a:r>
            <a:r>
              <a:rPr lang="en-US" sz="2400" dirty="0">
                <a:latin typeface="Consolas"/>
              </a:rPr>
              <a:t>), numbers_list))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# [2, 4, 6]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Filter Method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761000" y="1956196"/>
            <a:ext cx="3056238" cy="1055608"/>
          </a:xfrm>
          <a:prstGeom prst="wedgeRoundRectCallout">
            <a:avLst>
              <a:gd name="adj1" fmla="val -21103"/>
              <a:gd name="adj2" fmla="val 493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 all the even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FCE5B08-A2F3-4D03-876F-998599361F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3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reads a single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separated by comma and space </a:t>
            </a:r>
            <a:r>
              <a:rPr lang="en-US" b="1" dirty="0">
                <a:latin typeface="Consolas" panose="020B0609020204030204" pitchFamily="49" charset="0"/>
              </a:rPr>
              <a:t>", 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indices</a:t>
            </a:r>
            <a:r>
              <a:rPr lang="en-US" dirty="0"/>
              <a:t> of all </a:t>
            </a:r>
            <a:r>
              <a:rPr lang="en-US" b="1" dirty="0">
                <a:solidFill>
                  <a:schemeClr val="bg1"/>
                </a:solidFill>
              </a:rPr>
              <a:t>even numbers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1000" y="3564000"/>
            <a:ext cx="276225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3, 2, 1, 5, 8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Numbers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700580" y="3564000"/>
            <a:ext cx="133734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[1, 4]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3972840" y="3700397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21000" y="4807546"/>
            <a:ext cx="276225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2, 4, 6, 9, 10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700580" y="4807544"/>
            <a:ext cx="242319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[0, 1, 2, 4]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3972840" y="4943943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28E3C61-F8C8-49A1-AA71-5FEE5D7603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4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56000" y="1629000"/>
            <a:ext cx="8589017" cy="449620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numbers = list(</a:t>
            </a:r>
            <a:r>
              <a:rPr lang="en-US" sz="2600" dirty="0">
                <a:solidFill>
                  <a:schemeClr val="bg1"/>
                </a:solidFill>
              </a:rPr>
              <a:t>map</a:t>
            </a:r>
            <a:r>
              <a:rPr lang="en-US" sz="2600" dirty="0"/>
              <a:t>(</a:t>
            </a:r>
            <a:r>
              <a:rPr lang="en-US" sz="2600" dirty="0">
                <a:solidFill>
                  <a:schemeClr val="bg1"/>
                </a:solidFill>
              </a:rPr>
              <a:t>int</a:t>
            </a:r>
            <a:r>
              <a:rPr lang="en-US" sz="2600" dirty="0"/>
              <a:t>, input().split(", ")))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even_indices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6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for i in range(len(numbers)):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if numbers[i] % 2 ==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    even_indices.</a:t>
            </a:r>
            <a:r>
              <a:rPr lang="en-US" sz="2600" dirty="0">
                <a:solidFill>
                  <a:schemeClr val="bg1"/>
                </a:solidFill>
              </a:rPr>
              <a:t>append</a:t>
            </a:r>
            <a:r>
              <a:rPr lang="en-US" sz="2600" dirty="0"/>
              <a:t>(i)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6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print(even_indices)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59B541-51DA-40F8-B980-726393A718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Two lines </a:t>
            </a:r>
            <a:r>
              <a:rPr lang="en-US" sz="3400" dirty="0"/>
              <a:t>of input: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list</a:t>
            </a:r>
            <a:r>
              <a:rPr lang="en-US" sz="3200" dirty="0"/>
              <a:t> of employee's happiness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happiness improvement factor (</a:t>
            </a:r>
            <a:r>
              <a:rPr lang="en-US" sz="3200" b="1" dirty="0">
                <a:solidFill>
                  <a:schemeClr val="bg1"/>
                </a:solidFill>
              </a:rPr>
              <a:t>single number</a:t>
            </a:r>
            <a:r>
              <a:rPr lang="en-US" sz="3200" dirty="0"/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Multiply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numbers</a:t>
            </a:r>
            <a:r>
              <a:rPr lang="en-US" sz="3400" dirty="0"/>
              <a:t> from the list by the </a:t>
            </a:r>
            <a:r>
              <a:rPr lang="en-US" sz="3400" b="1" dirty="0">
                <a:solidFill>
                  <a:schemeClr val="bg1"/>
                </a:solidFill>
              </a:rPr>
              <a:t>factor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filter</a:t>
            </a:r>
            <a:r>
              <a:rPr lang="en-US" sz="3400" dirty="0"/>
              <a:t> the </a:t>
            </a:r>
            <a:br>
              <a:rPr lang="en-US" sz="3400" dirty="0"/>
            </a:br>
            <a:r>
              <a:rPr lang="en-US" sz="3400" dirty="0"/>
              <a:t>numbers </a:t>
            </a:r>
            <a:r>
              <a:rPr lang="en-US" sz="3400" b="1" dirty="0">
                <a:solidFill>
                  <a:schemeClr val="bg1"/>
                </a:solidFill>
              </a:rPr>
              <a:t>&gt;=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average</a:t>
            </a:r>
            <a:r>
              <a:rPr lang="en-US" sz="3400" dirty="0"/>
              <a:t> in the new list and </a:t>
            </a:r>
            <a:r>
              <a:rPr lang="en-US" sz="3400" b="1" dirty="0">
                <a:solidFill>
                  <a:schemeClr val="bg1"/>
                </a:solidFill>
              </a:rPr>
              <a:t>print</a:t>
            </a:r>
            <a:r>
              <a:rPr lang="en-US" sz="3400" dirty="0"/>
              <a:t> the result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51000" y="4479113"/>
            <a:ext cx="1896536" cy="98755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1 2 3 4 2 1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3</a:t>
            </a:r>
            <a:endParaRPr lang="bg-BG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 Office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95644" y="4701738"/>
            <a:ext cx="5190356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Score 2/6. Employees are not happy!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551000" y="5653005"/>
            <a:ext cx="1896536" cy="9875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2 3 2 1 3 3</a:t>
            </a:r>
          </a:p>
          <a:p>
            <a:r>
              <a:rPr lang="en-US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612292" y="5868448"/>
            <a:ext cx="517370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Score: 3/6. Employees are happy!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3824999" y="5951245"/>
            <a:ext cx="411892" cy="32951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EC83151-DC86-4956-BC18-C636709B2F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2" name="Right Arrow 8">
            <a:extLst>
              <a:ext uri="{FF2B5EF4-FFF2-40B4-BE49-F238E27FC236}">
                <a16:creationId xmlns:a16="http://schemas.microsoft.com/office/drawing/2014/main" id="{AC318B98-E2E1-4B8D-A548-90C17AE31943}"/>
              </a:ext>
            </a:extLst>
          </p:cNvPr>
          <p:cNvSpPr/>
          <p:nvPr/>
        </p:nvSpPr>
        <p:spPr bwMode="auto">
          <a:xfrm>
            <a:off x="3815644" y="4784535"/>
            <a:ext cx="411892" cy="32951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824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 animBg="1"/>
      <p:bldP spid="9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5240" y="1591579"/>
            <a:ext cx="11387246" cy="386583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employeеs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happiness_factor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employees = </a:t>
            </a:r>
            <a:r>
              <a:rPr lang="en-US" sz="2000" i="1" dirty="0">
                <a:solidFill>
                  <a:schemeClr val="accent2"/>
                </a:solidFill>
              </a:rPr>
              <a:t># Use map to multiply each element with the factor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filtered = </a:t>
            </a:r>
            <a:r>
              <a:rPr lang="en-US" sz="2000" i="1" dirty="0">
                <a:solidFill>
                  <a:schemeClr val="accent2"/>
                </a:solidFill>
              </a:rPr>
              <a:t># Use filter to get all the numbers &gt;= than the average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if len(filtered) &gt;= len(employees) / 2: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print(f"Score: {len(filtered)}/{len(employees)}. Employees are happy!")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else: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print(f"Score: {len(filtered)}/{len(employees)}. Employees are not happy!")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 Office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BD5BFA-F0DF-4DBB-83FD-814D36EA5C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3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44B9-D434-468B-94F3-01806B2B8B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Additional List Manipulations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09696">
            <a:off x="4604951" y="1168928"/>
            <a:ext cx="2938003" cy="293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6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following syntax to swap two or more list </a:t>
            </a:r>
            <a:br>
              <a:rPr lang="en-US" dirty="0"/>
            </a:br>
            <a:r>
              <a:rPr lang="en-US" dirty="0"/>
              <a:t>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element on the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swaps with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so 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0855" y="2394000"/>
            <a:ext cx="9175145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nums[0]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nums[1]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nums[2] = nums[2]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nums[0]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nums[1]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1 swaps with 3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2 swaps with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3 swaps with 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 List Elements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DBE79F3-8032-4EE1-92FB-7DD6F0BA75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" operator to join two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Always the second list is added at the end of the first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6000" y="2034000"/>
            <a:ext cx="6854199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nums_list_1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nums_list_2 = [4, 5, 6]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final_list = nums_list_1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/>
              <a:t> nums_list_2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print(final_list) </a:t>
            </a:r>
            <a:r>
              <a:rPr lang="en-US" i="1" dirty="0">
                <a:solidFill>
                  <a:schemeClr val="accent2"/>
                </a:solidFill>
              </a:rPr>
              <a:t># [1, 2, 3, 4, 5, 6]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Lists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0F526D5-6FAA-4C46-85AF-DDFD2BFE13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set()</a:t>
            </a:r>
            <a:r>
              <a:rPr lang="en-US" b="1" dirty="0"/>
              <a:t> </a:t>
            </a:r>
            <a:r>
              <a:rPr lang="en-US" dirty="0"/>
              <a:t>method to extract only the unique </a:t>
            </a:r>
            <a:br>
              <a:rPr lang="en-US" dirty="0"/>
            </a:br>
            <a:r>
              <a:rPr lang="en-US" dirty="0"/>
              <a:t>elements from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set()</a:t>
            </a:r>
            <a:r>
              <a:rPr lang="en-US" b="1" dirty="0"/>
              <a:t> </a:t>
            </a:r>
            <a:r>
              <a:rPr lang="en-US" dirty="0"/>
              <a:t>method returns a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with the unique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learn more about </a:t>
            </a:r>
            <a:r>
              <a:rPr lang="en-US" b="1" dirty="0">
                <a:solidFill>
                  <a:schemeClr val="bg1"/>
                </a:solidFill>
              </a:rPr>
              <a:t>sets</a:t>
            </a:r>
            <a:r>
              <a:rPr lang="en-US" dirty="0"/>
              <a:t> in the advanced </a:t>
            </a:r>
            <a:br>
              <a:rPr lang="en-US" dirty="0"/>
            </a:br>
            <a:r>
              <a:rPr lang="en-US" dirty="0"/>
              <a:t>python module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1000" y="2394000"/>
            <a:ext cx="9947150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numbers = [1, 2, 2, 3, 1, 4, 5,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unique_numbers = list(set(numbers)) </a:t>
            </a:r>
            <a:r>
              <a:rPr lang="en-US" sz="2600" i="1" dirty="0">
                <a:solidFill>
                  <a:schemeClr val="accent2"/>
                </a:solidFill>
              </a:rPr>
              <a:t># [1, 2, 3, 4, 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Method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CEABF3-D7CE-4F0C-BEC2-A8B90D8776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0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1E72F2B-43A5-4563-BA1E-AB4CD5049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6270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655BF-DE44-4349-870E-18F0459986D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54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017251" cy="5245321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We learned:</a:t>
            </a:r>
            <a:endParaRPr lang="bg-BG" sz="3400" dirty="0"/>
          </a:p>
          <a:p>
            <a:pPr marL="989965" lvl="1" indent="-380365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Some additional methods that can be </a:t>
            </a:r>
            <a:br>
              <a:rPr lang="en-US" sz="3200" dirty="0">
                <a:solidFill>
                  <a:schemeClr val="bg2"/>
                </a:solidFill>
                <a:latin typeface="+mj-lt"/>
              </a:rPr>
            </a:br>
            <a:r>
              <a:rPr lang="en-US" sz="3200" dirty="0">
                <a:solidFill>
                  <a:schemeClr val="bg2"/>
                </a:solidFill>
                <a:latin typeface="+mj-lt"/>
              </a:rPr>
              <a:t>used with lists</a:t>
            </a:r>
            <a:endParaRPr lang="en-US" sz="3200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989965" lvl="1" indent="-380365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Some basic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lambda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functionality</a:t>
            </a:r>
            <a:endParaRPr lang="en-US" sz="3200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989965" lvl="1" indent="-380365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How to swap list elements</a:t>
            </a:r>
            <a:endParaRPr lang="en-US" sz="3200" dirty="0">
              <a:solidFill>
                <a:schemeClr val="bg2"/>
              </a:solidFill>
              <a:latin typeface="+mj-lt"/>
              <a:cs typeface="Calibri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B3541D77-9DF8-40AD-A29B-6DAA6FBEE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111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777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1AFF53-DEBD-4A42-A913-74EB6DD955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1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5D7A6E0-5833-423D-A546-D562244B84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625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0422-4F03-43C8-AECE-76A8BA0D1F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426344" y="2226671"/>
            <a:ext cx="3339312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[x for x in y]</a:t>
            </a:r>
          </a:p>
        </p:txBody>
      </p:sp>
    </p:spTree>
    <p:extLst>
      <p:ext uri="{BB962C8B-B14F-4D97-AF65-F5344CB8AC3E}">
        <p14:creationId xmlns:p14="http://schemas.microsoft.com/office/powerpoint/2010/main" val="20625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Comprehensions are </a:t>
            </a:r>
            <a:r>
              <a:rPr lang="en-US" b="1" dirty="0">
                <a:solidFill>
                  <a:schemeClr val="bg1"/>
                </a:solidFill>
              </a:rPr>
              <a:t>constructs</a:t>
            </a:r>
            <a:r>
              <a:rPr lang="en-US" dirty="0"/>
              <a:t> </a:t>
            </a:r>
          </a:p>
          <a:p>
            <a:r>
              <a:rPr lang="en-US" dirty="0"/>
              <a:t>They allow </a:t>
            </a:r>
            <a:r>
              <a:rPr lang="en-US" b="1" dirty="0">
                <a:solidFill>
                  <a:schemeClr val="bg1"/>
                </a:solidFill>
              </a:rPr>
              <a:t>sequences</a:t>
            </a:r>
            <a:r>
              <a:rPr lang="en-US" dirty="0"/>
              <a:t> to be built from other </a:t>
            </a:r>
            <a:br>
              <a:rPr lang="en-US" dirty="0"/>
            </a:br>
            <a:r>
              <a:rPr lang="en-US" dirty="0"/>
              <a:t>sequences</a:t>
            </a:r>
          </a:p>
          <a:p>
            <a:r>
              <a:rPr lang="en-US" dirty="0"/>
              <a:t>Python 2.0 introduced list comprehensions</a:t>
            </a:r>
          </a:p>
          <a:p>
            <a:r>
              <a:rPr lang="en-US" dirty="0"/>
              <a:t>Python 3.0 comes with dictionary and set </a:t>
            </a:r>
            <a:br>
              <a:rPr lang="en-US" dirty="0"/>
            </a:br>
            <a:r>
              <a:rPr lang="en-US" dirty="0"/>
              <a:t>comprehensions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Comprehension?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856900-3F25-44FC-AA5E-C4F635B24B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400" dirty="0"/>
              <a:t>A list comprehension consists of the following parts: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An Input Sequence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 Variable representing members of the input sequence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An Optional Predicate expression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An Output Expression producing elements of the output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1026" name="Picture 2" descr="Ð ÐµÐ·ÑÐ»ÑÐ°Ñ Ñ Ð¸Ð·Ð¾Ð±ÑÐ°Ð¶ÐµÐ½Ð¸Ðµ Ð·Ð° python list comprehen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448" y="4407408"/>
            <a:ext cx="4055872" cy="231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00B3D77-0C9F-4927-B161-65D55A6AFD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0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10687"/>
            <a:ext cx="11811097" cy="56465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Filtering all the even numbers from a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Getting the square values of numbers in a 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18878" y="2274278"/>
            <a:ext cx="8528717" cy="1129256"/>
          </a:xfrm>
        </p:spPr>
        <p:txBody>
          <a:bodyPr/>
          <a:lstStyle/>
          <a:p>
            <a:pPr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 = [1, 2, 3, 4, 5, 6]</a:t>
            </a:r>
          </a:p>
          <a:p>
            <a:pPr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evens = [</a:t>
            </a:r>
            <a:r>
              <a:rPr lang="en-US" dirty="0">
                <a:solidFill>
                  <a:schemeClr val="bg1"/>
                </a:solidFill>
              </a:rPr>
              <a:t>num</a:t>
            </a:r>
            <a:r>
              <a:rPr lang="en-US" dirty="0"/>
              <a:t> for </a:t>
            </a:r>
            <a:r>
              <a:rPr lang="en-US" dirty="0">
                <a:solidFill>
                  <a:schemeClr val="bg1"/>
                </a:solidFill>
              </a:rPr>
              <a:t>num</a:t>
            </a:r>
            <a:r>
              <a:rPr lang="en-US" dirty="0"/>
              <a:t> in </a:t>
            </a:r>
            <a:r>
              <a:rPr lang="en-US" dirty="0">
                <a:solidFill>
                  <a:schemeClr val="bg1"/>
                </a:solidFill>
              </a:rPr>
              <a:t>nums</a:t>
            </a:r>
            <a:r>
              <a:rPr lang="en-US" dirty="0"/>
              <a:t> if </a:t>
            </a:r>
            <a:r>
              <a:rPr lang="en-US" dirty="0">
                <a:solidFill>
                  <a:schemeClr val="bg1"/>
                </a:solidFill>
              </a:rPr>
              <a:t>num % 2 == 0</a:t>
            </a:r>
            <a:r>
              <a:rPr lang="en-US" dirty="0"/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79903" y="3528394"/>
            <a:ext cx="3124613" cy="987504"/>
          </a:xfrm>
          <a:prstGeom prst="wedgeRoundRectCallout">
            <a:avLst>
              <a:gd name="adj1" fmla="val 22276"/>
              <a:gd name="adj2" fmla="val -691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Expression (the number itself)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094014" y="3528394"/>
            <a:ext cx="1612650" cy="544830"/>
          </a:xfrm>
          <a:prstGeom prst="wedgeRoundRectCallout">
            <a:avLst>
              <a:gd name="adj1" fmla="val -33903"/>
              <a:gd name="adj2" fmla="val -740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566494" y="1926930"/>
            <a:ext cx="2419506" cy="544830"/>
          </a:xfrm>
          <a:prstGeom prst="wedgeRoundRectCallout">
            <a:avLst>
              <a:gd name="adj1" fmla="val -39245"/>
              <a:gd name="adj2" fmla="val 709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Sequence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266000" y="3522049"/>
            <a:ext cx="2060861" cy="987504"/>
          </a:xfrm>
          <a:prstGeom prst="wedgeRoundRectCallout">
            <a:avLst>
              <a:gd name="adj1" fmla="val -32976"/>
              <a:gd name="adj2" fmla="val -655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Parameter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18878" y="5508962"/>
            <a:ext cx="852871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nums = [1, 2, 3, 4]</a:t>
            </a:r>
          </a:p>
          <a:p>
            <a:r>
              <a:rPr lang="en-US" dirty="0">
                <a:solidFill>
                  <a:schemeClr val="tx1"/>
                </a:solidFill>
              </a:rPr>
              <a:t>squares = [x**2 for x in nums]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031290D-F99C-4A0A-ACB1-EA6FCB0129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3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3E8065-7E2F-4FAF-9B36-9AF0ECC727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 Methods</a:t>
            </a:r>
          </a:p>
        </p:txBody>
      </p:sp>
      <p:pic>
        <p:nvPicPr>
          <p:cNvPr id="2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280" y="969264"/>
            <a:ext cx="4663440" cy="349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94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extend()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insert()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7211982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/>
              <a:t>(4) </a:t>
            </a:r>
            <a:r>
              <a:rPr lang="en-US" i="1" dirty="0">
                <a:solidFill>
                  <a:schemeClr val="accent2"/>
                </a:solidFill>
              </a:rPr>
              <a:t># [1, 2, 3, 4]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15283" y="3788938"/>
            <a:ext cx="721198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extend</a:t>
            </a:r>
            <a:r>
              <a:rPr lang="en-US" dirty="0">
                <a:solidFill>
                  <a:schemeClr val="tx1"/>
                </a:solidFill>
              </a:rPr>
              <a:t>([4, 5])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[1, 2, 3, 4, 5]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15283" y="5591707"/>
            <a:ext cx="721198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(1, 4)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[1, 4, 2, 3]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7296912" y="1489373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single element at the end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296912" y="3340882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multiple elements at the end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296912" y="5315088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single element at a specific index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00CE9F9-DF59-47AC-9BEF-1EBD88C6025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4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3299</TotalTime>
  <Words>2080</Words>
  <Application>Microsoft Office PowerPoint</Application>
  <PresentationFormat>Widescreen</PresentationFormat>
  <Paragraphs>325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Malgun Gothic (Body)</vt:lpstr>
      <vt:lpstr>Arial</vt:lpstr>
      <vt:lpstr>Calibri</vt:lpstr>
      <vt:lpstr>Consolas</vt:lpstr>
      <vt:lpstr>Wingdings</vt:lpstr>
      <vt:lpstr>Wingdings 2</vt:lpstr>
      <vt:lpstr>SoftUni</vt:lpstr>
      <vt:lpstr>Lists Advanced</vt:lpstr>
      <vt:lpstr>Table of Contents</vt:lpstr>
      <vt:lpstr>Have a Question?</vt:lpstr>
      <vt:lpstr>List Comprehension</vt:lpstr>
      <vt:lpstr>What is Comprehension?</vt:lpstr>
      <vt:lpstr>Structure</vt:lpstr>
      <vt:lpstr>Code Example</vt:lpstr>
      <vt:lpstr>List Methods</vt:lpstr>
      <vt:lpstr>Adding Elements</vt:lpstr>
      <vt:lpstr>Removing Elements</vt:lpstr>
      <vt:lpstr>Problem: Trains</vt:lpstr>
      <vt:lpstr>Solution: Trains</vt:lpstr>
      <vt:lpstr>Problem: Todo List</vt:lpstr>
      <vt:lpstr>Solution: Todo List</vt:lpstr>
      <vt:lpstr>More Useful Methods</vt:lpstr>
      <vt:lpstr>Problem: Palindrome Strings</vt:lpstr>
      <vt:lpstr>Solution: Palindrome Strings</vt:lpstr>
      <vt:lpstr>Advanced Methods</vt:lpstr>
      <vt:lpstr>Lambda Basics</vt:lpstr>
      <vt:lpstr>The Map Method</vt:lpstr>
      <vt:lpstr>The Filter Method</vt:lpstr>
      <vt:lpstr>Problem: Even Numbers</vt:lpstr>
      <vt:lpstr>Solution: Even Numbers</vt:lpstr>
      <vt:lpstr>Problem: the Office</vt:lpstr>
      <vt:lpstr>Solution: the Office</vt:lpstr>
      <vt:lpstr>Additional List Manipulations</vt:lpstr>
      <vt:lpstr>Swapping List Elements</vt:lpstr>
      <vt:lpstr>Concatenating Lists</vt:lpstr>
      <vt:lpstr>The Set Method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Lists Advanced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Valentina Gocheva</cp:lastModifiedBy>
  <cp:revision>18</cp:revision>
  <dcterms:created xsi:type="dcterms:W3CDTF">2018-05-23T13:08:44Z</dcterms:created>
  <dcterms:modified xsi:type="dcterms:W3CDTF">2020-05-08T16:36:21Z</dcterms:modified>
  <cp:category>Python Fundamentals Course @ SoftUni: https://softuni.bg/trainings/2442/python-fundamentals-september-2019</cp:category>
</cp:coreProperties>
</file>