
<file path=[Content_Types].xml><?xml version="1.0" encoding="utf-8"?>
<Types xmlns="http://schemas.openxmlformats.org/package/2006/content-types">
  <Default Extension="emf" ContentType="image/x-emf"/>
  <Default Extension="jfif" ContentType="image/pn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7"/>
  </p:notesMasterIdLst>
  <p:handoutMasterIdLst>
    <p:handoutMasterId r:id="rId58"/>
  </p:handoutMasterIdLst>
  <p:sldIdLst>
    <p:sldId id="483" r:id="rId2"/>
    <p:sldId id="484" r:id="rId3"/>
    <p:sldId id="485" r:id="rId4"/>
    <p:sldId id="486" r:id="rId5"/>
    <p:sldId id="487" r:id="rId6"/>
    <p:sldId id="488" r:id="rId7"/>
    <p:sldId id="489" r:id="rId8"/>
    <p:sldId id="490" r:id="rId9"/>
    <p:sldId id="491" r:id="rId10"/>
    <p:sldId id="492" r:id="rId11"/>
    <p:sldId id="493" r:id="rId12"/>
    <p:sldId id="494" r:id="rId13"/>
    <p:sldId id="495" r:id="rId14"/>
    <p:sldId id="496" r:id="rId15"/>
    <p:sldId id="497" r:id="rId16"/>
    <p:sldId id="498" r:id="rId17"/>
    <p:sldId id="499" r:id="rId18"/>
    <p:sldId id="500" r:id="rId19"/>
    <p:sldId id="501" r:id="rId20"/>
    <p:sldId id="502" r:id="rId21"/>
    <p:sldId id="503" r:id="rId22"/>
    <p:sldId id="504" r:id="rId23"/>
    <p:sldId id="505" r:id="rId24"/>
    <p:sldId id="506" r:id="rId25"/>
    <p:sldId id="507" r:id="rId26"/>
    <p:sldId id="508" r:id="rId27"/>
    <p:sldId id="509" r:id="rId28"/>
    <p:sldId id="510" r:id="rId29"/>
    <p:sldId id="511" r:id="rId30"/>
    <p:sldId id="512" r:id="rId31"/>
    <p:sldId id="513" r:id="rId32"/>
    <p:sldId id="514" r:id="rId33"/>
    <p:sldId id="515" r:id="rId34"/>
    <p:sldId id="516" r:id="rId35"/>
    <p:sldId id="517" r:id="rId36"/>
    <p:sldId id="518" r:id="rId37"/>
    <p:sldId id="519" r:id="rId38"/>
    <p:sldId id="520" r:id="rId39"/>
    <p:sldId id="521" r:id="rId40"/>
    <p:sldId id="522" r:id="rId41"/>
    <p:sldId id="523" r:id="rId42"/>
    <p:sldId id="524" r:id="rId43"/>
    <p:sldId id="525" r:id="rId44"/>
    <p:sldId id="526" r:id="rId45"/>
    <p:sldId id="527" r:id="rId46"/>
    <p:sldId id="528" r:id="rId47"/>
    <p:sldId id="529" r:id="rId48"/>
    <p:sldId id="530" r:id="rId49"/>
    <p:sldId id="531" r:id="rId50"/>
    <p:sldId id="532" r:id="rId51"/>
    <p:sldId id="533" r:id="rId52"/>
    <p:sldId id="309" r:id="rId53"/>
    <p:sldId id="316" r:id="rId54"/>
    <p:sldId id="536" r:id="rId55"/>
    <p:sldId id="537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35F2A0D-7E04-4713-80CD-162159CA6316}">
          <p14:sldIdLst>
            <p14:sldId id="483"/>
            <p14:sldId id="484"/>
            <p14:sldId id="485"/>
          </p14:sldIdLst>
        </p14:section>
        <p14:section name="Directives" id="{9CC28498-9E51-416E-BF4B-EF48C6C8A57B}">
          <p14:sldIdLst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</p14:sldIdLst>
        </p14:section>
        <p14:section name="Handling-Forms" id="{A90A718C-3781-4787-A5EE-3960A01F8FE7}">
          <p14:sldIdLst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03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</p14:sldIdLst>
        </p14:section>
        <p14:section name="Handling Forms" id="{0ACBF535-096F-4CE5-80D3-5CB2D40730B9}">
          <p14:sldIdLst>
            <p14:sldId id="520"/>
            <p14:sldId id="521"/>
            <p14:sldId id="522"/>
            <p14:sldId id="523"/>
            <p14:sldId id="524"/>
            <p14:sldId id="525"/>
            <p14:sldId id="526"/>
            <p14:sldId id="527"/>
            <p14:sldId id="528"/>
            <p14:sldId id="529"/>
            <p14:sldId id="530"/>
            <p14:sldId id="531"/>
          </p14:sldIdLst>
        </p14:section>
        <p14:section name="Conclusion" id="{A139EB3C-9DB4-40A9-BF7C-33A79358C39E}">
          <p14:sldIdLst>
            <p14:sldId id="532"/>
            <p14:sldId id="533"/>
            <p14:sldId id="309"/>
            <p14:sldId id="316"/>
            <p14:sldId id="536"/>
            <p14:sldId id="53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71" autoAdjust="0"/>
    <p:restoredTop sz="95161" autoAdjust="0"/>
  </p:normalViewPr>
  <p:slideViewPr>
    <p:cSldViewPr showGuides="1">
      <p:cViewPr varScale="1">
        <p:scale>
          <a:sx n="82" d="100"/>
          <a:sy n="82" d="100"/>
        </p:scale>
        <p:origin x="768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58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17.5.2021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E304E5F-EF7D-4B26-96CC-037DF57D6D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694352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914E780-BC39-48CB-96ED-26EF56B930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24844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64D6E15-480D-44B5-807D-F0D3BAED440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5216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5CFFC71-27AE-4601-9239-330504E0CE8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65764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3C0BB11-86B8-4360-80E0-E269658144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13397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BE5EACF-CC87-46D9-B39F-08CE365C5F5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42715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140916-7D57-473B-A340-63A32FF33209}" type="slidenum">
              <a:rPr lang="en-US" smtClean="0"/>
              <a:pPr/>
              <a:t>27</a:t>
            </a:fld>
            <a:endParaRPr lang="en-US" sz="1200" i="0" dirty="0"/>
          </a:p>
        </p:txBody>
      </p:sp>
      <p:sp>
        <p:nvSpPr>
          <p:cNvPr id="508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3FF987A-1510-4C74-820C-BFD23B4A50D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34237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96D014A-5511-4A62-9B54-DDB31BAFA4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00092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8E84F26-8C00-4D42-81DF-C41CA47EF91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7791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1B88616-3711-444D-A301-56E2FCFD5F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41011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6391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softuni.bg/" TargetMode="Externa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?type=directive" TargetMode="External"/><Relationship Id="rId2" Type="http://schemas.openxmlformats.org/officeDocument/2006/relationships/hyperlink" Target="https://angular.io/api/forms/Validators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npmjs.com/package/ng5-validation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s://coca-colahellenic.com/" TargetMode="External"/><Relationship Id="rId18" Type="http://schemas.openxmlformats.org/officeDocument/2006/relationships/image" Target="../media/image37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39.png"/><Relationship Id="rId7" Type="http://schemas.openxmlformats.org/officeDocument/2006/relationships/hyperlink" Target="http://www.postbank.bg/" TargetMode="External"/><Relationship Id="rId12" Type="http://schemas.openxmlformats.org/officeDocument/2006/relationships/image" Target="../media/image34.jpeg"/><Relationship Id="rId17" Type="http://schemas.openxmlformats.org/officeDocument/2006/relationships/hyperlink" Target="https://www.zuehlke.com/" TargetMode="Externa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36.png"/><Relationship Id="rId20" Type="http://schemas.openxmlformats.org/officeDocument/2006/relationships/image" Target="../media/image38.jf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11" Type="http://schemas.openxmlformats.org/officeDocument/2006/relationships/hyperlink" Target="https://motion-software.com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xs-software.com/" TargetMode="External"/><Relationship Id="rId10" Type="http://schemas.openxmlformats.org/officeDocument/2006/relationships/image" Target="../media/image33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30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35.png"/><Relationship Id="rId22" Type="http://schemas.openxmlformats.org/officeDocument/2006/relationships/image" Target="../media/image4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hyperlink" Target="https://codexio.bg/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73" y="3819570"/>
            <a:ext cx="2457781" cy="10322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5226" y="3330199"/>
            <a:ext cx="1408799" cy="1521639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Directives. Handling Forms.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Directives and Forms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5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</p:spTree>
    <p:extLst>
      <p:ext uri="{BB962C8B-B14F-4D97-AF65-F5344CB8AC3E}">
        <p14:creationId xmlns:p14="http://schemas.microsoft.com/office/powerpoint/2010/main" val="108457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Inject the renderer and access it's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to change </a:t>
            </a:r>
            <a:r>
              <a:rPr lang="en-US"/>
              <a:t>the DOM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831000" y="1944000"/>
            <a:ext cx="8001000" cy="437745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constructor( private renderer: </a:t>
            </a:r>
            <a:r>
              <a:rPr lang="en-US" dirty="0">
                <a:solidFill>
                  <a:schemeClr val="bg1"/>
                </a:solidFill>
              </a:rPr>
              <a:t>Renderer2</a:t>
            </a:r>
            <a:r>
              <a:rPr lang="en-US" dirty="0"/>
              <a:t>) {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ngOnInit</a:t>
            </a:r>
            <a:r>
              <a:rPr lang="en-US" dirty="0"/>
              <a:t>()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</a:t>
            </a:r>
            <a:r>
              <a:rPr lang="en-US" dirty="0" err="1"/>
              <a:t>this.renderer.</a:t>
            </a:r>
            <a:r>
              <a:rPr lang="en-US" dirty="0" err="1">
                <a:solidFill>
                  <a:schemeClr val="bg1"/>
                </a:solidFill>
              </a:rPr>
              <a:t>setStyle</a:t>
            </a:r>
            <a:r>
              <a:rPr lang="en-US" dirty="0"/>
              <a:t>(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</a:t>
            </a:r>
            <a:r>
              <a:rPr lang="en-US" dirty="0" err="1"/>
              <a:t>this.el.nativeElement</a:t>
            </a:r>
            <a:r>
              <a:rPr lang="en-US" dirty="0"/>
              <a:t>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'background-color',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'red'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Renderer2 Usage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8029EF8-42C9-49C7-A56E-8E2FEF4F3D2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60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433275"/>
          </a:xfrm>
        </p:spPr>
        <p:txBody>
          <a:bodyPr/>
          <a:lstStyle/>
          <a:p>
            <a:pPr>
              <a:spcAft>
                <a:spcPts val="7000"/>
              </a:spcAft>
            </a:pPr>
            <a:r>
              <a:rPr lang="en-US" dirty="0"/>
              <a:t>A directive can be more </a:t>
            </a:r>
            <a:r>
              <a:rPr lang="en-US" b="1" dirty="0">
                <a:solidFill>
                  <a:schemeClr val="bg1"/>
                </a:solidFill>
              </a:rPr>
              <a:t>dynamic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detect</a:t>
            </a:r>
            <a:r>
              <a:rPr lang="en-US" dirty="0"/>
              <a:t> user events</a:t>
            </a:r>
          </a:p>
          <a:p>
            <a:pPr>
              <a:spcAft>
                <a:spcPts val="7000"/>
              </a:spcAft>
            </a:pPr>
            <a:r>
              <a:rPr lang="en-US" dirty="0"/>
              <a:t>Attach host </a:t>
            </a:r>
            <a:r>
              <a:rPr lang="en-US" b="1" dirty="0">
                <a:solidFill>
                  <a:schemeClr val="bg1"/>
                </a:solidFill>
              </a:rPr>
              <a:t>listeners</a:t>
            </a:r>
            <a:r>
              <a:rPr lang="en-US" dirty="0"/>
              <a:t> to handle different </a:t>
            </a:r>
            <a:r>
              <a:rPr lang="en-US" b="1" dirty="0">
                <a:solidFill>
                  <a:schemeClr val="bg1"/>
                </a:solidFill>
              </a:rPr>
              <a:t>DOM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events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Respond to Events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6000" y="1944000"/>
            <a:ext cx="796861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HostListener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@angular/core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6000" y="3431178"/>
            <a:ext cx="796861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@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HostListener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latin typeface="Consolas" panose="020B0609020204030204" pitchFamily="49" charset="0"/>
              </a:rPr>
              <a:t>'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mouseenter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')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onMouseLeave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(e)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this.highlight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('yellow');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@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HostListener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latin typeface="Consolas" panose="020B0609020204030204" pitchFamily="49" charset="0"/>
              </a:rPr>
              <a:t>'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mouseleave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')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onMouseLeave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(e)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this.highlight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('blue');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F4F164F-8921-4DAF-8471-81BCACBAF7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4079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Bind to DOM properties </a:t>
            </a:r>
            <a:r>
              <a:rPr lang="en-US" b="1" dirty="0">
                <a:solidFill>
                  <a:schemeClr val="bg1"/>
                </a:solidFill>
              </a:rPr>
              <a:t>without</a:t>
            </a:r>
            <a:r>
              <a:rPr lang="en-US" dirty="0"/>
              <a:t> Renderer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HostBinding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1905000"/>
            <a:ext cx="7435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HostBinding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@angular/core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2706279"/>
            <a:ext cx="743520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BasicHighlightDirective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@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HostBinding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('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style.backgroundColor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')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backgroundColor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string;</a:t>
            </a:r>
          </a:p>
          <a:p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highlight(color: string)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this.backgroundColor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= color;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2C6E06A-370E-4034-9E56-2F91D245B0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501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B399A-6508-4A90-ADB6-31A84D82C4D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Handling Forms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374D838F-17BB-41BB-BB1B-E4EAC93465F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Template-Driven Forms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CB7A7C85-B5E4-4697-85C5-6AE7463B69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000" y="1385091"/>
            <a:ext cx="2600774" cy="260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50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Forms are the </a:t>
            </a:r>
            <a:r>
              <a:rPr lang="en-US" b="1" dirty="0">
                <a:solidFill>
                  <a:schemeClr val="bg1"/>
                </a:solidFill>
              </a:rPr>
              <a:t>mainstay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of </a:t>
            </a:r>
            <a:r>
              <a:rPr lang="en-US" b="1" dirty="0">
                <a:solidFill>
                  <a:schemeClr val="bg1"/>
                </a:solidFill>
              </a:rPr>
              <a:t>business</a:t>
            </a:r>
            <a:r>
              <a:rPr lang="en-US" dirty="0"/>
              <a:t> applications</a:t>
            </a:r>
          </a:p>
          <a:p>
            <a:r>
              <a:rPr lang="en-US" dirty="0"/>
              <a:t>We use Forms to</a:t>
            </a:r>
          </a:p>
          <a:p>
            <a:pPr lvl="1"/>
            <a:r>
              <a:rPr lang="en-US" dirty="0"/>
              <a:t>Register/Log in</a:t>
            </a:r>
          </a:p>
          <a:p>
            <a:pPr lvl="1"/>
            <a:r>
              <a:rPr lang="en-US" dirty="0"/>
              <a:t>Submit a </a:t>
            </a:r>
            <a:r>
              <a:rPr lang="en-US" b="1" dirty="0">
                <a:solidFill>
                  <a:schemeClr val="bg1"/>
                </a:solidFill>
              </a:rPr>
              <a:t>help</a:t>
            </a:r>
            <a:r>
              <a:rPr lang="en-US" dirty="0"/>
              <a:t> request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Place</a:t>
            </a:r>
            <a:r>
              <a:rPr lang="en-US" dirty="0"/>
              <a:t> an order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Book</a:t>
            </a:r>
            <a:r>
              <a:rPr lang="en-US" dirty="0"/>
              <a:t> a flight and more</a:t>
            </a:r>
          </a:p>
          <a:p>
            <a:r>
              <a:rPr lang="en-US" dirty="0"/>
              <a:t>Guide the user </a:t>
            </a:r>
            <a:r>
              <a:rPr lang="en-US" b="1" dirty="0">
                <a:solidFill>
                  <a:schemeClr val="bg1"/>
                </a:solidFill>
              </a:rPr>
              <a:t>efficiently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effectively</a:t>
            </a:r>
            <a:r>
              <a:rPr lang="en-US" dirty="0"/>
              <a:t> when </a:t>
            </a:r>
            <a:br>
              <a:rPr lang="en-US" dirty="0"/>
            </a:br>
            <a:r>
              <a:rPr lang="en-US" dirty="0"/>
              <a:t>creating forms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Forms Overview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2286000"/>
            <a:ext cx="2286000" cy="228600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1878DF9D-5E52-44FC-A814-68691E9FE76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24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Build a Form by writing </a:t>
            </a:r>
            <a:r>
              <a:rPr lang="en-US" b="1" dirty="0">
                <a:solidFill>
                  <a:schemeClr val="bg1"/>
                </a:solidFill>
              </a:rPr>
              <a:t>templates</a:t>
            </a:r>
            <a:r>
              <a:rPr lang="en-US" dirty="0"/>
              <a:t> using the Angular </a:t>
            </a:r>
            <a:r>
              <a:rPr lang="en-US" b="1" dirty="0">
                <a:solidFill>
                  <a:schemeClr val="bg1"/>
                </a:solidFill>
              </a:rPr>
              <a:t>template syntax</a:t>
            </a:r>
            <a:endParaRPr lang="en-US" dirty="0"/>
          </a:p>
          <a:p>
            <a:pPr lvl="1"/>
            <a:r>
              <a:rPr lang="en-US" dirty="0"/>
              <a:t>Track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dirty="0"/>
              <a:t> changes (</a:t>
            </a:r>
            <a:r>
              <a:rPr lang="en-US" b="1" dirty="0">
                <a:solidFill>
                  <a:schemeClr val="bg1"/>
                </a:solidFill>
              </a:rPr>
              <a:t>validity</a:t>
            </a:r>
            <a:r>
              <a:rPr lang="en-US" dirty="0"/>
              <a:t> of form controls)</a:t>
            </a:r>
          </a:p>
          <a:p>
            <a:pPr lvl="1"/>
            <a:r>
              <a:rPr lang="en-US" dirty="0"/>
              <a:t>Provide </a:t>
            </a:r>
            <a:r>
              <a:rPr lang="en-US" b="1" dirty="0">
                <a:solidFill>
                  <a:schemeClr val="bg1"/>
                </a:solidFill>
              </a:rPr>
              <a:t>visual</a:t>
            </a:r>
            <a:r>
              <a:rPr lang="en-US" dirty="0"/>
              <a:t> feedback </a:t>
            </a:r>
            <a:r>
              <a:rPr lang="en-US" b="1" dirty="0">
                <a:solidFill>
                  <a:schemeClr val="bg1"/>
                </a:solidFill>
              </a:rPr>
              <a:t>using</a:t>
            </a:r>
            <a:r>
              <a:rPr lang="en-US" dirty="0"/>
              <a:t> special </a:t>
            </a:r>
            <a:r>
              <a:rPr lang="en-US" b="1" dirty="0">
                <a:solidFill>
                  <a:schemeClr val="bg1"/>
                </a:solidFill>
              </a:rPr>
              <a:t>CSS</a:t>
            </a:r>
            <a:r>
              <a:rPr lang="en-US" dirty="0"/>
              <a:t> classes</a:t>
            </a:r>
          </a:p>
          <a:p>
            <a:pPr lvl="1"/>
            <a:r>
              <a:rPr lang="en-US" dirty="0"/>
              <a:t>Display </a:t>
            </a:r>
            <a:r>
              <a:rPr lang="en-US" b="1" dirty="0">
                <a:solidFill>
                  <a:schemeClr val="bg1"/>
                </a:solidFill>
              </a:rPr>
              <a:t>validation</a:t>
            </a:r>
            <a:r>
              <a:rPr lang="en-US" dirty="0"/>
              <a:t> errors when </a:t>
            </a:r>
            <a:r>
              <a:rPr lang="en-US" b="1" dirty="0">
                <a:solidFill>
                  <a:schemeClr val="bg1"/>
                </a:solidFill>
              </a:rPr>
              <a:t>needed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reference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variables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to share information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Template-Driven Forms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1B89DD2-8EF1-49D1-991F-04FBFC0267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493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937475"/>
          </a:xfrm>
        </p:spPr>
        <p:txBody>
          <a:bodyPr/>
          <a:lstStyle/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Template-Driven</a:t>
            </a:r>
            <a:r>
              <a:rPr lang="en-US" dirty="0"/>
              <a:t> Form looking like this</a:t>
            </a:r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Create a Template-Driven Form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1989000"/>
            <a:ext cx="9445624" cy="38540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A9CEA717-460F-4757-9DB2-41184278C0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7399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Bootstrap is the most </a:t>
            </a:r>
            <a:r>
              <a:rPr lang="en-US" b="1" dirty="0">
                <a:solidFill>
                  <a:schemeClr val="bg1"/>
                </a:solidFill>
              </a:rPr>
              <a:t>popular</a:t>
            </a:r>
            <a:r>
              <a:rPr lang="en-US" dirty="0"/>
              <a:t> open-source </a:t>
            </a:r>
            <a:r>
              <a:rPr lang="en-US" b="1" dirty="0">
                <a:solidFill>
                  <a:schemeClr val="bg1"/>
                </a:solidFill>
              </a:rPr>
              <a:t>front-end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framework for </a:t>
            </a:r>
            <a:r>
              <a:rPr lang="en-US" b="1" dirty="0">
                <a:solidFill>
                  <a:schemeClr val="bg1"/>
                </a:solidFill>
              </a:rPr>
              <a:t>designing</a:t>
            </a:r>
            <a:r>
              <a:rPr lang="en-US" dirty="0"/>
              <a:t> web </a:t>
            </a:r>
            <a:r>
              <a:rPr lang="en-US" b="1" dirty="0">
                <a:solidFill>
                  <a:schemeClr val="bg1"/>
                </a:solidFill>
              </a:rPr>
              <a:t>sites</a:t>
            </a:r>
            <a:r>
              <a:rPr lang="en-US" dirty="0"/>
              <a:t> and web </a:t>
            </a:r>
            <a:r>
              <a:rPr lang="en-US" b="1" dirty="0">
                <a:solidFill>
                  <a:schemeClr val="bg1"/>
                </a:solidFill>
              </a:rPr>
              <a:t>apps</a:t>
            </a:r>
            <a:endParaRPr lang="en-US" dirty="0"/>
          </a:p>
          <a:p>
            <a:pPr>
              <a:spcAft>
                <a:spcPts val="12000"/>
              </a:spcAft>
            </a:pPr>
            <a:r>
              <a:rPr lang="en-US" dirty="0"/>
              <a:t>Install via </a:t>
            </a:r>
            <a:r>
              <a:rPr lang="en-US" b="1" dirty="0" err="1">
                <a:solidFill>
                  <a:schemeClr val="bg1"/>
                </a:solidFill>
              </a:rPr>
              <a:t>npm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import it inside </a:t>
            </a:r>
            <a:r>
              <a:rPr lang="en-US" b="1" dirty="0" err="1">
                <a:solidFill>
                  <a:schemeClr val="bg1"/>
                </a:solidFill>
              </a:rPr>
              <a:t>angular.json</a:t>
            </a:r>
            <a:endParaRPr lang="en-US" b="1" dirty="0">
              <a:solidFill>
                <a:schemeClr val="bg1"/>
              </a:solidFill>
            </a:endParaRPr>
          </a:p>
          <a:p>
            <a:pPr>
              <a:spcAft>
                <a:spcPts val="12000"/>
              </a:spcAft>
            </a:pPr>
            <a:r>
              <a:rPr lang="en-US" dirty="0"/>
              <a:t>Create </a:t>
            </a:r>
            <a:r>
              <a:rPr lang="en-US" b="1" dirty="0">
                <a:solidFill>
                  <a:schemeClr val="bg1"/>
                </a:solidFill>
              </a:rPr>
              <a:t>containers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form-groups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form-controls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style</a:t>
            </a:r>
            <a:r>
              <a:rPr lang="en-US" dirty="0"/>
              <a:t> buttons </a:t>
            </a:r>
            <a:br>
              <a:rPr lang="en-US" dirty="0"/>
            </a:br>
            <a:r>
              <a:rPr lang="en-US" dirty="0"/>
              <a:t>and errors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 Bootstrap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3073383"/>
            <a:ext cx="86502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"styles": [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"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node_modules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/bootstrap/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dist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css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/bootstrap.min.css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",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"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src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/styles.css"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10548DA-067E-45B1-B613-9D4136E9B6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198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509917"/>
          </a:xfrm>
        </p:spPr>
        <p:txBody>
          <a:bodyPr/>
          <a:lstStyle/>
          <a:p>
            <a:r>
              <a:rPr lang="en-US" dirty="0"/>
              <a:t>Angular is </a:t>
            </a:r>
            <a:r>
              <a:rPr lang="en-US" b="1" dirty="0">
                <a:solidFill>
                  <a:schemeClr val="bg1"/>
                </a:solidFill>
              </a:rPr>
              <a:t>module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based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and to handle Forms (</a:t>
            </a:r>
            <a:r>
              <a:rPr lang="en-US" b="1" dirty="0" err="1">
                <a:solidFill>
                  <a:schemeClr val="bg1"/>
                </a:solidFill>
              </a:rPr>
              <a:t>ngModel</a:t>
            </a:r>
            <a:r>
              <a:rPr lang="en-US" dirty="0"/>
              <a:t>, </a:t>
            </a:r>
            <a:br>
              <a:rPr lang="en-US" dirty="0"/>
            </a:br>
            <a:r>
              <a:rPr lang="en-US" b="1" dirty="0" err="1">
                <a:solidFill>
                  <a:schemeClr val="bg1"/>
                </a:solidFill>
              </a:rPr>
              <a:t>ngSubmit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</a:rPr>
              <a:t>ngForm</a:t>
            </a:r>
            <a:r>
              <a:rPr lang="en-US" dirty="0"/>
              <a:t>) we need </a:t>
            </a:r>
            <a:r>
              <a:rPr lang="en-US" b="1" dirty="0">
                <a:solidFill>
                  <a:schemeClr val="bg1"/>
                </a:solidFill>
              </a:rPr>
              <a:t>Forms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Module</a:t>
            </a:r>
          </a:p>
          <a:p>
            <a:r>
              <a:rPr lang="en-US" dirty="0"/>
              <a:t>Import the following in </a:t>
            </a:r>
            <a:r>
              <a:rPr lang="en-US" b="1" dirty="0" err="1">
                <a:solidFill>
                  <a:schemeClr val="bg1"/>
                </a:solidFill>
              </a:rPr>
              <a:t>app.module.ts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Introducing Forms Module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000" y="3107519"/>
            <a:ext cx="80010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FormsModule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'@angular/forms';</a:t>
            </a:r>
          </a:p>
          <a:p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@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NgModule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imports: [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BrowserModule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FormsModule</a:t>
            </a:r>
            <a:endParaRPr 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AppModule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{  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3AA91CE-7C8B-4BB4-ACE2-B8AE45ECCE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626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2004275"/>
          </a:xfrm>
        </p:spPr>
        <p:txBody>
          <a:bodyPr/>
          <a:lstStyle/>
          <a:p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Angular</a:t>
            </a:r>
            <a:r>
              <a:rPr lang="en-US" dirty="0"/>
              <a:t> form has </a:t>
            </a:r>
            <a:r>
              <a:rPr lang="en-US" b="1" dirty="0">
                <a:solidFill>
                  <a:schemeClr val="bg1"/>
                </a:solidFill>
              </a:rPr>
              <a:t>two</a:t>
            </a:r>
            <a:r>
              <a:rPr lang="en-US" dirty="0"/>
              <a:t> parts</a:t>
            </a:r>
          </a:p>
          <a:p>
            <a:pPr lvl="1"/>
            <a:r>
              <a:rPr lang="en-US" dirty="0"/>
              <a:t>An HTML-based </a:t>
            </a:r>
            <a:r>
              <a:rPr lang="en-US" b="1" dirty="0">
                <a:solidFill>
                  <a:schemeClr val="bg1"/>
                </a:solidFill>
              </a:rPr>
              <a:t>template</a:t>
            </a:r>
          </a:p>
          <a:p>
            <a:pPr lvl="1"/>
            <a:r>
              <a:rPr lang="en-US" dirty="0"/>
              <a:t>Component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handle</a:t>
            </a:r>
            <a:r>
              <a:rPr lang="en-US" dirty="0"/>
              <a:t> data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Form Component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01000" y="3266297"/>
            <a:ext cx="6158928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@Component({…})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LaptopFormComponent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operatingSystems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string[] =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[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'Windows 10',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'Linux',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'Mac OS'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]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0F923C8-4600-40EB-B120-885A81BF27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9799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7741" y="1179000"/>
            <a:ext cx="9049234" cy="5207396"/>
          </a:xfrm>
        </p:spPr>
        <p:txBody>
          <a:bodyPr/>
          <a:lstStyle/>
          <a:p>
            <a:r>
              <a:rPr lang="en-US" dirty="0"/>
              <a:t>Directives</a:t>
            </a:r>
          </a:p>
          <a:p>
            <a:pPr lvl="1"/>
            <a:r>
              <a:rPr lang="en-US" dirty="0"/>
              <a:t>Attribute Directives</a:t>
            </a:r>
          </a:p>
          <a:p>
            <a:pPr lvl="1"/>
            <a:r>
              <a:rPr lang="en-US" dirty="0"/>
              <a:t>Structural Directives</a:t>
            </a:r>
          </a:p>
          <a:p>
            <a:pPr lvl="1"/>
            <a:r>
              <a:rPr lang="en-US" dirty="0"/>
              <a:t>Building an Attribute Directive</a:t>
            </a:r>
          </a:p>
          <a:p>
            <a:r>
              <a:rPr lang="en-US" dirty="0"/>
              <a:t>Handling Forms</a:t>
            </a:r>
          </a:p>
          <a:p>
            <a:pPr lvl="1"/>
            <a:r>
              <a:rPr lang="en-US" dirty="0"/>
              <a:t>Template-Driven Forms</a:t>
            </a:r>
          </a:p>
          <a:p>
            <a:pPr lvl="1"/>
            <a:r>
              <a:rPr lang="en-US" dirty="0"/>
              <a:t>Reactive Forms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7FFE174-784E-4C3B-BBFF-DC4B3031B80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14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</a:t>
            </a:r>
            <a:r>
              <a:rPr lang="en-US"/>
              <a:t>HTML Template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019300" y="1274088"/>
            <a:ext cx="8153400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&lt;div class="container"&gt;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&lt;h1&gt;Laptop Form&lt;/h1&gt;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&lt;form&gt;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&lt;div class="form-group"&gt;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&lt;label for="processor"&gt;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Proccessor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&lt;/label&gt;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&lt;input type="text" class="form-control" id="processor" 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required&gt;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&lt;/div&gt;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&lt;div class="form-group"&gt;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&lt;label for="ram"&gt;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RAM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&lt;/label&gt;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&lt;input type="text" class="form-control" id="ram" 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required&gt;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&lt;/div&gt;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&lt;div class="form-group"&gt;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&lt;label for="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hardDisk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Hard Disk (GB)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&lt;/label&gt;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&lt;input type="number" class="form-control" id="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hardDisk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&lt;/div&gt;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&lt;/form&gt;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&lt;/div&gt;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37005FD-BFA9-4E6C-A886-CB3D7BE7919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60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HTML Template (</a:t>
            </a:r>
            <a:r>
              <a:rPr lang="en-US"/>
              <a:t>2)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52600" y="1524001"/>
            <a:ext cx="8153400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&lt;div class="form-group"&gt;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&lt;label for="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os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"&gt;Operating System&lt;/label&gt;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&lt;select class="form-control" 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id="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os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" 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required&gt;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  &lt;option *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ngFor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="let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os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of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operatingSystems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"     		  	[value]="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os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"&gt;{{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os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}}&lt;/option&gt;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&lt;/select&gt;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&lt;/div&gt;</a:t>
            </a:r>
          </a:p>
          <a:p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&lt;button type="submit" class="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btn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btn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-success"&gt;Submit&lt;/button&gt;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D958A70-A4F5-4A1C-9CD0-FC34332397E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66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357075"/>
          </a:xfrm>
        </p:spPr>
        <p:txBody>
          <a:bodyPr>
            <a:normAutofit/>
          </a:bodyPr>
          <a:lstStyle/>
          <a:p>
            <a:r>
              <a:rPr lang="en-US" sz="3200" dirty="0"/>
              <a:t>We need to </a:t>
            </a:r>
            <a:r>
              <a:rPr lang="en-US" sz="3200" b="1" dirty="0">
                <a:solidFill>
                  <a:schemeClr val="bg1"/>
                </a:solidFill>
              </a:rPr>
              <a:t>display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listen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extract</a:t>
            </a:r>
            <a:r>
              <a:rPr lang="en-US" sz="3200" dirty="0"/>
              <a:t> data at the same time</a:t>
            </a:r>
          </a:p>
          <a:p>
            <a:pPr lvl="1">
              <a:spcAft>
                <a:spcPts val="14000"/>
              </a:spcAft>
            </a:pPr>
            <a:r>
              <a:rPr lang="en-US" dirty="0"/>
              <a:t>This is done by using the </a:t>
            </a:r>
            <a:r>
              <a:rPr lang="en-US" b="1" dirty="0" err="1">
                <a:solidFill>
                  <a:schemeClr val="bg1"/>
                </a:solidFill>
              </a:rPr>
              <a:t>ngModel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directive</a:t>
            </a:r>
          </a:p>
          <a:p>
            <a:r>
              <a:rPr lang="en-US" dirty="0"/>
              <a:t>The following directive will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work without a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attribute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NgModel Directive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01000" y="2574000"/>
            <a:ext cx="6475171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&lt;input type="text"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class="form-control" id="processor"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ngModel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/&gt;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01000" y="5544000"/>
            <a:ext cx="4585171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&lt;input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="processor"/&gt;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EDF9038-1808-4B59-8B8C-7DFE90356D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42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310874"/>
          </a:xfrm>
        </p:spPr>
        <p:txBody>
          <a:bodyPr>
            <a:normAutofit/>
          </a:bodyPr>
          <a:lstStyle/>
          <a:p>
            <a:pPr>
              <a:spcAft>
                <a:spcPts val="6000"/>
              </a:spcAft>
            </a:pPr>
            <a:r>
              <a:rPr lang="en-US" dirty="0"/>
              <a:t>Declare a </a:t>
            </a:r>
            <a:r>
              <a:rPr lang="en-US" b="1" dirty="0">
                <a:solidFill>
                  <a:schemeClr val="bg1"/>
                </a:solidFill>
              </a:rPr>
              <a:t>template</a:t>
            </a:r>
            <a:r>
              <a:rPr lang="en-US" dirty="0"/>
              <a:t> variable to the form</a:t>
            </a:r>
          </a:p>
          <a:p>
            <a:r>
              <a:rPr lang="en-US" dirty="0"/>
              <a:t>Angular </a:t>
            </a:r>
            <a:r>
              <a:rPr lang="en-US" b="1" dirty="0">
                <a:solidFill>
                  <a:schemeClr val="bg1"/>
                </a:solidFill>
              </a:rPr>
              <a:t>automatically</a:t>
            </a:r>
            <a:r>
              <a:rPr lang="en-US" dirty="0"/>
              <a:t>  attaches an </a:t>
            </a:r>
            <a:r>
              <a:rPr lang="en-US" b="1" dirty="0" err="1">
                <a:solidFill>
                  <a:schemeClr val="bg1"/>
                </a:solidFill>
              </a:rPr>
              <a:t>NgForm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directive</a:t>
            </a:r>
          </a:p>
          <a:p>
            <a:r>
              <a:rPr lang="en-US" dirty="0"/>
              <a:t>The </a:t>
            </a:r>
            <a:r>
              <a:rPr lang="en-US" dirty="0" err="1"/>
              <a:t>NgForm</a:t>
            </a:r>
            <a:r>
              <a:rPr lang="en-US" dirty="0"/>
              <a:t> directive adds </a:t>
            </a:r>
            <a:r>
              <a:rPr lang="en-US" b="1" dirty="0">
                <a:solidFill>
                  <a:schemeClr val="bg1"/>
                </a:solidFill>
              </a:rPr>
              <a:t>additional</a:t>
            </a:r>
            <a:r>
              <a:rPr lang="en-US" dirty="0"/>
              <a:t> features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Monitors</a:t>
            </a:r>
            <a:r>
              <a:rPr lang="en-US" dirty="0"/>
              <a:t> properties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Validates</a:t>
            </a:r>
            <a:r>
              <a:rPr lang="en-US" dirty="0"/>
              <a:t> properties</a:t>
            </a:r>
          </a:p>
          <a:p>
            <a:pPr lvl="1"/>
            <a:r>
              <a:rPr lang="en-US" dirty="0"/>
              <a:t>It holds a </a:t>
            </a:r>
            <a:r>
              <a:rPr lang="en-US" b="1" dirty="0">
                <a:solidFill>
                  <a:schemeClr val="bg1"/>
                </a:solidFill>
              </a:rPr>
              <a:t>valid</a:t>
            </a:r>
            <a:r>
              <a:rPr lang="en-US" dirty="0"/>
              <a:t> property which is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 only if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controls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are valid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NgForm Directive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6000" y="1899001"/>
            <a:ext cx="3285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&lt;form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#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f="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ngForm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68B7BEB-CC3B-4024-BBB1-100D82E657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7852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dirty="0" err="1">
                <a:solidFill>
                  <a:schemeClr val="bg1"/>
                </a:solidFill>
              </a:rPr>
              <a:t>ViewChild</a:t>
            </a:r>
            <a:r>
              <a:rPr lang="en-US" dirty="0"/>
              <a:t> to access the local reference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the Local Reference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1000" y="2079000"/>
            <a:ext cx="1034517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@Component({…})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LaptopFormComponent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implements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AfterViewInit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@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ViewChild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('f') form: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NgForm</a:t>
            </a:r>
            <a:endParaRPr 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latin typeface="Consolas" panose="020B0609020204030204" pitchFamily="49" charset="0"/>
              </a:rPr>
              <a:t>ngAfterViewInit</a:t>
            </a:r>
            <a:r>
              <a:rPr lang="en-US" sz="2400" b="1" dirty="0">
                <a:latin typeface="Consolas" panose="020B0609020204030204" pitchFamily="49" charset="0"/>
              </a:rPr>
              <a:t>()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latin typeface="Consolas" panose="020B0609020204030204" pitchFamily="49" charset="0"/>
              </a:rPr>
              <a:t>console.dir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this.form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F4BE063-9A0F-4143-AC2D-8A15707A3B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689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433275"/>
          </a:xfrm>
        </p:spPr>
        <p:txBody>
          <a:bodyPr/>
          <a:lstStyle/>
          <a:p>
            <a:pPr>
              <a:spcAft>
                <a:spcPts val="6000"/>
              </a:spcAft>
            </a:pPr>
            <a:r>
              <a:rPr lang="en-US" dirty="0"/>
              <a:t>To submit a form bind </a:t>
            </a:r>
            <a:r>
              <a:rPr lang="en-US" b="1" dirty="0" err="1">
                <a:solidFill>
                  <a:schemeClr val="bg1"/>
                </a:solidFill>
              </a:rPr>
              <a:t>ngSubmit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event property to form</a:t>
            </a:r>
            <a:br>
              <a:rPr lang="en-US" dirty="0"/>
            </a:br>
            <a:r>
              <a:rPr lang="en-US" dirty="0"/>
              <a:t>component's </a:t>
            </a:r>
            <a:r>
              <a:rPr lang="en-US" b="1" dirty="0" err="1">
                <a:solidFill>
                  <a:schemeClr val="bg1"/>
                </a:solidFill>
              </a:rPr>
              <a:t>onSubmit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method</a:t>
            </a:r>
          </a:p>
          <a:p>
            <a:pPr>
              <a:spcAft>
                <a:spcPts val="6000"/>
              </a:spcAft>
            </a:pPr>
            <a:r>
              <a:rPr lang="en-US" dirty="0"/>
              <a:t>The </a:t>
            </a:r>
            <a:r>
              <a:rPr lang="en-US" b="1" dirty="0" err="1">
                <a:solidFill>
                  <a:schemeClr val="bg1"/>
                </a:solidFill>
              </a:rPr>
              <a:t>onSubmit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method should send the </a:t>
            </a:r>
            <a:r>
              <a:rPr lang="en-US" b="1" dirty="0">
                <a:solidFill>
                  <a:schemeClr val="bg1"/>
                </a:solidFill>
              </a:rPr>
              <a:t>control values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dirty="0"/>
              <a:t>directly to an </a:t>
            </a:r>
            <a:r>
              <a:rPr lang="en-US" b="1" dirty="0">
                <a:solidFill>
                  <a:schemeClr val="bg1"/>
                </a:solidFill>
              </a:rPr>
              <a:t>API</a:t>
            </a:r>
            <a:r>
              <a:rPr lang="en-US" dirty="0"/>
              <a:t> through a </a:t>
            </a:r>
            <a:r>
              <a:rPr lang="en-US" b="1" dirty="0">
                <a:solidFill>
                  <a:schemeClr val="bg1"/>
                </a:solidFill>
              </a:rPr>
              <a:t>service</a:t>
            </a:r>
            <a:r>
              <a:rPr lang="en-US" dirty="0"/>
              <a:t> of some sort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Submit a Form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000" y="2418735"/>
            <a:ext cx="72864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&lt;form 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ngSubmit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)="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onSubmit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" #f="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ngForm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96000" y="4376959"/>
            <a:ext cx="58464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onSubmit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const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content =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this.form.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 // Send model to API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7AAE87C-18CB-42D7-A0C1-694D6A3210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1380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066560" y="1019499"/>
            <a:ext cx="9927138" cy="5377698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bg1"/>
                </a:solidFill>
              </a:rPr>
              <a:t>NgForm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Directive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Tracks if the user </a:t>
            </a:r>
            <a:r>
              <a:rPr lang="en-US" b="1" dirty="0">
                <a:solidFill>
                  <a:schemeClr val="bg1"/>
                </a:solidFill>
              </a:rPr>
              <a:t>touched</a:t>
            </a:r>
            <a:r>
              <a:rPr lang="en-US" dirty="0"/>
              <a:t> the control</a:t>
            </a:r>
          </a:p>
          <a:p>
            <a:pPr lvl="1"/>
            <a:r>
              <a:rPr lang="en-US" dirty="0"/>
              <a:t>Tracks if the user </a:t>
            </a:r>
            <a:r>
              <a:rPr lang="en-US" b="1" dirty="0">
                <a:solidFill>
                  <a:schemeClr val="bg1"/>
                </a:solidFill>
              </a:rPr>
              <a:t>changed</a:t>
            </a:r>
            <a:r>
              <a:rPr lang="en-US" dirty="0"/>
              <a:t> the control</a:t>
            </a:r>
          </a:p>
          <a:p>
            <a:pPr lvl="1"/>
            <a:r>
              <a:rPr lang="en-US" dirty="0"/>
              <a:t>Tracks if the control is </a:t>
            </a:r>
            <a:r>
              <a:rPr lang="en-US" b="1" dirty="0">
                <a:solidFill>
                  <a:schemeClr val="bg1"/>
                </a:solidFill>
              </a:rPr>
              <a:t>valid</a:t>
            </a:r>
          </a:p>
          <a:p>
            <a:r>
              <a:rPr lang="en-US" dirty="0"/>
              <a:t>The directive doesn't just track state</a:t>
            </a:r>
          </a:p>
          <a:p>
            <a:pPr lvl="1"/>
            <a:r>
              <a:rPr lang="en-US" dirty="0"/>
              <a:t>It can </a:t>
            </a:r>
            <a:r>
              <a:rPr lang="en-US" b="1" dirty="0">
                <a:solidFill>
                  <a:schemeClr val="bg1"/>
                </a:solidFill>
              </a:rPr>
              <a:t>update</a:t>
            </a:r>
            <a:r>
              <a:rPr lang="en-US" dirty="0"/>
              <a:t> the control with special </a:t>
            </a:r>
            <a:r>
              <a:rPr lang="en-US" b="1" dirty="0">
                <a:solidFill>
                  <a:schemeClr val="bg1"/>
                </a:solidFill>
              </a:rPr>
              <a:t>Angular CSS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/>
              <a:t>classes</a:t>
            </a:r>
          </a:p>
          <a:p>
            <a:pPr lvl="1"/>
            <a:r>
              <a:rPr lang="en-US" dirty="0"/>
              <a:t>Leverage those class names to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appearance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 Form State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B1C8454-AFA7-4CED-BF8B-8617DA35A2F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14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134">
            <a:extLst>
              <a:ext uri="{FF2B5EF4-FFF2-40B4-BE49-F238E27FC236}">
                <a16:creationId xmlns:a16="http://schemas.microsoft.com/office/drawing/2014/main" id="{B4E932B7-F495-4119-B906-28E90A20F1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6306454"/>
              </p:ext>
            </p:extLst>
          </p:nvPr>
        </p:nvGraphicFramePr>
        <p:xfrm>
          <a:off x="1345453" y="2133600"/>
          <a:ext cx="9501097" cy="3080084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3677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6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7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7161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</a:rPr>
                        <a:t>State</a:t>
                      </a:r>
                      <a:endParaRPr lang="en-US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</a:rPr>
                        <a:t>Class if true</a:t>
                      </a:r>
                      <a:endParaRPr lang="en-US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</a:rPr>
                        <a:t>Class if false</a:t>
                      </a:r>
                      <a:endParaRPr lang="en-US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155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The control</a:t>
                      </a:r>
                      <a:r>
                        <a:rPr lang="en-US" baseline="0" dirty="0">
                          <a:effectLst/>
                        </a:rPr>
                        <a:t> was visited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ng-touched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ng-untouched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443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The control's value was 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ng-dirty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ng-pristine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4443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The control</a:t>
                      </a:r>
                      <a:r>
                        <a:rPr lang="en-US" baseline="0" dirty="0">
                          <a:effectLst/>
                        </a:rPr>
                        <a:t> is valid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ng-valid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ng-invalid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 Control State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C3F56B7-57FE-43F2-836F-9298166E7B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162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1318475"/>
          </a:xfrm>
        </p:spPr>
        <p:txBody>
          <a:bodyPr/>
          <a:lstStyle/>
          <a:p>
            <a:r>
              <a:rPr lang="en-US" dirty="0"/>
              <a:t>You can mark </a:t>
            </a:r>
            <a:r>
              <a:rPr lang="en-US" b="1" dirty="0">
                <a:solidFill>
                  <a:schemeClr val="bg1"/>
                </a:solidFill>
              </a:rPr>
              <a:t>required</a:t>
            </a:r>
            <a:r>
              <a:rPr lang="en-US" dirty="0"/>
              <a:t> fields and </a:t>
            </a:r>
            <a:r>
              <a:rPr lang="en-US" b="1" dirty="0">
                <a:solidFill>
                  <a:schemeClr val="bg1"/>
                </a:solidFill>
              </a:rPr>
              <a:t>invalid</a:t>
            </a:r>
            <a:r>
              <a:rPr lang="en-US" dirty="0"/>
              <a:t> data at the </a:t>
            </a:r>
            <a:r>
              <a:rPr lang="en-US" b="1" dirty="0">
                <a:solidFill>
                  <a:schemeClr val="bg1"/>
                </a:solidFill>
              </a:rPr>
              <a:t>same</a:t>
            </a:r>
            <a:r>
              <a:rPr lang="en-US" dirty="0"/>
              <a:t> time with a </a:t>
            </a:r>
            <a:r>
              <a:rPr lang="en-US" b="1" dirty="0">
                <a:solidFill>
                  <a:schemeClr val="bg1"/>
                </a:solidFill>
              </a:rPr>
              <a:t>colored</a:t>
            </a:r>
            <a:r>
              <a:rPr lang="en-US" dirty="0"/>
              <a:t> bar on the </a:t>
            </a:r>
            <a:r>
              <a:rPr lang="en-US" b="1" dirty="0">
                <a:solidFill>
                  <a:schemeClr val="bg1"/>
                </a:solidFill>
              </a:rPr>
              <a:t>left</a:t>
            </a:r>
            <a:r>
              <a:rPr lang="en-US" dirty="0"/>
              <a:t> of the </a:t>
            </a:r>
            <a:r>
              <a:rPr lang="en-US" b="1" dirty="0">
                <a:solidFill>
                  <a:schemeClr val="bg1"/>
                </a:solidFill>
              </a:rPr>
              <a:t>input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box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Custom CSS for Visual Feedback</a:t>
            </a:r>
            <a:endParaRPr lang="bg-BG" dirty="0"/>
          </a:p>
        </p:txBody>
      </p:sp>
      <p:grpSp>
        <p:nvGrpSpPr>
          <p:cNvPr id="2" name="Group 2">
            <a:extLst>
              <a:ext uri="{FF2B5EF4-FFF2-40B4-BE49-F238E27FC236}">
                <a16:creationId xmlns:a16="http://schemas.microsoft.com/office/drawing/2014/main" id="{0C8A8E11-EF71-4836-8931-0E3682ABFC69}"/>
              </a:ext>
            </a:extLst>
          </p:cNvPr>
          <p:cNvGrpSpPr/>
          <p:nvPr/>
        </p:nvGrpSpPr>
        <p:grpSpPr>
          <a:xfrm>
            <a:off x="914400" y="2514600"/>
            <a:ext cx="8472600" cy="3307022"/>
            <a:chOff x="1293812" y="2625449"/>
            <a:chExt cx="8472600" cy="3307022"/>
          </a:xfrm>
        </p:grpSpPr>
        <p:sp>
          <p:nvSpPr>
            <p:cNvPr id="5" name="Text Placeholder 3"/>
            <p:cNvSpPr txBox="1">
              <a:spLocks/>
            </p:cNvSpPr>
            <p:nvPr/>
          </p:nvSpPr>
          <p:spPr>
            <a:xfrm>
              <a:off x="1293812" y="3201742"/>
              <a:ext cx="8472600" cy="273072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>
              <a:lvl1pPr indent="0" fontAlgn="base">
                <a:spcBef>
                  <a:spcPts val="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lang="en-US" sz="2000" b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</a:lvl6pPr>
              <a:lvl7pPr marL="1911096" indent="-22860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400" dirty="0">
                  <a:solidFill>
                    <a:schemeClr val="tx2"/>
                  </a:solidFill>
                  <a:effectLst/>
                </a:rPr>
                <a:t>input.</a:t>
              </a:r>
              <a:r>
                <a:rPr lang="en-US" sz="2400" dirty="0">
                  <a:solidFill>
                    <a:schemeClr val="bg1"/>
                  </a:solidFill>
                  <a:effectLst/>
                </a:rPr>
                <a:t>ng-valid</a:t>
              </a:r>
              <a:r>
                <a:rPr lang="en-US" sz="2400" dirty="0">
                  <a:solidFill>
                    <a:schemeClr val="tx2"/>
                  </a:solidFill>
                  <a:effectLst/>
                </a:rPr>
                <a:t> {</a:t>
              </a:r>
            </a:p>
            <a:p>
              <a:r>
                <a:rPr lang="en-US" sz="2400" dirty="0">
                  <a:solidFill>
                    <a:schemeClr val="tx2"/>
                  </a:solidFill>
                  <a:effectLst/>
                </a:rPr>
                <a:t>  border-left: 5px solid #42A948; </a:t>
              </a:r>
              <a:r>
                <a:rPr lang="en-US" sz="2400" i="1" dirty="0">
                  <a:solidFill>
                    <a:schemeClr val="accent2"/>
                  </a:solidFill>
                  <a:effectLst/>
                </a:rPr>
                <a:t>/* green */</a:t>
              </a:r>
            </a:p>
            <a:p>
              <a:r>
                <a:rPr lang="en-US" sz="2400" dirty="0">
                  <a:solidFill>
                    <a:schemeClr val="tx2"/>
                  </a:solidFill>
                  <a:effectLst/>
                </a:rPr>
                <a:t>}</a:t>
              </a:r>
            </a:p>
            <a:p>
              <a:br>
                <a:rPr lang="en-US" sz="2400" dirty="0">
                  <a:solidFill>
                    <a:schemeClr val="tx2"/>
                  </a:solidFill>
                  <a:effectLst/>
                </a:rPr>
              </a:br>
              <a:r>
                <a:rPr lang="en-US" sz="2400" dirty="0">
                  <a:solidFill>
                    <a:schemeClr val="tx2"/>
                  </a:solidFill>
                  <a:effectLst/>
                </a:rPr>
                <a:t>input.</a:t>
              </a:r>
              <a:r>
                <a:rPr lang="en-US" sz="2400" dirty="0">
                  <a:solidFill>
                    <a:schemeClr val="bg1"/>
                  </a:solidFill>
                  <a:effectLst/>
                </a:rPr>
                <a:t>ng-invalid.ng-touched</a:t>
              </a:r>
              <a:r>
                <a:rPr lang="en-US" sz="2400" dirty="0">
                  <a:solidFill>
                    <a:schemeClr val="tx2"/>
                  </a:solidFill>
                  <a:effectLst/>
                </a:rPr>
                <a:t> {</a:t>
              </a:r>
            </a:p>
            <a:p>
              <a:r>
                <a:rPr lang="en-US" sz="2400" dirty="0">
                  <a:solidFill>
                    <a:schemeClr val="tx2"/>
                  </a:solidFill>
                  <a:effectLst/>
                </a:rPr>
                <a:t>  border-left: 5px solid #A94442; </a:t>
              </a:r>
              <a:r>
                <a:rPr lang="en-US" sz="2400" i="1" dirty="0">
                  <a:solidFill>
                    <a:schemeClr val="accent2"/>
                  </a:solidFill>
                  <a:effectLst/>
                </a:rPr>
                <a:t>/* red */</a:t>
              </a:r>
            </a:p>
            <a:p>
              <a:r>
                <a:rPr lang="en-US" sz="2400" dirty="0">
                  <a:solidFill>
                    <a:schemeClr val="tx2"/>
                  </a:solidFill>
                  <a:effectLst/>
                </a:rPr>
                <a:t>}</a:t>
              </a:r>
            </a:p>
          </p:txBody>
        </p:sp>
        <p:sp>
          <p:nvSpPr>
            <p:cNvPr id="6" name="Text Placeholder 3"/>
            <p:cNvSpPr txBox="1">
              <a:spLocks/>
            </p:cNvSpPr>
            <p:nvPr/>
          </p:nvSpPr>
          <p:spPr>
            <a:xfrm>
              <a:off x="1293812" y="2625449"/>
              <a:ext cx="8472600" cy="57629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en-US"/>
              </a:defPPr>
              <a:lvl1pPr indent="0" fontAlgn="base">
                <a:spcBef>
                  <a:spcPts val="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b="1">
                  <a:solidFill>
                    <a:schemeClr val="tx2"/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</a:lvl6pPr>
              <a:lvl7pPr marL="1911096" indent="-22860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algn="ctr"/>
              <a:r>
                <a:rPr lang="en-US" sz="2800" noProof="1"/>
                <a:t>styles.css</a:t>
              </a:r>
            </a:p>
          </p:txBody>
        </p:sp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B9B481B3-01A3-44CB-BFAD-6E4F9D7348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943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b="1" dirty="0">
                <a:solidFill>
                  <a:schemeClr val="bg1"/>
                </a:solidFill>
              </a:rPr>
              <a:t>HTML 5 attributes </a:t>
            </a:r>
            <a:r>
              <a:rPr lang="en-US" dirty="0"/>
              <a:t>to input fields for validation</a:t>
            </a:r>
          </a:p>
          <a:p>
            <a:r>
              <a:rPr lang="en-US" dirty="0"/>
              <a:t>Angular tracks most attributes and </a:t>
            </a:r>
            <a:r>
              <a:rPr lang="en-US" b="1" dirty="0">
                <a:solidFill>
                  <a:schemeClr val="bg1"/>
                </a:solidFill>
              </a:rPr>
              <a:t>changes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depending on what the user enters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Validation 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1000" y="3321623"/>
            <a:ext cx="67500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&lt;input type="text" class="form-control"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id="processor"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required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minLength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="5"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ngModel</a:t>
            </a:r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name="processor"&gt;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2A9A054-7CBE-42C6-B006-78E37466DF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887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88" y="1150939"/>
            <a:ext cx="11804650" cy="537368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-web</a:t>
            </a:r>
            <a:endParaRPr lang="en-US" sz="6000" b="1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DDF8F44-2B82-4C58-A807-92A9DCAA35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Angular is shipped with the following validators</a:t>
            </a:r>
          </a:p>
          <a:p>
            <a:pPr lvl="1"/>
            <a:r>
              <a:rPr lang="en-GB" dirty="0">
                <a:hlinkClick r:id="rId2"/>
              </a:rPr>
              <a:t>https://angular.io/api/forms/Validators</a:t>
            </a:r>
            <a:endParaRPr lang="en-GB" dirty="0"/>
          </a:p>
          <a:p>
            <a:r>
              <a:rPr lang="en-US" dirty="0"/>
              <a:t>For template-driven forms you will need directives</a:t>
            </a:r>
          </a:p>
          <a:p>
            <a:pPr lvl="1"/>
            <a:r>
              <a:rPr lang="en-GB" dirty="0">
                <a:hlinkClick r:id="rId3"/>
              </a:rPr>
              <a:t>https://angular.io/api?type=directive</a:t>
            </a:r>
            <a:endParaRPr lang="en-GB" dirty="0"/>
          </a:p>
          <a:p>
            <a:r>
              <a:rPr lang="en-GB" dirty="0"/>
              <a:t>There are multiple </a:t>
            </a:r>
            <a:r>
              <a:rPr lang="en-GB" dirty="0" err="1"/>
              <a:t>npm</a:t>
            </a:r>
            <a:r>
              <a:rPr lang="en-GB" dirty="0"/>
              <a:t> packages for custom validators</a:t>
            </a:r>
          </a:p>
          <a:p>
            <a:pPr lvl="1"/>
            <a:r>
              <a:rPr lang="en-GB" dirty="0">
                <a:hlinkClick r:id="rId4"/>
              </a:rPr>
              <a:t>https://www.npmjs.com/package/ng5-validation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Validators/Third-party Validators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374BD16-1690-4D26-98D2-04FA498187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233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2080475"/>
          </a:xfrm>
        </p:spPr>
        <p:txBody>
          <a:bodyPr/>
          <a:lstStyle/>
          <a:p>
            <a:r>
              <a:rPr lang="en-US" dirty="0"/>
              <a:t>The user should know </a:t>
            </a:r>
            <a:r>
              <a:rPr lang="en-US" b="1" dirty="0">
                <a:solidFill>
                  <a:schemeClr val="bg1"/>
                </a:solidFill>
              </a:rPr>
              <a:t>exactly</a:t>
            </a:r>
            <a:r>
              <a:rPr lang="en-US" dirty="0"/>
              <a:t> what went wrong</a:t>
            </a:r>
          </a:p>
          <a:p>
            <a:r>
              <a:rPr lang="en-US" dirty="0"/>
              <a:t>Leverage the control's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dirty="0"/>
              <a:t> to reveal a helpful </a:t>
            </a:r>
            <a:r>
              <a:rPr lang="en-US" b="1" dirty="0">
                <a:solidFill>
                  <a:schemeClr val="bg1"/>
                </a:solidFill>
              </a:rPr>
              <a:t>message</a:t>
            </a:r>
          </a:p>
          <a:p>
            <a:r>
              <a:rPr lang="en-US" dirty="0"/>
              <a:t>Add a template reference </a:t>
            </a:r>
            <a:r>
              <a:rPr lang="en-US" b="1" dirty="0">
                <a:solidFill>
                  <a:schemeClr val="bg1"/>
                </a:solidFill>
              </a:rPr>
              <a:t>variable</a:t>
            </a:r>
            <a:r>
              <a:rPr lang="en-US" dirty="0"/>
              <a:t> in the </a:t>
            </a:r>
            <a:r>
              <a:rPr lang="en-US" b="1" dirty="0">
                <a:solidFill>
                  <a:schemeClr val="bg1"/>
                </a:solidFill>
              </a:rPr>
              <a:t>input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Outputting Error Messages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1000" y="3489323"/>
            <a:ext cx="67950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&lt;input type="text" class="form-control"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id="processor"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required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ngModel</a:t>
            </a:r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name="processor"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#processor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="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ngModel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DB8446C-6761-4B0F-8305-D7849BD718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319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357075"/>
          </a:xfrm>
        </p:spPr>
        <p:txBody>
          <a:bodyPr/>
          <a:lstStyle/>
          <a:p>
            <a:r>
              <a:rPr lang="en-US" dirty="0"/>
              <a:t>Create a div and </a:t>
            </a:r>
            <a:r>
              <a:rPr lang="en-US" b="1" dirty="0">
                <a:solidFill>
                  <a:schemeClr val="bg1"/>
                </a:solidFill>
              </a:rPr>
              <a:t>display</a:t>
            </a:r>
            <a:r>
              <a:rPr lang="en-US" dirty="0"/>
              <a:t> it </a:t>
            </a:r>
            <a:r>
              <a:rPr lang="en-US" b="1" dirty="0">
                <a:solidFill>
                  <a:schemeClr val="bg1"/>
                </a:solidFill>
              </a:rPr>
              <a:t>only</a:t>
            </a:r>
            <a:r>
              <a:rPr lang="en-US" dirty="0"/>
              <a:t> when the control state is </a:t>
            </a:r>
            <a:r>
              <a:rPr lang="en-US" b="1" dirty="0">
                <a:solidFill>
                  <a:schemeClr val="bg1"/>
                </a:solidFill>
              </a:rPr>
              <a:t>invalid</a:t>
            </a:r>
            <a:endParaRPr lang="en-US" dirty="0"/>
          </a:p>
          <a:p>
            <a:r>
              <a:rPr lang="en-US" dirty="0"/>
              <a:t>Use the reference </a:t>
            </a:r>
            <a:r>
              <a:rPr lang="en-US" b="1" dirty="0">
                <a:solidFill>
                  <a:schemeClr val="bg1"/>
                </a:solidFill>
              </a:rPr>
              <a:t>variable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check</a:t>
            </a:r>
            <a:r>
              <a:rPr lang="en-US" dirty="0"/>
              <a:t> the state</a:t>
            </a:r>
          </a:p>
          <a:p>
            <a:r>
              <a:rPr lang="en-US" dirty="0"/>
              <a:t>Add a </a:t>
            </a:r>
            <a:r>
              <a:rPr lang="en-US" b="1" dirty="0">
                <a:solidFill>
                  <a:schemeClr val="bg1"/>
                </a:solidFill>
              </a:rPr>
              <a:t>helpful</a:t>
            </a:r>
            <a:r>
              <a:rPr lang="en-US" dirty="0"/>
              <a:t> message </a:t>
            </a:r>
            <a:r>
              <a:rPr lang="en-US" b="1" dirty="0">
                <a:solidFill>
                  <a:schemeClr val="bg1"/>
                </a:solidFill>
              </a:rPr>
              <a:t>inside</a:t>
            </a:r>
            <a:r>
              <a:rPr lang="en-US" dirty="0"/>
              <a:t> the div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Outputting Error Messages (2)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1000" y="3429000"/>
            <a:ext cx="94500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&lt;div *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ngIf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="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processor.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invalid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&amp;&amp;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proccer.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touched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" alert alert-danger"&gt;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Processor is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required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!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&lt;/div&gt;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3C666E2-804D-4099-9CE7-D4A5E621D2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166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2156675"/>
          </a:xfrm>
        </p:spPr>
        <p:txBody>
          <a:bodyPr/>
          <a:lstStyle/>
          <a:p>
            <a:r>
              <a:rPr lang="en-US" dirty="0"/>
              <a:t>We can </a:t>
            </a:r>
            <a:r>
              <a:rPr lang="en-US" b="1" dirty="0">
                <a:solidFill>
                  <a:schemeClr val="bg1"/>
                </a:solidFill>
              </a:rPr>
              <a:t>bind</a:t>
            </a:r>
            <a:r>
              <a:rPr lang="en-US" dirty="0"/>
              <a:t> the form's overall </a:t>
            </a:r>
            <a:r>
              <a:rPr lang="en-US" b="1" dirty="0">
                <a:solidFill>
                  <a:schemeClr val="bg1"/>
                </a:solidFill>
              </a:rPr>
              <a:t>validity</a:t>
            </a:r>
            <a:r>
              <a:rPr lang="en-US" dirty="0"/>
              <a:t> using the </a:t>
            </a:r>
            <a:r>
              <a:rPr lang="en-US" b="1" dirty="0">
                <a:solidFill>
                  <a:schemeClr val="bg1"/>
                </a:solidFill>
              </a:rPr>
              <a:t>reference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variable</a:t>
            </a:r>
            <a:r>
              <a:rPr lang="en-US" dirty="0"/>
              <a:t> declared in the </a:t>
            </a:r>
            <a:r>
              <a:rPr lang="en-US" b="1" dirty="0">
                <a:solidFill>
                  <a:schemeClr val="bg1"/>
                </a:solidFill>
              </a:rPr>
              <a:t>&lt;form&gt;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tag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Block</a:t>
            </a:r>
            <a:r>
              <a:rPr lang="en-US" dirty="0"/>
              <a:t> the submit button in case a control has </a:t>
            </a:r>
            <a:r>
              <a:rPr lang="en-US" b="1" dirty="0">
                <a:solidFill>
                  <a:schemeClr val="bg1"/>
                </a:solidFill>
              </a:rPr>
              <a:t>invalid</a:t>
            </a:r>
            <a:r>
              <a:rPr lang="en-US" dirty="0"/>
              <a:t> state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Overall Validity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3200401"/>
            <a:ext cx="78714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&lt;button type="submit" class="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btn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btn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-success" [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disabled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]="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f.invalid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Submit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&lt;/button&gt;</a:t>
            </a:r>
          </a:p>
        </p:txBody>
      </p:sp>
      <p:pic>
        <p:nvPicPr>
          <p:cNvPr id="6" name="Picture 2" descr="Резултат с изображение за unit testing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4620" y="4879673"/>
            <a:ext cx="1808410" cy="177582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2BFC52FD-F4AD-455B-AD20-E3FBE1DAFC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515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Instantly react to any changes using </a:t>
            </a:r>
            <a:r>
              <a:rPr lang="en-US" b="1" dirty="0">
                <a:solidFill>
                  <a:schemeClr val="bg1"/>
                </a:solidFill>
              </a:rPr>
              <a:t>two-way</a:t>
            </a:r>
            <a:r>
              <a:rPr lang="en-US" dirty="0"/>
              <a:t> data binding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Two-way Data Binding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1000" y="1845803"/>
            <a:ext cx="7870171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&lt;input type="text" class="form-control"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id="processor" 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required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[(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ngModel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)]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="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laptop.processor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name="processor"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 #processor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="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ngModel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1000" y="4888231"/>
            <a:ext cx="557517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constructor() { 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this.laptop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= new Laptop()  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0DA7BCF-973A-4318-A399-827410E4C5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335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Group similar input fields using </a:t>
            </a:r>
            <a:r>
              <a:rPr lang="en-US" b="1" dirty="0" err="1">
                <a:solidFill>
                  <a:schemeClr val="bg1"/>
                </a:solidFill>
              </a:rPr>
              <a:t>ngModelGroup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Useful for input fields that have the </a:t>
            </a:r>
            <a:r>
              <a:rPr lang="en-US" b="1" dirty="0">
                <a:solidFill>
                  <a:schemeClr val="bg1"/>
                </a:solidFill>
              </a:rPr>
              <a:t>same validation</a:t>
            </a:r>
          </a:p>
          <a:p>
            <a:pPr lvl="1"/>
            <a:r>
              <a:rPr lang="en-US" dirty="0"/>
              <a:t>Password/Confirm password 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NgModelGroup</a:t>
            </a:r>
            <a:r>
              <a:rPr lang="en-US" dirty="0"/>
              <a:t> Directive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96413" y="3249000"/>
            <a:ext cx="50190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&lt;div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ngModelGroup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="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passData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"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#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passData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="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ngModelGroup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96413" y="4824000"/>
            <a:ext cx="86640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&lt;div *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ngIf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="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passData.invalid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&amp;&amp;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passData.touched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Both passwords must be valid!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&lt;/div&gt;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A63250E-DE55-445F-A67A-643E25971F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982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1" dirty="0" err="1">
                <a:solidFill>
                  <a:schemeClr val="bg1"/>
                </a:solidFill>
              </a:rPr>
              <a:t>setValue</a:t>
            </a:r>
            <a:r>
              <a:rPr lang="en-US" b="1" dirty="0">
                <a:solidFill>
                  <a:schemeClr val="bg1"/>
                </a:solidFill>
              </a:rPr>
              <a:t>()</a:t>
            </a:r>
            <a:r>
              <a:rPr lang="en-US" dirty="0"/>
              <a:t> or </a:t>
            </a:r>
            <a:r>
              <a:rPr lang="en-US" b="1" dirty="0" err="1">
                <a:solidFill>
                  <a:schemeClr val="bg1"/>
                </a:solidFill>
              </a:rPr>
              <a:t>patchValue</a:t>
            </a:r>
            <a:r>
              <a:rPr lang="en-US" b="1" dirty="0">
                <a:solidFill>
                  <a:schemeClr val="bg1"/>
                </a:solidFill>
              </a:rPr>
              <a:t>() </a:t>
            </a:r>
            <a:r>
              <a:rPr lang="en-US" dirty="0"/>
              <a:t>to change the form from </a:t>
            </a:r>
            <a:r>
              <a:rPr lang="en-US" b="1" dirty="0">
                <a:solidFill>
                  <a:schemeClr val="bg1"/>
                </a:solidFill>
              </a:rPr>
              <a:t>inside</a:t>
            </a:r>
            <a:br>
              <a:rPr lang="en-US" dirty="0"/>
            </a:br>
            <a:r>
              <a:rPr lang="en-US" dirty="0"/>
              <a:t>the component or add default values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and Patching Form Value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000" y="2619000"/>
            <a:ext cx="62550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changeInput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() {</a:t>
            </a:r>
            <a:b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this.laptopForm.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patchValue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ram: '16 GB'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processor: 'Intel Core i7'</a:t>
            </a:r>
            <a:b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});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6D0C63C-8A7E-4D9B-9E3C-D408A5F209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2252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After a form is submitted resetting is necessary to </a:t>
            </a:r>
            <a:r>
              <a:rPr lang="en-US" b="1" dirty="0">
                <a:solidFill>
                  <a:schemeClr val="bg1"/>
                </a:solidFill>
              </a:rPr>
              <a:t>clear</a:t>
            </a:r>
            <a:r>
              <a:rPr lang="en-US" dirty="0"/>
              <a:t> all</a:t>
            </a:r>
            <a:br>
              <a:rPr lang="en-US" dirty="0"/>
            </a:br>
            <a:r>
              <a:rPr lang="en-US" dirty="0"/>
              <a:t>input fields and </a:t>
            </a:r>
            <a:r>
              <a:rPr lang="en-US" b="1" dirty="0">
                <a:solidFill>
                  <a:schemeClr val="bg1"/>
                </a:solidFill>
              </a:rPr>
              <a:t>reset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track state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Resetting the Form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000" y="2664000"/>
            <a:ext cx="54000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onSubmit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const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body =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this.form.value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Send body to an API</a:t>
            </a:r>
          </a:p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latin typeface="Consolas" panose="020B0609020204030204" pitchFamily="49" charset="0"/>
              </a:rPr>
              <a:t>this.form.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reset</a:t>
            </a:r>
            <a:r>
              <a:rPr lang="en-US" sz="2400" b="1" dirty="0">
                <a:latin typeface="Consolas" panose="020B0609020204030204" pitchFamily="49" charset="0"/>
              </a:rPr>
              <a:t>();</a:t>
            </a:r>
            <a:b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BD198E9-FA77-4EE1-9019-6FDCF005D5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5608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3B6E1-8C9A-43E6-8EE0-3F76BFD67D7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Handling Forms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89D078D-E0E1-4116-961D-7F3520DBDFA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Reactive Forms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50D10F3C-415B-4946-93C4-2F077FFBDD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000" y="1385091"/>
            <a:ext cx="2600774" cy="260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459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 are some scenarios that can't be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resolved</a:t>
            </a:r>
            <a:r>
              <a:rPr lang="en-US" dirty="0"/>
              <a:t> using template-driven forms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Using</a:t>
            </a:r>
            <a:r>
              <a:rPr lang="en-US" dirty="0"/>
              <a:t> Form Arrays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Dynamic Form </a:t>
            </a:r>
            <a:r>
              <a:rPr lang="en-US" b="1" dirty="0">
                <a:solidFill>
                  <a:schemeClr val="bg1"/>
                </a:solidFill>
              </a:rPr>
              <a:t>Creation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Forms Overview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1A8C756-0C19-4F18-81DA-DDD455B96A0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74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F8D65-0E1F-4FD3-9F18-B2CD2A04850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Directives</a:t>
            </a:r>
          </a:p>
        </p:txBody>
      </p:sp>
      <p:pic>
        <p:nvPicPr>
          <p:cNvPr id="4" name="Picture 2" descr="Резултат с изображение за js do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754" y="1371600"/>
            <a:ext cx="2408495" cy="2625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EC1C38EA-6A4B-4FBB-AC16-1842F146F0D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Manipulating the DOM in Angular</a:t>
            </a:r>
          </a:p>
        </p:txBody>
      </p:sp>
    </p:spTree>
    <p:extLst>
      <p:ext uri="{BB962C8B-B14F-4D97-AF65-F5344CB8AC3E}">
        <p14:creationId xmlns:p14="http://schemas.microsoft.com/office/powerpoint/2010/main" val="121099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10875"/>
          </a:xfrm>
        </p:spPr>
        <p:txBody>
          <a:bodyPr>
            <a:normAutofit/>
          </a:bodyPr>
          <a:lstStyle/>
          <a:p>
            <a:pPr>
              <a:spcAft>
                <a:spcPts val="6000"/>
              </a:spcAft>
              <a:buClr>
                <a:schemeClr val="tx1"/>
              </a:buClr>
            </a:pPr>
            <a:r>
              <a:rPr lang="en-US" dirty="0"/>
              <a:t>In order to </a:t>
            </a:r>
            <a:r>
              <a:rPr lang="en-US" b="1" dirty="0">
                <a:solidFill>
                  <a:schemeClr val="bg1"/>
                </a:solidFill>
              </a:rPr>
              <a:t>use</a:t>
            </a:r>
            <a:r>
              <a:rPr lang="en-US" dirty="0"/>
              <a:t> reactive forms we need the </a:t>
            </a:r>
            <a:r>
              <a:rPr lang="en-US" b="1" dirty="0">
                <a:solidFill>
                  <a:schemeClr val="bg1"/>
                </a:solidFill>
              </a:rPr>
              <a:t>Reactive Forms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Module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Now we have </a:t>
            </a:r>
            <a:r>
              <a:rPr lang="en-US" b="1" dirty="0">
                <a:solidFill>
                  <a:schemeClr val="bg1"/>
                </a:solidFill>
              </a:rPr>
              <a:t>access</a:t>
            </a:r>
            <a:r>
              <a:rPr lang="en-US" dirty="0"/>
              <a:t> to all the needed </a:t>
            </a:r>
            <a:r>
              <a:rPr lang="en-US" b="1" dirty="0">
                <a:solidFill>
                  <a:schemeClr val="bg1"/>
                </a:solidFill>
              </a:rPr>
              <a:t>directives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formGroup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formControl</a:t>
            </a:r>
            <a:r>
              <a:rPr lang="en-US" dirty="0"/>
              <a:t> and </a:t>
            </a:r>
            <a:r>
              <a:rPr lang="en-US" b="1" dirty="0" err="1">
                <a:solidFill>
                  <a:schemeClr val="bg1"/>
                </a:solidFill>
              </a:rPr>
              <a:t>formControlName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formGroupName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formArrayName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Reactive Forms Module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000" y="2439000"/>
            <a:ext cx="896348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ReactiveFormsModule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@angular/forms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1CF29B5-EE62-44E1-A7CA-2B0941C8A1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2649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310874"/>
          </a:xfrm>
        </p:spPr>
        <p:txBody>
          <a:bodyPr/>
          <a:lstStyle/>
          <a:p>
            <a:r>
              <a:rPr lang="en-US" dirty="0"/>
              <a:t>The component class will create </a:t>
            </a:r>
            <a:r>
              <a:rPr lang="en-US" b="1" dirty="0">
                <a:solidFill>
                  <a:schemeClr val="bg1"/>
                </a:solidFill>
              </a:rPr>
              <a:t>instances</a:t>
            </a:r>
            <a:r>
              <a:rPr lang="en-US" dirty="0"/>
              <a:t> of </a:t>
            </a:r>
            <a:r>
              <a:rPr lang="en-US" b="1" dirty="0" err="1">
                <a:solidFill>
                  <a:schemeClr val="bg1"/>
                </a:solidFill>
              </a:rPr>
              <a:t>FormGroup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and </a:t>
            </a:r>
            <a:br>
              <a:rPr lang="bg-BG" dirty="0"/>
            </a:br>
            <a:r>
              <a:rPr lang="en-US" b="1" dirty="0" err="1">
                <a:solidFill>
                  <a:schemeClr val="bg1"/>
                </a:solidFill>
              </a:rPr>
              <a:t>FormControl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that will bind later in the template</a:t>
            </a:r>
          </a:p>
          <a:p>
            <a:r>
              <a:rPr lang="en-US" dirty="0"/>
              <a:t>The core </a:t>
            </a:r>
            <a:r>
              <a:rPr lang="en-US" b="1" dirty="0">
                <a:solidFill>
                  <a:schemeClr val="bg1"/>
                </a:solidFill>
              </a:rPr>
              <a:t>idea</a:t>
            </a:r>
            <a:r>
              <a:rPr lang="en-US" dirty="0"/>
              <a:t> is to </a:t>
            </a:r>
            <a:r>
              <a:rPr lang="en-US" b="1" dirty="0">
                <a:solidFill>
                  <a:schemeClr val="bg1"/>
                </a:solidFill>
              </a:rPr>
              <a:t>transfer</a:t>
            </a:r>
            <a:r>
              <a:rPr lang="en-US" dirty="0"/>
              <a:t> most of the logic from the </a:t>
            </a:r>
            <a:r>
              <a:rPr lang="en-US" b="1" dirty="0">
                <a:solidFill>
                  <a:schemeClr val="bg1"/>
                </a:solidFill>
              </a:rPr>
              <a:t>template</a:t>
            </a:r>
            <a:r>
              <a:rPr lang="en-US" dirty="0"/>
              <a:t> inside the </a:t>
            </a:r>
            <a:r>
              <a:rPr lang="en-US" b="1" dirty="0">
                <a:solidFill>
                  <a:schemeClr val="bg1"/>
                </a:solidFill>
              </a:rPr>
              <a:t>component</a:t>
            </a:r>
            <a:r>
              <a:rPr lang="en-US" dirty="0"/>
              <a:t> class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Component Class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30617" y="3763625"/>
            <a:ext cx="9664898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FormGroup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FormControl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@angular/forms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30617" y="4581315"/>
            <a:ext cx="8134899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laptopForm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= new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FormGroup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processor : new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FormControl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('Intel Core i7'),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ram : new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FormControl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('16 GB DDR4')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2334BB1-3832-4E28-80BD-45FFC36FB0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5800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1394675"/>
          </a:xfrm>
        </p:spPr>
        <p:txBody>
          <a:bodyPr/>
          <a:lstStyle/>
          <a:p>
            <a:r>
              <a:rPr lang="en-US" dirty="0"/>
              <a:t>In the </a:t>
            </a:r>
            <a:r>
              <a:rPr lang="en-US" b="1" dirty="0">
                <a:solidFill>
                  <a:schemeClr val="bg1"/>
                </a:solidFill>
              </a:rPr>
              <a:t>template</a:t>
            </a:r>
            <a:r>
              <a:rPr lang="en-US" dirty="0"/>
              <a:t> we have to </a:t>
            </a:r>
            <a:r>
              <a:rPr lang="en-US" b="1" dirty="0">
                <a:solidFill>
                  <a:schemeClr val="bg1"/>
                </a:solidFill>
              </a:rPr>
              <a:t>mark</a:t>
            </a:r>
            <a:r>
              <a:rPr lang="en-US" dirty="0"/>
              <a:t> the main </a:t>
            </a:r>
            <a:r>
              <a:rPr lang="en-US" b="1" dirty="0" err="1">
                <a:solidFill>
                  <a:schemeClr val="bg1"/>
                </a:solidFill>
              </a:rPr>
              <a:t>formGroup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and </a:t>
            </a:r>
            <a:br>
              <a:rPr lang="en-US" dirty="0"/>
            </a:br>
            <a:r>
              <a:rPr lang="en-US" dirty="0"/>
              <a:t>after that add </a:t>
            </a:r>
            <a:r>
              <a:rPr lang="en-US" b="1" dirty="0" err="1">
                <a:solidFill>
                  <a:schemeClr val="bg1"/>
                </a:solidFill>
              </a:rPr>
              <a:t>formControlName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to each form control</a:t>
            </a:r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Template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572690"/>
            <a:ext cx="94464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&lt;form 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ngSubmit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)="save()" [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formGroup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]="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laptopForm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3439709"/>
            <a:ext cx="94464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&lt;input type="text" class="form-control" id="processor"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required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formControlName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processor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1191000" y="4734000"/>
            <a:ext cx="3285000" cy="1018339"/>
          </a:xfrm>
          <a:prstGeom prst="wedgeRoundRectCallout">
            <a:avLst>
              <a:gd name="adj1" fmla="val 3672"/>
              <a:gd name="adj2" fmla="val -6600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The </a:t>
            </a:r>
            <a:r>
              <a:rPr lang="en-US" sz="2400" b="1" noProof="1">
                <a:solidFill>
                  <a:schemeClr val="bg1"/>
                </a:solidFill>
              </a:rPr>
              <a:t>name</a:t>
            </a:r>
            <a:r>
              <a:rPr lang="en-US" sz="2400" b="1" noProof="1">
                <a:solidFill>
                  <a:schemeClr val="bg2"/>
                </a:solidFill>
              </a:rPr>
              <a:t> of the </a:t>
            </a:r>
            <a:r>
              <a:rPr lang="en-US" sz="2400" b="1" noProof="1">
                <a:solidFill>
                  <a:schemeClr val="bg1"/>
                </a:solidFill>
              </a:rPr>
              <a:t>key</a:t>
            </a:r>
            <a:r>
              <a:rPr lang="en-US" sz="2400" b="1" noProof="1">
                <a:solidFill>
                  <a:schemeClr val="bg2"/>
                </a:solidFill>
              </a:rPr>
              <a:t> instance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09C67914-E734-4062-A535-4DA2DE7C1F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967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239597" cy="5112875"/>
          </a:xfrm>
        </p:spPr>
        <p:txBody>
          <a:bodyPr>
            <a:normAutofit/>
          </a:bodyPr>
          <a:lstStyle/>
          <a:p>
            <a:pPr>
              <a:spcAft>
                <a:spcPts val="6000"/>
              </a:spcAft>
            </a:pPr>
            <a:r>
              <a:rPr lang="en-US" dirty="0"/>
              <a:t>Two ways to </a:t>
            </a:r>
            <a:r>
              <a:rPr lang="en-US" b="1" dirty="0">
                <a:solidFill>
                  <a:schemeClr val="bg1"/>
                </a:solidFill>
              </a:rPr>
              <a:t>access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of the form model</a:t>
            </a:r>
          </a:p>
          <a:p>
            <a:pPr marL="0" indent="0">
              <a:spcAft>
                <a:spcPts val="6000"/>
              </a:spcAft>
              <a:buNone/>
            </a:pPr>
            <a:endParaRPr lang="en-US" dirty="0"/>
          </a:p>
          <a:p>
            <a:pPr>
              <a:spcAft>
                <a:spcPts val="6000"/>
              </a:spcAft>
            </a:pPr>
            <a:r>
              <a:rPr lang="en-US" dirty="0"/>
              <a:t>The idea is to </a:t>
            </a:r>
            <a:r>
              <a:rPr lang="en-US" b="1" dirty="0">
                <a:solidFill>
                  <a:schemeClr val="bg1"/>
                </a:solidFill>
              </a:rPr>
              <a:t>shorten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template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transfer</a:t>
            </a:r>
            <a:r>
              <a:rPr lang="en-US" dirty="0"/>
              <a:t> such logic in the </a:t>
            </a:r>
            <a:r>
              <a:rPr lang="en-US" b="1" dirty="0">
                <a:solidFill>
                  <a:schemeClr val="bg1"/>
                </a:solidFill>
              </a:rPr>
              <a:t>component</a:t>
            </a:r>
            <a:r>
              <a:rPr lang="en-US" dirty="0"/>
              <a:t> when using </a:t>
            </a:r>
            <a:r>
              <a:rPr lang="en-US" b="1" dirty="0">
                <a:solidFill>
                  <a:schemeClr val="bg1"/>
                </a:solidFill>
              </a:rPr>
              <a:t>reactive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forms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Accessing Form Model Properties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000" y="1981689"/>
            <a:ext cx="70873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laptopForm.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controls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.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processor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.valid</a:t>
            </a:r>
            <a:endParaRPr lang="en-US" sz="28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96697" y="2831785"/>
            <a:ext cx="70873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laptopForm.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('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processor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').valid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5DA4167-FAF6-4AF5-BC31-862AA93221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5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6000"/>
              </a:spcAft>
            </a:pPr>
            <a:r>
              <a:rPr lang="en-US" dirty="0"/>
              <a:t>Use </a:t>
            </a:r>
            <a:r>
              <a:rPr lang="en-US" b="1" dirty="0" err="1">
                <a:solidFill>
                  <a:schemeClr val="bg1"/>
                </a:solidFill>
              </a:rPr>
              <a:t>FormBuilder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service to avoid create </a:t>
            </a:r>
            <a:r>
              <a:rPr lang="en-US" b="1" dirty="0">
                <a:solidFill>
                  <a:schemeClr val="bg1"/>
                </a:solidFill>
              </a:rPr>
              <a:t>instances</a:t>
            </a:r>
            <a:r>
              <a:rPr lang="en-US" dirty="0"/>
              <a:t> of </a:t>
            </a:r>
            <a:br>
              <a:rPr lang="en-US" dirty="0"/>
            </a:br>
            <a:r>
              <a:rPr lang="en-US" b="1" dirty="0" err="1">
                <a:solidFill>
                  <a:schemeClr val="bg1"/>
                </a:solidFill>
              </a:rPr>
              <a:t>FormGroup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 err="1">
                <a:solidFill>
                  <a:schemeClr val="bg1"/>
                </a:solidFill>
              </a:rPr>
              <a:t>FormControl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name</a:t>
            </a:r>
          </a:p>
          <a:p>
            <a:pPr>
              <a:spcAft>
                <a:spcPts val="6000"/>
              </a:spcAft>
            </a:pPr>
            <a:r>
              <a:rPr lang="en-US" dirty="0"/>
              <a:t>Inject it </a:t>
            </a:r>
            <a:r>
              <a:rPr lang="en-US" b="1" dirty="0">
                <a:solidFill>
                  <a:schemeClr val="bg1"/>
                </a:solidFill>
              </a:rPr>
              <a:t>into</a:t>
            </a:r>
            <a:r>
              <a:rPr lang="en-US" dirty="0"/>
              <a:t> the constructor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Form Builder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1" y="2514600"/>
            <a:ext cx="916211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FormBuilder</a:t>
            </a:r>
            <a:r>
              <a:rPr lang="en-US" sz="28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@angular/forms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';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1" y="3845792"/>
            <a:ext cx="916211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constructor(private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fb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: 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FormBuilder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) { 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1" y="4687457"/>
            <a:ext cx="6850199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this.laptopForm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this.fb.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group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 processor :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'Intel Core i7'</a:t>
            </a:r>
            <a:r>
              <a:rPr lang="en-US" sz="28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 ram :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'16 GB DDR4'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9028507-2D62-4891-BFFD-E51EB02713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3834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4290275"/>
          </a:xfrm>
        </p:spPr>
        <p:txBody>
          <a:bodyPr/>
          <a:lstStyle/>
          <a:p>
            <a:r>
              <a:rPr lang="en-US" dirty="0"/>
              <a:t>In reactive forms we can add validation more </a:t>
            </a:r>
            <a:r>
              <a:rPr lang="en-US" b="1" dirty="0">
                <a:solidFill>
                  <a:schemeClr val="bg1"/>
                </a:solidFill>
              </a:rPr>
              <a:t>dynamically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based on user </a:t>
            </a:r>
            <a:r>
              <a:rPr lang="en-US" b="1" dirty="0">
                <a:solidFill>
                  <a:schemeClr val="bg1"/>
                </a:solidFill>
              </a:rPr>
              <a:t>action</a:t>
            </a:r>
            <a:endParaRPr lang="en-US" dirty="0"/>
          </a:p>
          <a:p>
            <a:r>
              <a:rPr lang="en-US" dirty="0"/>
              <a:t>We can </a:t>
            </a:r>
            <a:r>
              <a:rPr lang="en-US" b="1" dirty="0">
                <a:solidFill>
                  <a:schemeClr val="bg1"/>
                </a:solidFill>
              </a:rPr>
              <a:t>adjust</a:t>
            </a:r>
            <a:r>
              <a:rPr lang="en-US" dirty="0"/>
              <a:t> rules at </a:t>
            </a:r>
            <a:r>
              <a:rPr lang="en-US" b="1" dirty="0">
                <a:solidFill>
                  <a:schemeClr val="bg1"/>
                </a:solidFill>
              </a:rPr>
              <a:t>runtime</a:t>
            </a:r>
          </a:p>
          <a:p>
            <a:r>
              <a:rPr lang="en-US" dirty="0"/>
              <a:t>We can create </a:t>
            </a:r>
            <a:r>
              <a:rPr lang="en-US" b="1" dirty="0">
                <a:solidFill>
                  <a:schemeClr val="bg1"/>
                </a:solidFill>
              </a:rPr>
              <a:t>custom</a:t>
            </a:r>
            <a:r>
              <a:rPr lang="en-US" dirty="0"/>
              <a:t> validators</a:t>
            </a:r>
          </a:p>
          <a:p>
            <a:pPr lvl="1"/>
            <a:r>
              <a:rPr lang="en-US" dirty="0"/>
              <a:t>Custom validators excepting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Cross-field</a:t>
            </a:r>
            <a:r>
              <a:rPr lang="en-US" dirty="0"/>
              <a:t> validations and more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Validation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B486125-97BB-4A3A-8FAF-3514987D24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740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1394675"/>
          </a:xfrm>
        </p:spPr>
        <p:txBody>
          <a:bodyPr/>
          <a:lstStyle/>
          <a:p>
            <a:r>
              <a:rPr lang="en-US" dirty="0"/>
              <a:t>Defining our </a:t>
            </a:r>
            <a:r>
              <a:rPr lang="en-US" b="1" dirty="0" err="1">
                <a:solidFill>
                  <a:schemeClr val="bg1"/>
                </a:solidFill>
              </a:rPr>
              <a:t>FormGroup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with a </a:t>
            </a:r>
            <a:r>
              <a:rPr lang="en-US" b="1" dirty="0" err="1">
                <a:solidFill>
                  <a:schemeClr val="bg1"/>
                </a:solidFill>
              </a:rPr>
              <a:t>FormBuilder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allows us to add </a:t>
            </a:r>
            <a:br>
              <a:rPr lang="en-US" dirty="0"/>
            </a:br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of validations using the </a:t>
            </a:r>
            <a:r>
              <a:rPr lang="en-US" b="1" dirty="0">
                <a:solidFill>
                  <a:schemeClr val="bg1"/>
                </a:solidFill>
              </a:rPr>
              <a:t>Validators</a:t>
            </a:r>
            <a:r>
              <a:rPr lang="en-US" dirty="0"/>
              <a:t> class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Setting Up Build-in Validation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000" y="2484000"/>
            <a:ext cx="5831447" cy="30710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this.laptopForm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this.fb.group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processor : [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'Intel core i7', [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 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Validators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.required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 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Validators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.minLength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(10)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]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]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08B12ED-5EFA-41AE-A11F-945B994BBB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2826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202874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bg1"/>
                </a:solidFill>
              </a:rPr>
              <a:t>formGroup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directive has an </a:t>
            </a:r>
            <a:r>
              <a:rPr lang="en-US" b="1" dirty="0">
                <a:solidFill>
                  <a:schemeClr val="bg1"/>
                </a:solidFill>
              </a:rPr>
              <a:t>errors</a:t>
            </a:r>
            <a:r>
              <a:rPr lang="en-US" dirty="0"/>
              <a:t> property which can be used to </a:t>
            </a:r>
            <a:r>
              <a:rPr lang="en-US" b="1" dirty="0">
                <a:solidFill>
                  <a:schemeClr val="bg1"/>
                </a:solidFill>
              </a:rPr>
              <a:t>show</a:t>
            </a:r>
            <a:r>
              <a:rPr lang="en-US" dirty="0"/>
              <a:t> errors only when </a:t>
            </a:r>
            <a:r>
              <a:rPr lang="en-US" b="1" dirty="0">
                <a:solidFill>
                  <a:schemeClr val="bg1"/>
                </a:solidFill>
              </a:rPr>
              <a:t>needed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Adjust the Template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000" y="2574000"/>
            <a:ext cx="10377599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&lt;div *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ngIf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="(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laptopForm.get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('processor').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touched</a:t>
            </a:r>
            <a:r>
              <a:rPr lang="en-US" sz="22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|| 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laptopForm.get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('processor').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dirty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&amp;&amp; 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laptopForm.get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('processor').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errors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" class="alert alert-danger"&gt;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&lt;span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ngIf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="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laptopForm.get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('processor').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errors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.required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Processor is required!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&lt;/span&gt;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&lt;span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ngIf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="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laptopForm.get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('processor').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errors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.minlength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Processor should be at least 10 symbols long!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&lt;/span&gt;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&lt;/div&gt;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3475BAE-7813-408C-89B1-C79BA8891D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95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2613875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Reactive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Forms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we have the ability to </a:t>
            </a:r>
            <a:r>
              <a:rPr lang="en-US" b="1" dirty="0">
                <a:solidFill>
                  <a:schemeClr val="bg1"/>
                </a:solidFill>
              </a:rPr>
              <a:t>watch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react</a:t>
            </a:r>
            <a:r>
              <a:rPr lang="en-US" dirty="0"/>
              <a:t> to changes on form </a:t>
            </a:r>
            <a:r>
              <a:rPr lang="en-US" b="1" dirty="0">
                <a:solidFill>
                  <a:schemeClr val="bg1"/>
                </a:solidFill>
              </a:rPr>
              <a:t>groups</a:t>
            </a:r>
            <a:r>
              <a:rPr lang="en-US" dirty="0"/>
              <a:t> and form </a:t>
            </a:r>
            <a:r>
              <a:rPr lang="en-US" b="1" dirty="0">
                <a:solidFill>
                  <a:schemeClr val="bg1"/>
                </a:solidFill>
              </a:rPr>
              <a:t>controls</a:t>
            </a:r>
          </a:p>
          <a:p>
            <a:r>
              <a:rPr lang="en-US" dirty="0"/>
              <a:t>Whenever a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of an input </a:t>
            </a:r>
            <a:r>
              <a:rPr lang="en-US" b="1" dirty="0">
                <a:solidFill>
                  <a:schemeClr val="bg1"/>
                </a:solidFill>
              </a:rPr>
              <a:t>changes</a:t>
            </a:r>
            <a:r>
              <a:rPr lang="en-US" dirty="0"/>
              <a:t> we can </a:t>
            </a:r>
            <a:r>
              <a:rPr lang="en-US" b="1" dirty="0">
                <a:solidFill>
                  <a:schemeClr val="bg1"/>
                </a:solidFill>
              </a:rPr>
              <a:t>subscribe</a:t>
            </a:r>
            <a:r>
              <a:rPr lang="en-US" dirty="0"/>
              <a:t> to that event and handle the </a:t>
            </a:r>
            <a:r>
              <a:rPr lang="en-US" b="1" dirty="0">
                <a:solidFill>
                  <a:schemeClr val="bg1"/>
                </a:solidFill>
              </a:rPr>
              <a:t>observable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Watching and Reacting to Changes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3865838"/>
            <a:ext cx="473520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this.laptopForm.get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('</a:t>
            </a:r>
            <a:r>
              <a:rPr lang="en-US" sz="26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os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')</a:t>
            </a: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.</a:t>
            </a:r>
            <a:r>
              <a:rPr lang="en-US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valueChanges</a:t>
            </a:r>
            <a:endParaRPr lang="en-US" sz="2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.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subscribe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(console.log);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09EE84C-2A4E-44BE-A49D-C560475142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C0C8F4DF-2C22-41A8-AD22-2270A9E5AE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1670" y="4255640"/>
            <a:ext cx="2251360" cy="225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30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509917"/>
          </a:xfrm>
        </p:spPr>
        <p:txBody>
          <a:bodyPr/>
          <a:lstStyle/>
          <a:p>
            <a:pPr>
              <a:spcAft>
                <a:spcPts val="6000"/>
              </a:spcAft>
            </a:pPr>
            <a:r>
              <a:rPr lang="en-US" dirty="0"/>
              <a:t>Import </a:t>
            </a:r>
            <a:r>
              <a:rPr lang="en-US" b="1" dirty="0" err="1">
                <a:solidFill>
                  <a:schemeClr val="bg1"/>
                </a:solidFill>
              </a:rPr>
              <a:t>throttleTIme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from the following library</a:t>
            </a:r>
          </a:p>
          <a:p>
            <a:pPr>
              <a:spcAft>
                <a:spcPts val="6000"/>
              </a:spcAft>
            </a:pPr>
            <a:r>
              <a:rPr lang="en-US" dirty="0"/>
              <a:t>Attach the </a:t>
            </a:r>
            <a:r>
              <a:rPr lang="en-US" b="1" dirty="0" err="1">
                <a:solidFill>
                  <a:schemeClr val="bg1"/>
                </a:solidFill>
              </a:rPr>
              <a:t>throttleTIme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function to a form control's </a:t>
            </a:r>
            <a:br>
              <a:rPr lang="bg-BG" dirty="0"/>
            </a:br>
            <a:r>
              <a:rPr lang="en-US" b="1" dirty="0" err="1">
                <a:solidFill>
                  <a:schemeClr val="bg1"/>
                </a:solidFill>
              </a:rPr>
              <a:t>valueChanges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event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Reactive Transformations Example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9127" y="1905000"/>
            <a:ext cx="7716873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6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throttleTime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 } '</a:t>
            </a:r>
            <a:r>
              <a:rPr lang="en-US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rxjs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/operators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';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0373" y="3962401"/>
            <a:ext cx="5455627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processorControl.valueChanges</a:t>
            </a:r>
            <a:endParaRPr lang="en-US" sz="26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.pipe(</a:t>
            </a:r>
            <a:r>
              <a:rPr lang="en-US" sz="26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throttleTime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(1500))</a:t>
            </a: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.subscribe(value =&gt; {</a:t>
            </a:r>
          </a:p>
          <a:p>
            <a:r>
              <a:rPr lang="bg-BG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console.log(value);</a:t>
            </a: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096C8E9-BE87-4C62-93B8-E18B4F1222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374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There are </a:t>
            </a:r>
            <a:r>
              <a:rPr lang="en-US" sz="4000" b="1" dirty="0">
                <a:solidFill>
                  <a:schemeClr val="bg1"/>
                </a:solidFill>
              </a:rPr>
              <a:t>three </a:t>
            </a:r>
            <a:r>
              <a:rPr lang="en-US" sz="4000" dirty="0"/>
              <a:t>types of </a:t>
            </a:r>
            <a:r>
              <a:rPr lang="en-US" sz="4000" b="1" dirty="0">
                <a:solidFill>
                  <a:schemeClr val="bg1"/>
                </a:solidFill>
              </a:rPr>
              <a:t>directives</a:t>
            </a:r>
            <a:r>
              <a:rPr lang="en-US" sz="4000" dirty="0"/>
              <a:t> in Angular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Components</a:t>
            </a:r>
            <a:r>
              <a:rPr lang="en-US" sz="3600" dirty="0"/>
              <a:t> – directives with template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Attribute</a:t>
            </a:r>
            <a:r>
              <a:rPr lang="en-US" sz="3600" dirty="0"/>
              <a:t> directives - change the </a:t>
            </a:r>
            <a:r>
              <a:rPr lang="en-US" sz="3600" b="1" dirty="0">
                <a:solidFill>
                  <a:schemeClr val="bg1"/>
                </a:solidFill>
              </a:rPr>
              <a:t>appearance</a:t>
            </a:r>
            <a:r>
              <a:rPr lang="en-US" sz="3600" dirty="0"/>
              <a:t> or </a:t>
            </a:r>
            <a:br>
              <a:rPr lang="en-US" sz="3600" dirty="0"/>
            </a:br>
            <a:r>
              <a:rPr lang="en-US" sz="3600" dirty="0"/>
              <a:t>behavior of an element, component or another</a:t>
            </a:r>
            <a:br>
              <a:rPr lang="en-US" sz="3600" dirty="0"/>
            </a:br>
            <a:r>
              <a:rPr lang="en-US" sz="3600" dirty="0"/>
              <a:t>directive</a:t>
            </a:r>
            <a:r>
              <a:rPr lang="en-US" sz="3600" b="1" dirty="0"/>
              <a:t> </a:t>
            </a:r>
            <a:r>
              <a:rPr lang="en-US" sz="3600" dirty="0"/>
              <a:t>(</a:t>
            </a:r>
            <a:r>
              <a:rPr lang="en-US" sz="3600" b="1" dirty="0" err="1">
                <a:solidFill>
                  <a:schemeClr val="bg1"/>
                </a:solidFill>
              </a:rPr>
              <a:t>ngStyle</a:t>
            </a:r>
            <a:r>
              <a:rPr lang="en-US" sz="3600" dirty="0"/>
              <a:t> and </a:t>
            </a:r>
            <a:r>
              <a:rPr lang="en-US" sz="3600" b="1" dirty="0" err="1">
                <a:solidFill>
                  <a:schemeClr val="bg1"/>
                </a:solidFill>
              </a:rPr>
              <a:t>ngClass</a:t>
            </a:r>
            <a:r>
              <a:rPr lang="en-US" sz="3600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Structural</a:t>
            </a:r>
            <a:r>
              <a:rPr lang="en-US" sz="3600" dirty="0"/>
              <a:t> directives - change the DOM </a:t>
            </a:r>
            <a:r>
              <a:rPr lang="en-US" sz="3600" b="1" dirty="0">
                <a:solidFill>
                  <a:schemeClr val="bg1"/>
                </a:solidFill>
              </a:rPr>
              <a:t>layout</a:t>
            </a:r>
            <a:r>
              <a:rPr lang="en-US" sz="3600" dirty="0"/>
              <a:t> by </a:t>
            </a:r>
            <a:br>
              <a:rPr lang="en-US" sz="3600" dirty="0"/>
            </a:br>
            <a:r>
              <a:rPr lang="en-US" sz="3600" b="1" dirty="0">
                <a:solidFill>
                  <a:schemeClr val="bg1"/>
                </a:solidFill>
              </a:rPr>
              <a:t>adding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</a:rPr>
              <a:t>removing</a:t>
            </a:r>
            <a:r>
              <a:rPr lang="en-US" sz="3600" dirty="0"/>
              <a:t> DOM elements </a:t>
            </a:r>
            <a:br>
              <a:rPr lang="en-US" sz="3600" dirty="0"/>
            </a:br>
            <a:r>
              <a:rPr lang="en-US" sz="3600" dirty="0"/>
              <a:t>(*</a:t>
            </a:r>
            <a:r>
              <a:rPr lang="en-US" sz="3600" b="1" dirty="0" err="1">
                <a:solidFill>
                  <a:schemeClr val="bg1"/>
                </a:solidFill>
              </a:rPr>
              <a:t>ngIf</a:t>
            </a:r>
            <a:r>
              <a:rPr lang="en-US" sz="3600" dirty="0"/>
              <a:t> and *</a:t>
            </a:r>
            <a:r>
              <a:rPr lang="en-US" sz="3600" b="1" dirty="0" err="1">
                <a:solidFill>
                  <a:schemeClr val="bg1"/>
                </a:solidFill>
              </a:rPr>
              <a:t>ngFor</a:t>
            </a:r>
            <a:r>
              <a:rPr lang="en-US" sz="36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Directives Overview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85F7085-BDC0-40DD-88AD-984B27174E9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06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2" name="Group 9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763" y="1424345"/>
            <a:ext cx="8632995" cy="5300339"/>
            <a:chOff x="472371" y="1554968"/>
            <a:chExt cx="3799787" cy="4865561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371" y="1554968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2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3" name="Half Frame 12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/>
          <p:cNvSpPr txBox="1">
            <a:spLocks/>
          </p:cNvSpPr>
          <p:nvPr/>
        </p:nvSpPr>
        <p:spPr>
          <a:xfrm>
            <a:off x="539060" y="1834318"/>
            <a:ext cx="8083823" cy="4732337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2"/>
                </a:solidFill>
              </a:rPr>
              <a:t>There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2"/>
                </a:solidFill>
              </a:rPr>
              <a:t>are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three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2"/>
                </a:solidFill>
              </a:rPr>
              <a:t>types of Directives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bg2"/>
                </a:solidFill>
              </a:rPr>
              <a:t>Components, Structural, Attribute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2"/>
                </a:solidFill>
              </a:rPr>
              <a:t>There are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two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2"/>
                </a:solidFill>
              </a:rPr>
              <a:t>ways to handle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forms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2"/>
                </a:solidFill>
              </a:rPr>
              <a:t>in Angular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bg2"/>
                </a:solidFill>
              </a:rPr>
              <a:t>Template-driven Forms (two-way binding)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bg2"/>
                </a:solidFill>
              </a:rPr>
              <a:t>Reactive Forms (more dynamic approach)</a:t>
            </a:r>
          </a:p>
          <a:p>
            <a:pPr>
              <a:lnSpc>
                <a:spcPct val="100000"/>
              </a:lnSpc>
              <a:spcAft>
                <a:spcPts val="6000"/>
              </a:spcAft>
            </a:pPr>
            <a:r>
              <a:rPr lang="en-US" sz="2800" dirty="0">
                <a:solidFill>
                  <a:schemeClr val="bg2"/>
                </a:solidFill>
              </a:rPr>
              <a:t>Directives are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integrated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2"/>
                </a:solidFill>
              </a:rPr>
              <a:t>into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Form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Modules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F497DACD-D681-46CB-9ACB-F3418E7D0D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073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54448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8209" y="2547249"/>
            <a:ext cx="3625551" cy="100971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7954" y="1393728"/>
            <a:ext cx="3334615" cy="9667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2280" y="5307007"/>
            <a:ext cx="3655944" cy="11349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8209" y="1393728"/>
            <a:ext cx="3625551" cy="989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1"/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4918305" y="4078250"/>
            <a:ext cx="2554395" cy="236365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  <p:pic>
        <p:nvPicPr>
          <p:cNvPr id="2" name="Picture 1">
            <a:hlinkClick r:id="rId13"/>
          </p:cNvPr>
          <p:cNvPicPr>
            <a:picLocks noChangeAspect="1"/>
          </p:cNvPicPr>
          <p:nvPr/>
        </p:nvPicPr>
        <p:blipFill rotWithShape="1">
          <a:blip r:embed="rId14"/>
          <a:srcRect l="5838" t="5064" r="4136" b="5064"/>
          <a:stretch/>
        </p:blipFill>
        <p:spPr>
          <a:xfrm>
            <a:off x="752280" y="3834279"/>
            <a:ext cx="3655944" cy="12308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08224" y="2606080"/>
            <a:ext cx="1600787" cy="12308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3258" y="2617384"/>
            <a:ext cx="1600787" cy="1208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19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733" y="5307007"/>
            <a:ext cx="3625551" cy="113490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2280" y="1393728"/>
            <a:ext cx="3391512" cy="2163232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C7EF5B-0507-4132-A783-D91A1D6A94F4}"/>
              </a:ext>
            </a:extLst>
          </p:cNvPr>
          <p:cNvGrpSpPr/>
          <p:nvPr/>
        </p:nvGrpSpPr>
        <p:grpSpPr>
          <a:xfrm>
            <a:off x="8046732" y="3863192"/>
            <a:ext cx="3625551" cy="1230808"/>
            <a:chOff x="8064168" y="3699000"/>
            <a:chExt cx="3608116" cy="1395000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67A543FA-0099-4CF8-9314-CC2C4AC0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28E466D-49E5-4626-9772-9758FC8ED5D2}"/>
                </a:ext>
              </a:extLst>
            </p:cNvPr>
            <p:cNvSpPr/>
            <p:nvPr/>
          </p:nvSpPr>
          <p:spPr bwMode="auto">
            <a:xfrm>
              <a:off x="8064168" y="3699000"/>
              <a:ext cx="3608116" cy="1395000"/>
            </a:xfrm>
            <a:prstGeom prst="roundRect">
              <a:avLst/>
            </a:prstGeom>
            <a:noFill/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08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786000" y="1764000"/>
            <a:ext cx="5037446" cy="1395000"/>
            <a:chOff x="3081000" y="1921500"/>
            <a:chExt cx="4950000" cy="1395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81000" y="1921500"/>
              <a:ext cx="4950000" cy="1395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2034000"/>
              <a:ext cx="4632796" cy="117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D6623B-F4E3-4F01-B3FF-057EC7FC1943}"/>
              </a:ext>
            </a:extLst>
          </p:cNvPr>
          <p:cNvGrpSpPr/>
          <p:nvPr/>
        </p:nvGrpSpPr>
        <p:grpSpPr>
          <a:xfrm>
            <a:off x="786000" y="4239000"/>
            <a:ext cx="5037446" cy="2083029"/>
            <a:chOff x="5961000" y="3789000"/>
            <a:chExt cx="4680431" cy="2083029"/>
          </a:xfrm>
        </p:grpSpPr>
        <p:pic>
          <p:nvPicPr>
            <p:cNvPr id="9" name="Picture 8">
              <a:hlinkClick r:id="rId4"/>
              <a:extLst>
                <a:ext uri="{FF2B5EF4-FFF2-40B4-BE49-F238E27FC236}">
                  <a16:creationId xmlns:a16="http://schemas.microsoft.com/office/drawing/2014/main" id="{A102DB16-6761-4764-BC07-B36931CA1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1000" y="3789000"/>
              <a:ext cx="4680431" cy="2083029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6B90379-E1AB-4035-8EFE-3131B5C65328}"/>
                </a:ext>
              </a:extLst>
            </p:cNvPr>
            <p:cNvSpPr/>
            <p:nvPr/>
          </p:nvSpPr>
          <p:spPr bwMode="auto">
            <a:xfrm>
              <a:off x="5961000" y="3789000"/>
              <a:ext cx="4680000" cy="2070000"/>
            </a:xfrm>
            <a:prstGeom prst="roundRect">
              <a:avLst/>
            </a:prstGeom>
            <a:noFill/>
            <a:ln w="12700"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7131000" y="2034000"/>
            <a:ext cx="4113596" cy="3753000"/>
            <a:chOff x="7131000" y="2169000"/>
            <a:chExt cx="4113596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34000"/>
              <a:ext cx="4113596" cy="2160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000" y="2169000"/>
              <a:ext cx="3753000" cy="375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37B132B-AB46-4F74-9702-4406E2FA78B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48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D7EE7DC-3D57-42C3-992D-FA4208DEE1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8174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Structural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Directives</a:t>
            </a:r>
          </a:p>
          <a:p>
            <a:r>
              <a:rPr lang="en-US" dirty="0"/>
              <a:t>Have a leading </a:t>
            </a:r>
            <a:r>
              <a:rPr lang="en-US" b="1" dirty="0">
                <a:solidFill>
                  <a:schemeClr val="bg1"/>
                </a:solidFill>
              </a:rPr>
              <a:t>*</a:t>
            </a:r>
          </a:p>
          <a:p>
            <a:r>
              <a:rPr lang="en-US" dirty="0"/>
              <a:t>Affect a </a:t>
            </a:r>
            <a:r>
              <a:rPr lang="en-US" b="1" dirty="0">
                <a:solidFill>
                  <a:schemeClr val="bg1"/>
                </a:solidFill>
              </a:rPr>
              <a:t>whole area </a:t>
            </a:r>
            <a:r>
              <a:rPr lang="en-US" dirty="0"/>
              <a:t>in the </a:t>
            </a:r>
            <a:br>
              <a:rPr lang="en-US" dirty="0"/>
            </a:br>
            <a:r>
              <a:rPr lang="en-US" dirty="0"/>
              <a:t>DOM</a:t>
            </a:r>
          </a:p>
          <a:p>
            <a:r>
              <a:rPr lang="en-US" dirty="0"/>
              <a:t>Examples - </a:t>
            </a:r>
            <a:r>
              <a:rPr lang="en-US" b="1" dirty="0">
                <a:solidFill>
                  <a:schemeClr val="bg1"/>
                </a:solidFill>
              </a:rPr>
              <a:t>*</a:t>
            </a:r>
            <a:r>
              <a:rPr lang="en-US" b="1" dirty="0" err="1">
                <a:solidFill>
                  <a:schemeClr val="bg1"/>
                </a:solidFill>
              </a:rPr>
              <a:t>ngIf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*</a:t>
            </a:r>
            <a:r>
              <a:rPr lang="en-US" b="1" dirty="0" err="1">
                <a:solidFill>
                  <a:schemeClr val="bg1"/>
                </a:solidFill>
              </a:rPr>
              <a:t>ngFor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Attribute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Directives</a:t>
            </a:r>
          </a:p>
          <a:p>
            <a:r>
              <a:rPr lang="en-US" dirty="0"/>
              <a:t>Look like HTML attributes</a:t>
            </a:r>
          </a:p>
          <a:p>
            <a:r>
              <a:rPr lang="en-US" dirty="0"/>
              <a:t>Only affect/change the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element </a:t>
            </a:r>
            <a:r>
              <a:rPr lang="en-US" dirty="0"/>
              <a:t>they are </a:t>
            </a:r>
            <a:r>
              <a:rPr lang="en-US" b="1" dirty="0">
                <a:solidFill>
                  <a:schemeClr val="bg1"/>
                </a:solidFill>
              </a:rPr>
              <a:t>added to</a:t>
            </a:r>
          </a:p>
          <a:p>
            <a:r>
              <a:rPr lang="en-US" dirty="0"/>
              <a:t>Example - </a:t>
            </a:r>
            <a:r>
              <a:rPr lang="en-US" b="1" dirty="0" err="1">
                <a:solidFill>
                  <a:schemeClr val="bg1"/>
                </a:solidFill>
              </a:rPr>
              <a:t>ngStyle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</a:rPr>
              <a:t>ngClass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 Comparison</a:t>
            </a:r>
            <a:endParaRPr lang="bg-BG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BCC00C1-92BC-4A30-B1D0-5F672FC7D40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37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3147275"/>
          </a:xfrm>
        </p:spPr>
        <p:txBody>
          <a:bodyPr/>
          <a:lstStyle/>
          <a:p>
            <a:pPr>
              <a:spcAft>
                <a:spcPts val="6000"/>
              </a:spcAft>
            </a:pPr>
            <a:r>
              <a:rPr lang="en-US" dirty="0"/>
              <a:t>An attribute directive minimally requires  building a controller </a:t>
            </a:r>
            <a:br>
              <a:rPr lang="en-US" dirty="0"/>
            </a:br>
            <a:r>
              <a:rPr lang="en-US" dirty="0"/>
              <a:t>class </a:t>
            </a:r>
            <a:r>
              <a:rPr lang="en-US" b="1" dirty="0">
                <a:solidFill>
                  <a:schemeClr val="bg1"/>
                </a:solidFill>
              </a:rPr>
              <a:t>annotated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</a:rPr>
              <a:t>@Directive</a:t>
            </a:r>
          </a:p>
          <a:p>
            <a:pPr>
              <a:spcAft>
                <a:spcPts val="6000"/>
              </a:spcAft>
            </a:pPr>
            <a:r>
              <a:rPr lang="en-US" dirty="0"/>
              <a:t>Surround the </a:t>
            </a:r>
            <a:r>
              <a:rPr lang="en-US" b="1" dirty="0">
                <a:solidFill>
                  <a:schemeClr val="bg1"/>
                </a:solidFill>
              </a:rPr>
              <a:t>selector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</a:rPr>
              <a:t>square</a:t>
            </a:r>
            <a:r>
              <a:rPr lang="en-US" dirty="0"/>
              <a:t> brackets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 a Simple Attribute Directive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1000" y="2503873"/>
            <a:ext cx="71028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Directive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@angular/core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47361" y="3878171"/>
            <a:ext cx="5929296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@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Directive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({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selector: 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appHighlight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400" b="1" dirty="0">
                <a:latin typeface="Consolas" panose="020B0609020204030204" pitchFamily="49" charset="0"/>
              </a:rPr>
              <a:t>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HighlightDirective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constructor() { </a:t>
            </a:r>
            <a:r>
              <a:rPr lang="en-US" sz="2400" b="1" dirty="0">
                <a:latin typeface="Consolas" panose="020B0609020204030204" pitchFamily="49" charset="0"/>
              </a:rPr>
              <a:t>}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6771000" y="3878171"/>
            <a:ext cx="3475634" cy="1018339"/>
          </a:xfrm>
          <a:prstGeom prst="wedgeRoundRectCallout">
            <a:avLst>
              <a:gd name="adj1" fmla="val -24992"/>
              <a:gd name="adj2" fmla="val 4463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 the directive in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declarations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array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4E48ADAD-2599-4149-AC42-3BB7F9944D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720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310874"/>
          </a:xfrm>
        </p:spPr>
        <p:txBody>
          <a:bodyPr/>
          <a:lstStyle/>
          <a:p>
            <a:r>
              <a:rPr lang="en-US" dirty="0"/>
              <a:t>Now </a:t>
            </a:r>
            <a:r>
              <a:rPr lang="en-US" b="1" dirty="0">
                <a:solidFill>
                  <a:schemeClr val="bg1"/>
                </a:solidFill>
              </a:rPr>
              <a:t>inject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referenced</a:t>
            </a:r>
            <a:r>
              <a:rPr lang="en-US" dirty="0"/>
              <a:t> element and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it's background style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Attach Styles to Referenced Elements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000" y="2614886"/>
            <a:ext cx="101700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HighlightDirective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implements </a:t>
            </a:r>
            <a:r>
              <a:rPr lang="en-US" sz="2400" b="1" dirty="0" err="1">
                <a:latin typeface="Consolas" panose="020B0609020204030204" pitchFamily="49" charset="0"/>
              </a:rPr>
              <a:t>OnInit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constructor(private el :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ElementRef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 {}</a:t>
            </a:r>
          </a:p>
          <a:p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ngOnInit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this.el.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nativeElement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.style.backgroundColor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>
                <a:latin typeface="Consolas" panose="020B0609020204030204" pitchFamily="49" charset="0"/>
              </a:rPr>
              <a:t>'yellow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';</a:t>
            </a:r>
            <a:b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85036F6-4F0F-4AE5-9AAD-CE4AA252E8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6530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81670" y="1108911"/>
            <a:ext cx="10129234" cy="5546589"/>
          </a:xfrm>
        </p:spPr>
        <p:txBody>
          <a:bodyPr/>
          <a:lstStyle/>
          <a:p>
            <a:r>
              <a:rPr lang="en-US" dirty="0"/>
              <a:t>It's not a good practice to </a:t>
            </a:r>
            <a:r>
              <a:rPr lang="en-US" b="1" dirty="0">
                <a:solidFill>
                  <a:schemeClr val="bg1"/>
                </a:solidFill>
              </a:rPr>
              <a:t>directly access </a:t>
            </a:r>
            <a:r>
              <a:rPr lang="en-US" dirty="0"/>
              <a:t>DOM </a:t>
            </a:r>
            <a:br>
              <a:rPr lang="en-US" dirty="0"/>
            </a:br>
            <a:r>
              <a:rPr lang="en-US" dirty="0"/>
              <a:t>elements via </a:t>
            </a:r>
            <a:r>
              <a:rPr lang="en-US" b="1" dirty="0" err="1">
                <a:solidFill>
                  <a:schemeClr val="bg1"/>
                </a:solidFill>
              </a:rPr>
              <a:t>ElementRef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Angular is </a:t>
            </a:r>
            <a:r>
              <a:rPr lang="en-US" b="1" dirty="0">
                <a:solidFill>
                  <a:schemeClr val="bg1"/>
                </a:solidFill>
              </a:rPr>
              <a:t>not limited </a:t>
            </a:r>
            <a:r>
              <a:rPr lang="en-US" dirty="0"/>
              <a:t>to run only on the browser</a:t>
            </a:r>
            <a:br>
              <a:rPr lang="en-US" dirty="0"/>
            </a:br>
            <a:r>
              <a:rPr lang="en-US" dirty="0"/>
              <a:t>(could run with service workers)</a:t>
            </a:r>
          </a:p>
          <a:p>
            <a:r>
              <a:rPr lang="en-US" dirty="0"/>
              <a:t>Services Worker – environment where the DOM is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inaccessible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Renderer2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manipulate DOM elements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Warning - Use Renderer2</a:t>
            </a:r>
            <a:endParaRPr lang="bg-BG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43400" y="5634000"/>
            <a:ext cx="7105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Renderer2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@angular/core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14BFB03-2951-4473-9445-725A87A8B9D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83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4026</TotalTime>
  <Words>2939</Words>
  <Application>Microsoft Office PowerPoint</Application>
  <PresentationFormat>Широк екран</PresentationFormat>
  <Paragraphs>488</Paragraphs>
  <Slides>55</Slides>
  <Notes>11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55</vt:i4>
      </vt:variant>
    </vt:vector>
  </HeadingPairs>
  <TitlesOfParts>
    <vt:vector size="61" baseType="lpstr">
      <vt:lpstr>Arial</vt:lpstr>
      <vt:lpstr>Calibri</vt:lpstr>
      <vt:lpstr>Consolas</vt:lpstr>
      <vt:lpstr>Wingdings</vt:lpstr>
      <vt:lpstr>Wingdings 2</vt:lpstr>
      <vt:lpstr>SoftUni</vt:lpstr>
      <vt:lpstr>Directives and Forms</vt:lpstr>
      <vt:lpstr>Table of Contents</vt:lpstr>
      <vt:lpstr>Have a Question?</vt:lpstr>
      <vt:lpstr>Directives</vt:lpstr>
      <vt:lpstr>Directives Overview</vt:lpstr>
      <vt:lpstr>Directives Comparison</vt:lpstr>
      <vt:lpstr>Build a Simple Attribute Directive</vt:lpstr>
      <vt:lpstr>Attach Styles to Referenced Elements</vt:lpstr>
      <vt:lpstr>Warning - Use Renderer2</vt:lpstr>
      <vt:lpstr>Renderer2 Usage</vt:lpstr>
      <vt:lpstr>Respond to Events</vt:lpstr>
      <vt:lpstr>Using HostBinding</vt:lpstr>
      <vt:lpstr>Handling Forms</vt:lpstr>
      <vt:lpstr>Forms Overview</vt:lpstr>
      <vt:lpstr>Template-Driven Forms</vt:lpstr>
      <vt:lpstr>Problem: Create a Template-Driven Form</vt:lpstr>
      <vt:lpstr>Import Bootstrap</vt:lpstr>
      <vt:lpstr>Introducing Forms Module</vt:lpstr>
      <vt:lpstr>Create Form Component</vt:lpstr>
      <vt:lpstr>Initial HTML Template</vt:lpstr>
      <vt:lpstr>Initial HTML Template (2)</vt:lpstr>
      <vt:lpstr>The NgModel Directive</vt:lpstr>
      <vt:lpstr>The NgForm Directive</vt:lpstr>
      <vt:lpstr>Access the Local Reference</vt:lpstr>
      <vt:lpstr>Submit a Form</vt:lpstr>
      <vt:lpstr>Tracking Form State</vt:lpstr>
      <vt:lpstr>Track Control State</vt:lpstr>
      <vt:lpstr>Add Custom CSS for Visual Feedback</vt:lpstr>
      <vt:lpstr>Add Validation </vt:lpstr>
      <vt:lpstr>List of Validators/Third-party Validators</vt:lpstr>
      <vt:lpstr>Outputting Error Messages</vt:lpstr>
      <vt:lpstr>Outputting Error Messages (2)</vt:lpstr>
      <vt:lpstr>Form Overall Validity</vt:lpstr>
      <vt:lpstr>Two-way Data Binding</vt:lpstr>
      <vt:lpstr>The NgModelGroup Directive</vt:lpstr>
      <vt:lpstr>Setting and Patching Form Value</vt:lpstr>
      <vt:lpstr>Resetting the Form</vt:lpstr>
      <vt:lpstr>Handling Forms</vt:lpstr>
      <vt:lpstr>Reactive Forms Overview</vt:lpstr>
      <vt:lpstr>Reactive Forms Module</vt:lpstr>
      <vt:lpstr>The Component Class</vt:lpstr>
      <vt:lpstr>The Template</vt:lpstr>
      <vt:lpstr>Accessing Form Model Properties</vt:lpstr>
      <vt:lpstr>Using Form Builder</vt:lpstr>
      <vt:lpstr>Validation</vt:lpstr>
      <vt:lpstr>Setting Up Build-in Validation</vt:lpstr>
      <vt:lpstr>Adjust the Template</vt:lpstr>
      <vt:lpstr>Watching and Reacting to Changes</vt:lpstr>
      <vt:lpstr>Reactive Transformations Example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 Handling and Unit Testing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Боряна Димитрова</cp:lastModifiedBy>
  <cp:revision>29</cp:revision>
  <dcterms:created xsi:type="dcterms:W3CDTF">2018-05-23T13:08:44Z</dcterms:created>
  <dcterms:modified xsi:type="dcterms:W3CDTF">2021-05-17T13:29:22Z</dcterms:modified>
  <cp:category>computer programming;programming;software development;software engineering</cp:category>
</cp:coreProperties>
</file>