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4"/>
  </p:notesMasterIdLst>
  <p:handoutMasterIdLst>
    <p:handoutMasterId r:id="rId45"/>
  </p:handoutMasterIdLst>
  <p:sldIdLst>
    <p:sldId id="256" r:id="rId3"/>
    <p:sldId id="291" r:id="rId4"/>
    <p:sldId id="258" r:id="rId5"/>
    <p:sldId id="259" r:id="rId6"/>
    <p:sldId id="292" r:id="rId7"/>
    <p:sldId id="293" r:id="rId8"/>
    <p:sldId id="263" r:id="rId9"/>
    <p:sldId id="317" r:id="rId10"/>
    <p:sldId id="266" r:id="rId11"/>
    <p:sldId id="294" r:id="rId12"/>
    <p:sldId id="298" r:id="rId13"/>
    <p:sldId id="305" r:id="rId14"/>
    <p:sldId id="306" r:id="rId15"/>
    <p:sldId id="307" r:id="rId16"/>
    <p:sldId id="297" r:id="rId17"/>
    <p:sldId id="299" r:id="rId18"/>
    <p:sldId id="308" r:id="rId19"/>
    <p:sldId id="301" r:id="rId20"/>
    <p:sldId id="296" r:id="rId21"/>
    <p:sldId id="302" r:id="rId22"/>
    <p:sldId id="267" r:id="rId23"/>
    <p:sldId id="309" r:id="rId24"/>
    <p:sldId id="310" r:id="rId25"/>
    <p:sldId id="270" r:id="rId26"/>
    <p:sldId id="271" r:id="rId27"/>
    <p:sldId id="311" r:id="rId28"/>
    <p:sldId id="318" r:id="rId29"/>
    <p:sldId id="274" r:id="rId30"/>
    <p:sldId id="312" r:id="rId31"/>
    <p:sldId id="313" r:id="rId32"/>
    <p:sldId id="314" r:id="rId33"/>
    <p:sldId id="319" r:id="rId34"/>
    <p:sldId id="279" r:id="rId35"/>
    <p:sldId id="315" r:id="rId36"/>
    <p:sldId id="278" r:id="rId37"/>
    <p:sldId id="316" r:id="rId38"/>
    <p:sldId id="287" r:id="rId39"/>
    <p:sldId id="321" r:id="rId40"/>
    <p:sldId id="322" r:id="rId41"/>
    <p:sldId id="289" r:id="rId42"/>
    <p:sldId id="2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  <p14:sldId id="258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301"/>
            <p14:sldId id="296"/>
            <p14:sldId id="302"/>
          </p14:sldIdLst>
        </p14:section>
        <p14:section name="Maps" id="{5FB24B78-1982-4827-9C07-A200A2B65AB8}">
          <p14:sldIdLst>
            <p14:sldId id="267"/>
            <p14:sldId id="309"/>
            <p14:sldId id="310"/>
            <p14:sldId id="270"/>
            <p14:sldId id="271"/>
            <p14:sldId id="311"/>
            <p14:sldId id="318"/>
            <p14:sldId id="274"/>
            <p14:sldId id="312"/>
            <p14:sldId id="313"/>
            <p14:sldId id="314"/>
            <p14:sldId id="319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  <p14:sldId id="287"/>
            <p14:sldId id="321"/>
            <p14:sldId id="322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6400" autoAdjust="0"/>
  </p:normalViewPr>
  <p:slideViewPr>
    <p:cSldViewPr showGuides="1">
      <p:cViewPr varScale="1">
        <p:scale>
          <a:sx n="86" d="100"/>
          <a:sy n="86" d="100"/>
        </p:scale>
        <p:origin x="619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3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97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30.png"/><Relationship Id="rId20" Type="http://schemas.openxmlformats.org/officeDocument/2006/relationships/image" Target="../media/image3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odexio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function that reads </a:t>
            </a:r>
            <a:r>
              <a:rPr lang="en-US" sz="3600" b="1" dirty="0">
                <a:solidFill>
                  <a:schemeClr val="bg1"/>
                </a:solidFill>
              </a:rPr>
              <a:t>weekdays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 </a:t>
            </a:r>
            <a:r>
              <a:rPr lang="en-US" sz="3600" b="1" dirty="0">
                <a:solidFill>
                  <a:schemeClr val="bg1"/>
                </a:solidFill>
              </a:rPr>
              <a:t>success</a:t>
            </a:r>
            <a:r>
              <a:rPr lang="en-US" sz="36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same weekday occurs a second time, print </a:t>
            </a:r>
            <a:r>
              <a:rPr lang="en-US" sz="3600" b="1" dirty="0">
                <a:solidFill>
                  <a:schemeClr val="bg1"/>
                </a:solidFill>
              </a:rPr>
              <a:t>conflict</a:t>
            </a:r>
          </a:p>
          <a:p>
            <a:r>
              <a:rPr lang="en-US" dirty="0"/>
              <a:t>At end, print a list of all meetings</a:t>
            </a:r>
          </a:p>
          <a:p>
            <a:pPr>
              <a:spcBef>
                <a:spcPts val="3600"/>
              </a:spcBef>
            </a:pP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/>
              <a:t> input and output on </a:t>
            </a:r>
            <a:r>
              <a:rPr lang="en-US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/>
              <a:t>(' ');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console.log(`Conflict on ${weekday}!`);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console.log(`Scheduled for ${weekday}`);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60666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associative arrays can be </a:t>
            </a:r>
            <a:r>
              <a:rPr lang="en-US" b="1" dirty="0">
                <a:solidFill>
                  <a:schemeClr val="accent1"/>
                </a:solidFill>
              </a:rPr>
              <a:t>objects</a:t>
            </a:r>
            <a:r>
              <a:rPr lang="en-US" dirty="0"/>
              <a:t>, or </a:t>
            </a:r>
            <a:r>
              <a:rPr lang="en-US" b="1" dirty="0">
                <a:solidFill>
                  <a:schemeClr val="accent1"/>
                </a:solidFill>
              </a:rPr>
              <a:t>arrays</a:t>
            </a:r>
          </a:p>
          <a:p>
            <a:r>
              <a:rPr lang="en-US" dirty="0"/>
              <a:t>Once we have a </a:t>
            </a: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the value, we can </a:t>
            </a:r>
            <a:r>
              <a:rPr lang="en-US" b="1" dirty="0">
                <a:solidFill>
                  <a:schemeClr val="accent1"/>
                </a:solidFill>
              </a:rPr>
              <a:t>manipulate</a:t>
            </a:r>
            <a:r>
              <a:rPr lang="en-US" dirty="0"/>
              <a:t> it like any other object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B64D-7FEC-4A1A-8B6C-AE9EBDAC3CF6}"/>
              </a:ext>
            </a:extLst>
          </p:cNvPr>
          <p:cNvSpPr txBox="1"/>
          <p:nvPr/>
        </p:nvSpPr>
        <p:spPr>
          <a:xfrm>
            <a:off x="1101000" y="3361011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contacts = { 'Tim':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phone: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address: 'Doe Crossing'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'Bill':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phone: '0896543112',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address: 'Nelson Place'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billsContact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contacts['Bill'];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Get reference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billsContact.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phone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'0896543112'</a:t>
            </a:r>
          </a:p>
        </p:txBody>
      </p:sp>
    </p:spTree>
    <p:extLst>
      <p:ext uri="{BB962C8B-B14F-4D97-AF65-F5344CB8AC3E}">
        <p14:creationId xmlns:p14="http://schemas.microsoft.com/office/powerpoint/2010/main" val="41369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2800"/>
              </a:spcBef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them by the </a:t>
            </a:r>
            <a:r>
              <a:rPr lang="en-US" b="1" dirty="0">
                <a:solidFill>
                  <a:schemeClr val="bg1"/>
                </a:solidFill>
              </a:rPr>
              <a:t>property values </a:t>
            </a:r>
            <a:r>
              <a:rPr lang="en-US" dirty="0"/>
              <a:t>of each entry</a:t>
            </a:r>
          </a:p>
          <a:p>
            <a:pPr lvl="1"/>
            <a:r>
              <a:rPr lang="en-US" dirty="0"/>
              <a:t>E.g. sort a contact book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  <a:r>
              <a:rPr lang="en-US" dirty="0"/>
              <a:t>, by person's address: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Nested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B64D-7FEC-4A1A-8B6C-AE9EBDAC3CF6}"/>
              </a:ext>
            </a:extLst>
          </p:cNvPr>
          <p:cNvSpPr txBox="1"/>
          <p:nvPr/>
        </p:nvSpPr>
        <p:spPr>
          <a:xfrm>
            <a:off x="1101000" y="3114000"/>
            <a:ext cx="102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(contacts);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 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refA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.address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refB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.address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addrA.localeCompare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748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4612"/>
            <a:ext cx="11903050" cy="2648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</a:t>
            </a:r>
            <a:br>
              <a:rPr lang="en-US" sz="3200" dirty="0"/>
            </a:br>
            <a:r>
              <a:rPr lang="en-US" sz="3200" dirty="0"/>
              <a:t>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['tomatoes </a:t>
              </a:r>
              <a:r>
                <a:rPr lang="bg-BG" dirty="0"/>
                <a:t>10</a:t>
              </a:r>
              <a:r>
                <a:rPr lang="en-US" dirty="0"/>
                <a:t>',</a:t>
              </a:r>
              <a:endParaRPr lang="bg-BG" dirty="0"/>
            </a:p>
            <a:p>
              <a:pPr fontAlgn="t"/>
              <a:r>
                <a:rPr lang="en-US" dirty="0"/>
                <a:t> 'coffee 5',</a:t>
              </a:r>
              <a:endParaRPr lang="bg-BG" dirty="0"/>
            </a:p>
            <a:p>
              <a:pPr fontAlgn="t"/>
              <a:r>
                <a:rPr lang="en-US" dirty="0"/>
                <a:t> 'olives 100',</a:t>
              </a:r>
              <a:endParaRPr lang="bg-BG" dirty="0"/>
            </a:p>
            <a:p>
              <a:pPr fontAlgn="t"/>
              <a:r>
                <a:rPr lang="en-US" dirty="0"/>
                <a:t> 'coffee 40']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currQuantity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38105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students sorted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600705" y="3624296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['Lilly 4 6 6 5',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5 6',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'Tammy 2 4 3',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6 6']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4583178" y="4378359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0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876000" y="1272791"/>
            <a:ext cx="10440000" cy="5216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 = new 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();</a:t>
            </a:r>
          </a:p>
          <a:p>
            <a:r>
              <a:rPr lang="en-US" sz="2000" dirty="0"/>
              <a:t>  for (let string of input) {</a:t>
            </a:r>
          </a:p>
          <a:p>
            <a:r>
              <a:rPr lang="en-US" sz="2000" dirty="0"/>
              <a:t>    let tokens = </a:t>
            </a:r>
            <a:r>
              <a:rPr lang="en-US" sz="2000" dirty="0" err="1"/>
              <a:t>string.split</a:t>
            </a:r>
            <a:r>
              <a:rPr lang="en-US" sz="2000" dirty="0"/>
              <a:t>(' ');</a:t>
            </a:r>
          </a:p>
          <a:p>
            <a:r>
              <a:rPr lang="en-US" sz="2000" dirty="0"/>
              <a:t>    let name = </a:t>
            </a:r>
            <a:r>
              <a:rPr lang="en-US" sz="2000" dirty="0" err="1"/>
              <a:t>tokens.shift</a:t>
            </a:r>
            <a:r>
              <a:rPr lang="en-US" sz="2000" dirty="0"/>
              <a:t>();</a:t>
            </a:r>
          </a:p>
          <a:p>
            <a:r>
              <a:rPr lang="en-US" sz="2000" dirty="0"/>
              <a:t>    let grades = </a:t>
            </a:r>
            <a:r>
              <a:rPr lang="en-US" sz="2000" dirty="0" err="1"/>
              <a:t>tokens.map</a:t>
            </a:r>
            <a:r>
              <a:rPr lang="en-US" sz="2000" dirty="0"/>
              <a:t>(Number);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(!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</a:t>
            </a:r>
            <a:r>
              <a:rPr lang="en-US" sz="2000" dirty="0"/>
              <a:t>(name)) { 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set</a:t>
            </a:r>
            <a:r>
              <a:rPr lang="en-US" sz="2000" dirty="0"/>
              <a:t>(name, []); }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let </a:t>
            </a:r>
            <a:r>
              <a:rPr lang="en-US" sz="2000" dirty="0">
                <a:solidFill>
                  <a:schemeClr val="bg1"/>
                </a:solidFill>
              </a:rPr>
              <a:t>existing</a:t>
            </a:r>
            <a:r>
              <a:rPr lang="en-US" sz="2000" dirty="0"/>
              <a:t> = 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get</a:t>
            </a:r>
            <a:r>
              <a:rPr lang="en-US" sz="2000" dirty="0"/>
              <a:t>(name);</a:t>
            </a:r>
          </a:p>
          <a:p>
            <a:r>
              <a:rPr lang="en-US" sz="2000" dirty="0"/>
              <a:t>    for (let grade of grades) { </a:t>
            </a:r>
            <a:r>
              <a:rPr lang="en-US" sz="2000" dirty="0" err="1">
                <a:solidFill>
                  <a:schemeClr val="bg1"/>
                </a:solidFill>
              </a:rPr>
              <a:t>existing</a:t>
            </a:r>
            <a:r>
              <a:rPr lang="en-US" sz="2000" dirty="0" err="1"/>
              <a:t>.push</a:t>
            </a:r>
            <a:r>
              <a:rPr lang="en-US" sz="2000" dirty="0"/>
              <a:t>(grade); }</a:t>
            </a:r>
          </a:p>
          <a:p>
            <a:r>
              <a:rPr lang="en-US" sz="2000" dirty="0"/>
              <a:t>  }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let sorted = </a:t>
            </a:r>
            <a:r>
              <a:rPr lang="en-US" sz="2000" dirty="0" err="1">
                <a:solidFill>
                  <a:schemeClr val="bg1"/>
                </a:solidFill>
              </a:rPr>
              <a:t>Array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from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).sort(</a:t>
            </a:r>
            <a:r>
              <a:rPr lang="en-US" sz="2000" dirty="0" err="1">
                <a:solidFill>
                  <a:schemeClr val="bg1"/>
                </a:solidFill>
              </a:rPr>
              <a:t>compareAverage</a:t>
            </a:r>
            <a:r>
              <a:rPr lang="en-US" sz="2000" dirty="0"/>
              <a:t>);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 See next slide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TODO: Print result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 – Compare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821000" y="1584000"/>
            <a:ext cx="8550000" cy="4569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</a:t>
            </a:r>
            <a:r>
              <a:rPr lang="en-US" dirty="0" err="1">
                <a:solidFill>
                  <a:schemeClr val="bg1"/>
                </a:solidFill>
              </a:rPr>
              <a:t>compareAverage</a:t>
            </a:r>
            <a:r>
              <a:rPr lang="en-US" dirty="0"/>
              <a:t>(a, b) {</a:t>
            </a:r>
          </a:p>
          <a:p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Calculate first average</a:t>
            </a:r>
            <a:endParaRPr lang="en-US" dirty="0"/>
          </a:p>
          <a:p>
            <a:r>
              <a:rPr lang="en-US" dirty="0"/>
              <a:t>  let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= 0;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(x =&gt;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+= x);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/= 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en-US" dirty="0"/>
              <a:t>.length;</a:t>
            </a:r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Calculate second average</a:t>
            </a:r>
            <a:br>
              <a:rPr lang="en-US" dirty="0"/>
            </a:br>
            <a:r>
              <a:rPr lang="en-US" dirty="0"/>
              <a:t>  let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= 0;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b[1]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(x =&gt;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+= x);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/= </a:t>
            </a:r>
            <a:r>
              <a:rPr lang="en-US" dirty="0">
                <a:solidFill>
                  <a:schemeClr val="bg1"/>
                </a:solidFill>
              </a:rPr>
              <a:t>b[1]</a:t>
            </a:r>
            <a:r>
              <a:rPr lang="en-US" dirty="0"/>
              <a:t>.length;</a:t>
            </a:r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Comparison</a:t>
            </a:r>
          </a:p>
          <a:p>
            <a:r>
              <a:rPr lang="en-US" dirty="0"/>
              <a:t>  return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-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4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1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3500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1" y="3437102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same 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3489</Words>
  <Application>Microsoft Office PowerPoint</Application>
  <PresentationFormat>Широк екран</PresentationFormat>
  <Paragraphs>453</Paragraphs>
  <Slides>41</Slides>
  <Notes>35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1_SoftUni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Sorting By Value</vt:lpstr>
      <vt:lpstr>Nested Data Structures</vt:lpstr>
      <vt:lpstr>Sorting Nested Data Structures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Solution: School Grades – Compare Function</vt:lpstr>
      <vt:lpstr>Sets</vt:lpstr>
      <vt:lpstr>What is a Set?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22</cp:revision>
  <dcterms:created xsi:type="dcterms:W3CDTF">2018-05-23T13:08:44Z</dcterms:created>
  <dcterms:modified xsi:type="dcterms:W3CDTF">2021-05-18T08:58:55Z</dcterms:modified>
  <cp:category>programming;computer programming;software development;web development</cp:category>
</cp:coreProperties>
</file>